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4"/>
  </p:notesMasterIdLst>
  <p:sldIdLst>
    <p:sldId id="256" r:id="rId2"/>
    <p:sldId id="332" r:id="rId3"/>
    <p:sldId id="378" r:id="rId4"/>
    <p:sldId id="379" r:id="rId5"/>
    <p:sldId id="414" r:id="rId6"/>
    <p:sldId id="409" r:id="rId7"/>
    <p:sldId id="381" r:id="rId8"/>
    <p:sldId id="416" r:id="rId9"/>
    <p:sldId id="382" r:id="rId10"/>
    <p:sldId id="383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2" r:id="rId20"/>
    <p:sldId id="393" r:id="rId21"/>
    <p:sldId id="394" r:id="rId22"/>
    <p:sldId id="395" r:id="rId23"/>
    <p:sldId id="396" r:id="rId24"/>
    <p:sldId id="397" r:id="rId25"/>
    <p:sldId id="398" r:id="rId26"/>
    <p:sldId id="399" r:id="rId27"/>
    <p:sldId id="400" r:id="rId28"/>
    <p:sldId id="401" r:id="rId29"/>
    <p:sldId id="402" r:id="rId30"/>
    <p:sldId id="403" r:id="rId31"/>
    <p:sldId id="404" r:id="rId32"/>
    <p:sldId id="405" r:id="rId3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3/5/2020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05/03/2020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SkipList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smtClean="0"/>
              <a:t>André Backes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</a:t>
            </a:r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94506"/>
            <a:ext cx="5256584" cy="461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492896"/>
            <a:ext cx="4595217" cy="222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7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Importante</a:t>
            </a:r>
          </a:p>
          <a:p>
            <a:pPr lvl="1"/>
            <a:r>
              <a:rPr lang="pt-BR" dirty="0"/>
              <a:t>Por questões de desempenho, nossa </a:t>
            </a:r>
            <a:r>
              <a:rPr lang="pt-BR" b="1" dirty="0" err="1"/>
              <a:t>Skip</a:t>
            </a:r>
            <a:r>
              <a:rPr lang="pt-BR" b="1" dirty="0"/>
              <a:t> </a:t>
            </a:r>
            <a:r>
              <a:rPr lang="pt-BR" b="1" dirty="0" err="1"/>
              <a:t>List</a:t>
            </a:r>
            <a:r>
              <a:rPr lang="pt-BR" dirty="0"/>
              <a:t> irá armazenar a chave apenas na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smtClean="0"/>
              <a:t>NO</a:t>
            </a:r>
            <a:endParaRPr lang="pt-BR" dirty="0"/>
          </a:p>
          <a:p>
            <a:pPr lvl="1"/>
            <a:r>
              <a:rPr lang="pt-BR" dirty="0"/>
              <a:t>Essa </a:t>
            </a:r>
            <a:r>
              <a:rPr lang="pt-BR" b="1" dirty="0" err="1"/>
              <a:t>struct</a:t>
            </a:r>
            <a:r>
              <a:rPr lang="pt-BR" dirty="0"/>
              <a:t> é quem mantém os ponteiros para os nós </a:t>
            </a:r>
            <a:r>
              <a:rPr lang="pt-BR" dirty="0" smtClean="0"/>
              <a:t>seguintes nos </a:t>
            </a:r>
            <a:r>
              <a:rPr lang="pt-BR" dirty="0"/>
              <a:t>diferentes níveis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4595217" cy="2221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22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TAD </a:t>
            </a:r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Criando uma </a:t>
            </a:r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 smtClean="0"/>
              <a:t>Alocar </a:t>
            </a:r>
            <a:r>
              <a:rPr lang="pt-BR" dirty="0"/>
              <a:t>espaço para o cabeçalho</a:t>
            </a:r>
          </a:p>
          <a:p>
            <a:pPr lvl="1"/>
            <a:r>
              <a:rPr lang="pt-BR" dirty="0" smtClean="0"/>
              <a:t>Alocar </a:t>
            </a:r>
            <a:r>
              <a:rPr lang="pt-BR" dirty="0"/>
              <a:t>espaço para o primeiro nó e </a:t>
            </a:r>
            <a:r>
              <a:rPr lang="pt-BR" dirty="0" smtClean="0"/>
              <a:t>inicializar </a:t>
            </a:r>
            <a:r>
              <a:rPr lang="pt-BR" dirty="0"/>
              <a:t>todos os níveis com </a:t>
            </a:r>
            <a:r>
              <a:rPr lang="pt-BR" b="1" dirty="0"/>
              <a:t>NULL</a:t>
            </a:r>
          </a:p>
          <a:p>
            <a:pPr lvl="1"/>
            <a:r>
              <a:rPr lang="pt-BR" dirty="0"/>
              <a:t>Primeiro nó define o menor valor a ser armazenado </a:t>
            </a:r>
            <a:endParaRPr lang="pt-BR" dirty="0" smtClean="0"/>
          </a:p>
          <a:p>
            <a:pPr lvl="2"/>
            <a:r>
              <a:rPr lang="pt-BR" dirty="0" smtClean="0"/>
              <a:t>-1</a:t>
            </a:r>
            <a:r>
              <a:rPr lang="pt-BR" dirty="0"/>
              <a:t> </a:t>
            </a:r>
            <a:r>
              <a:rPr lang="pt-BR" dirty="0" smtClean="0"/>
              <a:t>no nosso exemplo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815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407952"/>
            <a:ext cx="5981558" cy="3901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934" y="1556792"/>
            <a:ext cx="4032448" cy="194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31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Criando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  <a:endParaRPr lang="pt-BR" dirty="0" smtClean="0"/>
          </a:p>
          <a:p>
            <a:pPr lvl="1"/>
            <a:r>
              <a:rPr lang="pt-BR" dirty="0" smtClean="0"/>
              <a:t>Função responsável por criar um novo nó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765" y="2564904"/>
            <a:ext cx="6350471" cy="2552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4629162" y="4854254"/>
            <a:ext cx="4148322" cy="2005252"/>
            <a:chOff x="4629162" y="4854254"/>
            <a:chExt cx="4148322" cy="200525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9162" y="4854254"/>
              <a:ext cx="4148322" cy="2005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7380312" y="4941168"/>
              <a:ext cx="1397172" cy="1800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90281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Destruindo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Envolve percorrer todos os </a:t>
            </a:r>
            <a:r>
              <a:rPr lang="pt-BR" dirty="0" smtClean="0"/>
              <a:t>nós do nível 0</a:t>
            </a:r>
          </a:p>
          <a:p>
            <a:pPr lvl="1"/>
            <a:r>
              <a:rPr lang="pt-BR" dirty="0" smtClean="0"/>
              <a:t>Para cada nó</a:t>
            </a:r>
          </a:p>
          <a:p>
            <a:pPr lvl="2"/>
            <a:r>
              <a:rPr lang="pt-BR" dirty="0" smtClean="0"/>
              <a:t>Liberar </a:t>
            </a:r>
            <a:r>
              <a:rPr lang="pt-BR" dirty="0"/>
              <a:t>o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smtClean="0"/>
              <a:t>níveis</a:t>
            </a:r>
          </a:p>
          <a:p>
            <a:pPr lvl="2"/>
            <a:r>
              <a:rPr lang="pt-BR" dirty="0" smtClean="0"/>
              <a:t>Liberar o </a:t>
            </a:r>
            <a:r>
              <a:rPr lang="pt-BR" dirty="0"/>
              <a:t>próprio </a:t>
            </a:r>
            <a:r>
              <a:rPr lang="pt-BR" dirty="0" smtClean="0"/>
              <a:t>nó</a:t>
            </a:r>
            <a:endParaRPr lang="pt-BR" dirty="0"/>
          </a:p>
          <a:p>
            <a:pPr lvl="1"/>
            <a:r>
              <a:rPr lang="pt-BR" dirty="0"/>
              <a:t>Por fim, liberar o cabeçalho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57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Destruindo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204864"/>
            <a:ext cx="3744416" cy="442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965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 Destruindo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21" y="2187401"/>
            <a:ext cx="7043757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34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passo: </a:t>
            </a:r>
            <a:r>
              <a:rPr lang="pt-BR" dirty="0" smtClean="0"/>
              <a:t>Destruindo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94" y="2187401"/>
            <a:ext cx="6995012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942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passo: </a:t>
            </a:r>
            <a:r>
              <a:rPr lang="pt-BR" dirty="0" smtClean="0"/>
              <a:t>Destruindo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66027"/>
            <a:ext cx="8229600" cy="2443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295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Relembrando...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Lista Dinâmica Encadeada</a:t>
            </a:r>
          </a:p>
          <a:p>
            <a:pPr lvl="1"/>
            <a:r>
              <a:rPr lang="pt-BR" dirty="0"/>
              <a:t>Fácil </a:t>
            </a:r>
            <a:r>
              <a:rPr lang="pt-BR" dirty="0" smtClean="0"/>
              <a:t>implementação</a:t>
            </a:r>
          </a:p>
          <a:p>
            <a:pPr lvl="1"/>
            <a:r>
              <a:rPr lang="pt-BR" dirty="0" smtClean="0"/>
              <a:t>No </a:t>
            </a:r>
            <a:r>
              <a:rPr lang="pt-BR" dirty="0"/>
              <a:t>melhor </a:t>
            </a:r>
            <a:r>
              <a:rPr lang="pt-BR" dirty="0" smtClean="0"/>
              <a:t>caso</a:t>
            </a:r>
          </a:p>
          <a:p>
            <a:pPr lvl="2"/>
            <a:r>
              <a:rPr lang="pt-BR" dirty="0" smtClean="0"/>
              <a:t>Inserção/remoção </a:t>
            </a:r>
            <a:r>
              <a:rPr lang="pt-BR" dirty="0"/>
              <a:t>pode ser feita em </a:t>
            </a:r>
            <a:r>
              <a:rPr lang="pt-BR" b="1" i="1" dirty="0"/>
              <a:t>O(1)</a:t>
            </a:r>
          </a:p>
          <a:p>
            <a:pPr lvl="1"/>
            <a:r>
              <a:rPr lang="pt-BR" dirty="0"/>
              <a:t>No pior </a:t>
            </a:r>
            <a:r>
              <a:rPr lang="pt-BR" dirty="0" smtClean="0"/>
              <a:t>caso</a:t>
            </a:r>
          </a:p>
          <a:p>
            <a:pPr lvl="2"/>
            <a:r>
              <a:rPr lang="pt-BR" dirty="0" smtClean="0"/>
              <a:t>Inserção/remoção/busca </a:t>
            </a:r>
            <a:r>
              <a:rPr lang="pt-BR" dirty="0"/>
              <a:t>é feita em </a:t>
            </a:r>
            <a:r>
              <a:rPr lang="pt-BR" b="1" i="1" dirty="0"/>
              <a:t>O(N)</a:t>
            </a:r>
          </a:p>
          <a:p>
            <a:pPr lvl="1"/>
            <a:r>
              <a:rPr lang="pt-BR" dirty="0"/>
              <a:t>Não é possível usar Busca </a:t>
            </a:r>
            <a:r>
              <a:rPr lang="pt-BR" dirty="0" smtClean="0"/>
              <a:t>Binária</a:t>
            </a:r>
          </a:p>
          <a:p>
            <a:pPr lvl="1"/>
            <a:r>
              <a:rPr lang="pt-BR" dirty="0"/>
              <a:t>Permite percorrer todos os itens em </a:t>
            </a:r>
            <a:r>
              <a:rPr lang="pt-BR" b="1" i="1" dirty="0"/>
              <a:t>O(N)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86536"/>
            <a:ext cx="7239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482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: Busca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51840" cy="4495800"/>
          </a:xfrm>
        </p:spPr>
        <p:txBody>
          <a:bodyPr/>
          <a:lstStyle/>
          <a:p>
            <a:r>
              <a:rPr lang="pt-BR" dirty="0"/>
              <a:t>Para pesquisar um valor V em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Partindo do </a:t>
            </a:r>
            <a:r>
              <a:rPr lang="pt-BR" b="1" dirty="0" smtClean="0"/>
              <a:t>nível mais alto</a:t>
            </a:r>
          </a:p>
          <a:p>
            <a:pPr lvl="2"/>
            <a:r>
              <a:rPr lang="pt-BR" dirty="0" smtClean="0"/>
              <a:t>Vá </a:t>
            </a:r>
            <a:r>
              <a:rPr lang="pt-BR" dirty="0"/>
              <a:t>para o próximo </a:t>
            </a:r>
            <a:r>
              <a:rPr lang="pt-BR" b="1" dirty="0"/>
              <a:t>nó</a:t>
            </a:r>
            <a:r>
              <a:rPr lang="pt-BR" dirty="0"/>
              <a:t> </a:t>
            </a:r>
            <a:r>
              <a:rPr lang="pt-BR" dirty="0" smtClean="0"/>
              <a:t>se a </a:t>
            </a:r>
            <a:r>
              <a:rPr lang="pt-BR" dirty="0"/>
              <a:t>chave </a:t>
            </a:r>
            <a:r>
              <a:rPr lang="pt-BR" dirty="0" smtClean="0"/>
              <a:t>procurada for </a:t>
            </a:r>
            <a:r>
              <a:rPr lang="pt-BR" dirty="0"/>
              <a:t>maior do que a do próximo </a:t>
            </a:r>
            <a:r>
              <a:rPr lang="pt-BR" b="1" dirty="0"/>
              <a:t>nó</a:t>
            </a:r>
            <a:r>
              <a:rPr lang="pt-BR" dirty="0"/>
              <a:t>. </a:t>
            </a:r>
            <a:endParaRPr lang="pt-BR" dirty="0" smtClean="0"/>
          </a:p>
          <a:p>
            <a:pPr lvl="2"/>
            <a:r>
              <a:rPr lang="pt-BR" dirty="0" smtClean="0"/>
              <a:t>Caso </a:t>
            </a:r>
            <a:r>
              <a:rPr lang="pt-BR" dirty="0"/>
              <a:t>contrário, desça um nível e continue a busca.</a:t>
            </a:r>
          </a:p>
          <a:p>
            <a:pPr lvl="2"/>
            <a:r>
              <a:rPr lang="pt-BR" dirty="0"/>
              <a:t>Esse processo continua até chegar ao nível ZERO.</a:t>
            </a:r>
          </a:p>
          <a:p>
            <a:pPr lvl="1"/>
            <a:r>
              <a:rPr lang="pt-BR" dirty="0"/>
              <a:t>Se </a:t>
            </a:r>
            <a:r>
              <a:rPr lang="pt-BR" dirty="0" smtClean="0"/>
              <a:t>a chave existir ela estará no </a:t>
            </a:r>
            <a:r>
              <a:rPr lang="pt-BR" dirty="0"/>
              <a:t>próximo </a:t>
            </a:r>
            <a:r>
              <a:rPr lang="pt-BR" dirty="0" smtClean="0"/>
              <a:t>nó.</a:t>
            </a:r>
            <a:endParaRPr lang="pt-BR" dirty="0"/>
          </a:p>
          <a:p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78"/>
          <a:stretch/>
        </p:blipFill>
        <p:spPr bwMode="auto">
          <a:xfrm>
            <a:off x="1216820" y="4941168"/>
            <a:ext cx="7048300" cy="1656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62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Busca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Buscando um valor na </a:t>
            </a:r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9"/>
          <a:stretch/>
        </p:blipFill>
        <p:spPr bwMode="auto">
          <a:xfrm>
            <a:off x="1590014" y="2224888"/>
            <a:ext cx="5963973" cy="401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29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Busca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Buscando um valor na </a:t>
            </a:r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704" y="3068960"/>
            <a:ext cx="7254592" cy="2165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19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355699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Para inserir um valor V em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Procurar a posição de inserção em cada nível da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e armazenar em um </a:t>
            </a:r>
            <a:r>
              <a:rPr lang="pt-BR" dirty="0" err="1"/>
              <a:t>array</a:t>
            </a:r>
            <a:r>
              <a:rPr lang="pt-BR" dirty="0"/>
              <a:t> auxiliar. </a:t>
            </a:r>
          </a:p>
          <a:p>
            <a:pPr lvl="1"/>
            <a:r>
              <a:rPr lang="pt-BR" dirty="0"/>
              <a:t>Alocar espaço para o novo nó e sortear quantos níveis ele terá. </a:t>
            </a:r>
          </a:p>
          <a:p>
            <a:pPr lvl="1"/>
            <a:r>
              <a:rPr lang="pt-BR" dirty="0"/>
              <a:t>Se ele tiver mais níveis que 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, atualizar os níveis do </a:t>
            </a:r>
            <a:r>
              <a:rPr lang="pt-BR" dirty="0" err="1"/>
              <a:t>array</a:t>
            </a:r>
            <a:r>
              <a:rPr lang="pt-BR" dirty="0"/>
              <a:t> auxiliar.</a:t>
            </a:r>
          </a:p>
          <a:p>
            <a:pPr lvl="1"/>
            <a:r>
              <a:rPr lang="pt-BR" dirty="0"/>
              <a:t>Fazer a ligação entre o </a:t>
            </a:r>
            <a:r>
              <a:rPr lang="pt-BR" dirty="0" err="1" smtClean="0"/>
              <a:t>array</a:t>
            </a:r>
            <a:r>
              <a:rPr lang="pt-BR" dirty="0" smtClean="0"/>
              <a:t> auxiliar </a:t>
            </a:r>
            <a:r>
              <a:rPr lang="pt-BR" dirty="0"/>
              <a:t>e o novo nó, similar a lista dinâmica encadeada.</a:t>
            </a:r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044711"/>
            <a:ext cx="6918672" cy="1768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Inserção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Inserindo um valor na </a:t>
            </a:r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76" y="2109082"/>
            <a:ext cx="5360329" cy="4622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82" y="3861048"/>
            <a:ext cx="2281995" cy="13587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8" t="12698" r="34623"/>
          <a:stretch/>
        </p:blipFill>
        <p:spPr bwMode="auto">
          <a:xfrm>
            <a:off x="6725604" y="2180492"/>
            <a:ext cx="2321111" cy="13925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82100"/>
              </p:ext>
            </p:extLst>
          </p:nvPr>
        </p:nvGraphicFramePr>
        <p:xfrm>
          <a:off x="7308304" y="5301208"/>
          <a:ext cx="1152128" cy="1493520"/>
        </p:xfrm>
        <a:graphic>
          <a:graphicData uri="http://schemas.openxmlformats.org/drawingml/2006/table">
            <a:tbl>
              <a:tblPr firstRow="1"/>
              <a:tblGrid>
                <a:gridCol w="658359"/>
                <a:gridCol w="493769"/>
              </a:tblGrid>
              <a:tr h="24482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</a:t>
                      </a:r>
                      <a:endParaRPr lang="pt-BR" sz="1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5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Inserção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Inserindo um valor na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 smtClean="0"/>
              <a:t>List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149" y="2069474"/>
            <a:ext cx="4502011" cy="477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682" y="3861048"/>
            <a:ext cx="2281995" cy="13587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8" t="12698" r="34623"/>
          <a:stretch/>
        </p:blipFill>
        <p:spPr bwMode="auto">
          <a:xfrm>
            <a:off x="6725604" y="2180492"/>
            <a:ext cx="2321111" cy="13925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47102"/>
              </p:ext>
            </p:extLst>
          </p:nvPr>
        </p:nvGraphicFramePr>
        <p:xfrm>
          <a:off x="7308304" y="5301208"/>
          <a:ext cx="1152128" cy="1493520"/>
        </p:xfrm>
        <a:graphic>
          <a:graphicData uri="http://schemas.openxmlformats.org/drawingml/2006/table">
            <a:tbl>
              <a:tblPr firstRow="1"/>
              <a:tblGrid>
                <a:gridCol w="658359"/>
                <a:gridCol w="493769"/>
              </a:tblGrid>
              <a:tr h="24482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</a:t>
                      </a:r>
                      <a:endParaRPr lang="pt-BR" sz="1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42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Inserção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Inserindo um valor na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pPr lvl="1"/>
            <a:r>
              <a:rPr lang="pt-BR" dirty="0" smtClean="0"/>
              <a:t>Funções auxiliares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592288"/>
            <a:ext cx="5854896" cy="4149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082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: Inserção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Inserindo um valor na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17" y="2187401"/>
            <a:ext cx="7473966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960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Para remover um valor V de uma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Procurar a posição do valor em cada nível da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e armazenar em um </a:t>
            </a:r>
            <a:r>
              <a:rPr lang="pt-BR" dirty="0" err="1"/>
              <a:t>array</a:t>
            </a:r>
            <a:r>
              <a:rPr lang="pt-BR" dirty="0"/>
              <a:t> auxiliar. </a:t>
            </a:r>
          </a:p>
          <a:p>
            <a:pPr lvl="1"/>
            <a:r>
              <a:rPr lang="pt-BR" dirty="0"/>
              <a:t>Começando no nível </a:t>
            </a:r>
            <a:r>
              <a:rPr lang="pt-BR" dirty="0" smtClean="0"/>
              <a:t>ZERO</a:t>
            </a:r>
          </a:p>
          <a:p>
            <a:pPr lvl="2"/>
            <a:r>
              <a:rPr lang="pt-BR" dirty="0" smtClean="0"/>
              <a:t>Se </a:t>
            </a:r>
            <a:r>
              <a:rPr lang="pt-BR" dirty="0"/>
              <a:t>o </a:t>
            </a:r>
            <a:r>
              <a:rPr lang="pt-BR" dirty="0" err="1"/>
              <a:t>array</a:t>
            </a:r>
            <a:r>
              <a:rPr lang="pt-BR" dirty="0"/>
              <a:t> auxiliar aponta para o nó a ser removido, faça ele apontar para o próximo nó </a:t>
            </a:r>
            <a:endParaRPr lang="pt-BR" dirty="0" smtClean="0"/>
          </a:p>
          <a:p>
            <a:pPr lvl="2"/>
            <a:r>
              <a:rPr lang="pt-BR" dirty="0" smtClean="0"/>
              <a:t>Similar </a:t>
            </a:r>
            <a:r>
              <a:rPr lang="pt-BR" dirty="0"/>
              <a:t>a remoção de lista dinâmica </a:t>
            </a:r>
            <a:r>
              <a:rPr lang="pt-BR" dirty="0" smtClean="0"/>
              <a:t>encadeada.</a:t>
            </a:r>
            <a:endParaRPr lang="pt-BR" dirty="0"/>
          </a:p>
          <a:p>
            <a:pPr lvl="1"/>
            <a:r>
              <a:rPr lang="pt-BR" dirty="0"/>
              <a:t>Remova os níveis sem </a:t>
            </a:r>
            <a:r>
              <a:rPr lang="pt-BR" dirty="0" smtClean="0"/>
              <a:t>elemento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157192"/>
            <a:ext cx="7264425" cy="159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752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Removendo um </a:t>
            </a:r>
            <a:r>
              <a:rPr lang="pt-BR" dirty="0"/>
              <a:t>valor </a:t>
            </a:r>
            <a:r>
              <a:rPr lang="pt-BR" dirty="0" smtClean="0"/>
              <a:t>da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67" y="2125869"/>
            <a:ext cx="5485533" cy="468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9" t="3601" r="34257"/>
          <a:stretch/>
        </p:blipFill>
        <p:spPr bwMode="auto">
          <a:xfrm>
            <a:off x="6686131" y="1569193"/>
            <a:ext cx="2288250" cy="3660007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01247"/>
              </p:ext>
            </p:extLst>
          </p:nvPr>
        </p:nvGraphicFramePr>
        <p:xfrm>
          <a:off x="7308304" y="5301208"/>
          <a:ext cx="1152128" cy="1493520"/>
        </p:xfrm>
        <a:graphic>
          <a:graphicData uri="http://schemas.openxmlformats.org/drawingml/2006/table">
            <a:tbl>
              <a:tblPr firstRow="1"/>
              <a:tblGrid>
                <a:gridCol w="658359"/>
                <a:gridCol w="493769"/>
              </a:tblGrid>
              <a:tr h="24482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</a:t>
                      </a:r>
                      <a:endParaRPr lang="pt-BR" sz="1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3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Relembrando...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Árvore Binária de Busca </a:t>
            </a:r>
            <a:r>
              <a:rPr lang="pt-BR" dirty="0" smtClean="0"/>
              <a:t>Balanceada</a:t>
            </a:r>
            <a:endParaRPr lang="pt-BR" dirty="0"/>
          </a:p>
          <a:p>
            <a:pPr lvl="1"/>
            <a:r>
              <a:rPr lang="pt-BR" dirty="0"/>
              <a:t>Inserção/remoção/busca é feita em </a:t>
            </a:r>
            <a:r>
              <a:rPr lang="pt-BR" b="1" i="1" dirty="0"/>
              <a:t>O(log N)</a:t>
            </a:r>
          </a:p>
          <a:p>
            <a:pPr lvl="1"/>
            <a:r>
              <a:rPr lang="pt-BR" dirty="0"/>
              <a:t>É preciso tratar o balanceamento dos nós da árvore</a:t>
            </a:r>
          </a:p>
          <a:p>
            <a:pPr lvl="1"/>
            <a:r>
              <a:rPr lang="pt-BR" dirty="0"/>
              <a:t>A implementação é </a:t>
            </a:r>
            <a:r>
              <a:rPr lang="pt-BR" dirty="0" smtClean="0"/>
              <a:t>complexa</a:t>
            </a:r>
          </a:p>
          <a:p>
            <a:pPr lvl="2"/>
            <a:r>
              <a:rPr lang="pt-BR" dirty="0" smtClean="0"/>
              <a:t>Envolve rotações e realocações de nós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2" descr="D:\Pesquisa\Publicações\Livros\Livro Estutura de Dados em C\latex\Figuras\AVL_INS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18"/>
          <a:stretch/>
        </p:blipFill>
        <p:spPr bwMode="auto">
          <a:xfrm>
            <a:off x="1547664" y="4437112"/>
            <a:ext cx="7483824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94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Removendo um valor da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99" t="3601" r="34257"/>
          <a:stretch/>
        </p:blipFill>
        <p:spPr bwMode="auto">
          <a:xfrm>
            <a:off x="6686131" y="1569193"/>
            <a:ext cx="2288250" cy="3660007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153227"/>
              </p:ext>
            </p:extLst>
          </p:nvPr>
        </p:nvGraphicFramePr>
        <p:xfrm>
          <a:off x="7308304" y="5301208"/>
          <a:ext cx="1152128" cy="1493520"/>
        </p:xfrm>
        <a:graphic>
          <a:graphicData uri="http://schemas.openxmlformats.org/drawingml/2006/table">
            <a:tbl>
              <a:tblPr firstRow="1"/>
              <a:tblGrid>
                <a:gridCol w="658359"/>
                <a:gridCol w="493769"/>
              </a:tblGrid>
              <a:tr h="244827">
                <a:tc gridSpan="2">
                  <a:txBody>
                    <a:bodyPr/>
                    <a:lstStyle/>
                    <a:p>
                      <a:pPr algn="ctr"/>
                      <a:r>
                        <a:rPr lang="pt-BR" sz="12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algn="ctr"/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[3]</a:t>
                      </a:r>
                      <a:endParaRPr lang="pt-BR" sz="1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2448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aux</a:t>
                      </a:r>
                      <a:r>
                        <a:rPr lang="pt-BR" sz="10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060848"/>
            <a:ext cx="5853555" cy="47500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735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Removendo um valor da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11" y="2159428"/>
            <a:ext cx="7490979" cy="465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352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Removendo um valor da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endParaRPr lang="pt-B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93" y="2348880"/>
            <a:ext cx="398761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165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endParaRPr lang="pt-BR" dirty="0" smtClean="0"/>
          </a:p>
          <a:p>
            <a:pPr lvl="1"/>
            <a:r>
              <a:rPr lang="pt-BR" dirty="0" smtClean="0"/>
              <a:t>Proposta </a:t>
            </a:r>
            <a:r>
              <a:rPr lang="pt-BR" dirty="0"/>
              <a:t>em 1990 por Bill </a:t>
            </a:r>
            <a:r>
              <a:rPr lang="pt-BR" dirty="0" err="1" smtClean="0"/>
              <a:t>Pugh</a:t>
            </a:r>
            <a:endParaRPr lang="pt-BR" dirty="0" smtClean="0"/>
          </a:p>
          <a:p>
            <a:pPr lvl="1"/>
            <a:r>
              <a:rPr lang="pt-BR" dirty="0"/>
              <a:t>Generalização da Lista Dinâmica Encadeada</a:t>
            </a:r>
          </a:p>
          <a:p>
            <a:pPr lvl="2"/>
            <a:r>
              <a:rPr lang="en-US" dirty="0" err="1" smtClean="0"/>
              <a:t>Listas</a:t>
            </a:r>
            <a:r>
              <a:rPr lang="en-US" dirty="0" smtClean="0"/>
              <a:t> </a:t>
            </a:r>
            <a:r>
              <a:rPr lang="en-US" dirty="0" err="1" smtClean="0"/>
              <a:t>Encadeadas</a:t>
            </a:r>
            <a:r>
              <a:rPr lang="en-US" dirty="0" smtClean="0"/>
              <a:t> </a:t>
            </a:r>
            <a:r>
              <a:rPr lang="en-US" dirty="0" err="1" smtClean="0"/>
              <a:t>consideram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a </a:t>
            </a:r>
            <a:r>
              <a:rPr lang="en-US" dirty="0" err="1" smtClean="0"/>
              <a:t>frente</a:t>
            </a:r>
            <a:r>
              <a:rPr lang="en-US" dirty="0" smtClean="0"/>
              <a:t> e </a:t>
            </a:r>
            <a:r>
              <a:rPr lang="en-US" dirty="0" err="1" smtClean="0"/>
              <a:t>atrás</a:t>
            </a:r>
            <a:endParaRPr lang="en-US" dirty="0" smtClean="0"/>
          </a:p>
          <a:p>
            <a:pPr lvl="2"/>
            <a:r>
              <a:rPr lang="en-US" dirty="0" smtClean="0"/>
              <a:t>Skip list </a:t>
            </a:r>
            <a:r>
              <a:rPr lang="en-US" dirty="0" err="1" smtClean="0"/>
              <a:t>considera</a:t>
            </a:r>
            <a:r>
              <a:rPr lang="en-US" dirty="0" smtClean="0"/>
              <a:t> </a:t>
            </a:r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nós</a:t>
            </a:r>
            <a:r>
              <a:rPr lang="en-US" dirty="0" smtClean="0"/>
              <a:t> </a:t>
            </a:r>
            <a:r>
              <a:rPr lang="en-US" dirty="0" err="1" smtClean="0"/>
              <a:t>acima</a:t>
            </a:r>
            <a:r>
              <a:rPr lang="en-US" dirty="0" smtClean="0"/>
              <a:t> e </a:t>
            </a:r>
            <a:r>
              <a:rPr lang="en-US" dirty="0" err="1" smtClean="0"/>
              <a:t>abaixo</a:t>
            </a:r>
            <a:endParaRPr lang="en-US" dirty="0" smtClean="0"/>
          </a:p>
          <a:p>
            <a:pPr lvl="2"/>
            <a:r>
              <a:rPr lang="en-US" dirty="0" err="1" smtClean="0"/>
              <a:t>Funciona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</a:t>
            </a:r>
            <a:r>
              <a:rPr lang="en-US" dirty="0" err="1" smtClean="0"/>
              <a:t>agrupamento</a:t>
            </a:r>
            <a:r>
              <a:rPr lang="en-US" dirty="0" smtClean="0"/>
              <a:t> vertical de </a:t>
            </a:r>
            <a:r>
              <a:rPr lang="en-US" dirty="0" err="1" smtClean="0"/>
              <a:t>listas</a:t>
            </a:r>
            <a:endParaRPr lang="pt-BR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5"/>
          <a:stretch/>
        </p:blipFill>
        <p:spPr bwMode="auto">
          <a:xfrm>
            <a:off x="1792884" y="4934464"/>
            <a:ext cx="5558233" cy="166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305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423848" cy="4495800"/>
          </a:xfrm>
        </p:spPr>
        <p:txBody>
          <a:bodyPr/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Usa uma estrutura hierárquica de Listas Dinâmicas</a:t>
            </a:r>
          </a:p>
          <a:p>
            <a:pPr lvl="2"/>
            <a:r>
              <a:rPr lang="pt-BR" dirty="0"/>
              <a:t>As listas são organizadas em diferentes níveis</a:t>
            </a:r>
          </a:p>
          <a:p>
            <a:pPr lvl="2"/>
            <a:r>
              <a:rPr lang="pt-BR" dirty="0"/>
              <a:t>Níveis mais altos permitem “pular” vários nós, o que acelera o processo de busca</a:t>
            </a:r>
          </a:p>
          <a:p>
            <a:pPr lvl="1"/>
            <a:r>
              <a:rPr lang="pt-BR" dirty="0"/>
              <a:t>Estrutura </a:t>
            </a:r>
            <a:r>
              <a:rPr lang="pt-BR" dirty="0" smtClean="0"/>
              <a:t>aleatória</a:t>
            </a:r>
          </a:p>
          <a:p>
            <a:pPr lvl="2"/>
            <a:r>
              <a:rPr lang="pt-BR" dirty="0" smtClean="0"/>
              <a:t>Usa </a:t>
            </a:r>
            <a:r>
              <a:rPr lang="pt-BR" dirty="0"/>
              <a:t>sorteio para definir o número de níveis de um nó</a:t>
            </a:r>
          </a:p>
          <a:p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5"/>
          <a:stretch/>
        </p:blipFill>
        <p:spPr bwMode="auto">
          <a:xfrm>
            <a:off x="1792884" y="4934464"/>
            <a:ext cx="5558233" cy="166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049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São </a:t>
            </a:r>
            <a:r>
              <a:rPr lang="en-US" dirty="0" err="1" smtClean="0"/>
              <a:t>chamadas</a:t>
            </a:r>
            <a:r>
              <a:rPr lang="en-US" dirty="0" smtClean="0"/>
              <a:t> de Skip Lists </a:t>
            </a:r>
            <a:r>
              <a:rPr lang="en-US" dirty="0" err="1" smtClean="0"/>
              <a:t>porque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níveis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altos </a:t>
            </a:r>
            <a:r>
              <a:rPr lang="en-US" dirty="0" err="1" smtClean="0"/>
              <a:t>permitem</a:t>
            </a:r>
            <a:r>
              <a:rPr lang="en-US" dirty="0" smtClean="0"/>
              <a:t> </a:t>
            </a:r>
            <a:r>
              <a:rPr lang="en-US" dirty="0" err="1" smtClean="0"/>
              <a:t>pular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endParaRPr lang="pt-BR" dirty="0" smtClean="0"/>
          </a:p>
          <a:p>
            <a:pPr lvl="1"/>
            <a:r>
              <a:rPr lang="pt-BR" dirty="0" smtClean="0"/>
              <a:t>Apenas o </a:t>
            </a:r>
            <a:r>
              <a:rPr lang="pt-BR" b="1" dirty="0" smtClean="0"/>
              <a:t>nível mais baixo </a:t>
            </a:r>
            <a:r>
              <a:rPr lang="pt-BR" dirty="0" smtClean="0"/>
              <a:t>contém todos os elementos</a:t>
            </a:r>
          </a:p>
          <a:p>
            <a:pPr lvl="1"/>
            <a:r>
              <a:rPr lang="pt-BR" dirty="0" smtClean="0"/>
              <a:t>Numa </a:t>
            </a:r>
            <a:r>
              <a:rPr lang="pt-BR" dirty="0" err="1" smtClean="0"/>
              <a:t>Skip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 perfeita, cada nó possui ½ dos nós do nível abaixo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5"/>
          <a:stretch/>
        </p:blipFill>
        <p:spPr bwMode="auto">
          <a:xfrm>
            <a:off x="1792884" y="4934464"/>
            <a:ext cx="5558233" cy="166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20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pode substituir uma árvore</a:t>
            </a:r>
          </a:p>
          <a:p>
            <a:pPr lvl="1"/>
            <a:r>
              <a:rPr lang="pt-BR" dirty="0"/>
              <a:t>Fácil Implementação</a:t>
            </a:r>
          </a:p>
          <a:p>
            <a:pPr lvl="2"/>
            <a:r>
              <a:rPr lang="pt-BR" dirty="0"/>
              <a:t>Não utiliza rotações e realocações de nós</a:t>
            </a:r>
          </a:p>
          <a:p>
            <a:pPr lvl="1"/>
            <a:r>
              <a:rPr lang="pt-BR" dirty="0"/>
              <a:t>Inserção/remoção/busca é feita em </a:t>
            </a:r>
            <a:r>
              <a:rPr lang="pt-BR" b="1" i="1" dirty="0"/>
              <a:t>O(log N)</a:t>
            </a:r>
          </a:p>
          <a:p>
            <a:pPr lvl="2"/>
            <a:r>
              <a:rPr lang="pt-BR" dirty="0"/>
              <a:t>Não depende da ordem de inserção dos nós</a:t>
            </a:r>
          </a:p>
          <a:p>
            <a:pPr lvl="2"/>
            <a:r>
              <a:rPr lang="pt-BR" dirty="0" smtClean="0"/>
              <a:t>Não </a:t>
            </a:r>
            <a:r>
              <a:rPr lang="pt-BR" dirty="0"/>
              <a:t>exige balancear a estrutura</a:t>
            </a:r>
          </a:p>
          <a:p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5"/>
          <a:stretch/>
        </p:blipFill>
        <p:spPr bwMode="auto">
          <a:xfrm>
            <a:off x="1792884" y="4934464"/>
            <a:ext cx="5558233" cy="166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50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pode substituir uma árvore</a:t>
            </a:r>
          </a:p>
          <a:p>
            <a:pPr lvl="1"/>
            <a:r>
              <a:rPr lang="pt-BR" dirty="0"/>
              <a:t>Próximo elemento pode ser recuperado em custo constante</a:t>
            </a:r>
          </a:p>
          <a:p>
            <a:pPr lvl="1"/>
            <a:r>
              <a:rPr lang="pt-BR" dirty="0"/>
              <a:t>Seu pior caso (raro) é </a:t>
            </a:r>
            <a:r>
              <a:rPr lang="pt-BR" b="1" i="1" dirty="0"/>
              <a:t>O(N)</a:t>
            </a:r>
          </a:p>
          <a:p>
            <a:pPr lvl="2"/>
            <a:r>
              <a:rPr lang="pt-BR" dirty="0"/>
              <a:t>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se transforma em uma lista dinâmica encadeada</a:t>
            </a:r>
          </a:p>
          <a:p>
            <a:pPr lvl="2"/>
            <a:r>
              <a:rPr lang="pt-BR" dirty="0"/>
              <a:t>Todos os nós estarão presentes em cada </a:t>
            </a:r>
            <a:r>
              <a:rPr lang="pt-BR" dirty="0" smtClean="0"/>
              <a:t>nível</a:t>
            </a:r>
            <a:endParaRPr lang="pt-BR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35"/>
          <a:stretch/>
        </p:blipFill>
        <p:spPr bwMode="auto">
          <a:xfrm>
            <a:off x="1792884" y="4934464"/>
            <a:ext cx="5558233" cy="166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885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Sua implementação utiliza uma estrutura similar a da Lista Dinâmica Encadeada    </a:t>
            </a:r>
          </a:p>
          <a:p>
            <a:pPr lvl="1"/>
            <a:r>
              <a:rPr lang="pt-BR" dirty="0"/>
              <a:t>Cada nó da lista possui um </a:t>
            </a:r>
            <a:r>
              <a:rPr lang="pt-BR" dirty="0" err="1"/>
              <a:t>array</a:t>
            </a:r>
            <a:r>
              <a:rPr lang="pt-BR" dirty="0"/>
              <a:t> de níveis</a:t>
            </a:r>
          </a:p>
          <a:p>
            <a:pPr lvl="1"/>
            <a:r>
              <a:rPr lang="pt-BR" dirty="0"/>
              <a:t>É o </a:t>
            </a:r>
            <a:r>
              <a:rPr lang="pt-BR" dirty="0" err="1"/>
              <a:t>array</a:t>
            </a:r>
            <a:r>
              <a:rPr lang="pt-BR" dirty="0"/>
              <a:t> que faz as ligações entre os diferentes níveis da lista</a:t>
            </a:r>
          </a:p>
          <a:p>
            <a:endParaRPr lang="pt-BR" dirty="0"/>
          </a:p>
          <a:p>
            <a:r>
              <a:rPr lang="pt-BR" dirty="0"/>
              <a:t>Desvantagem</a:t>
            </a:r>
          </a:p>
          <a:p>
            <a:pPr lvl="1"/>
            <a:r>
              <a:rPr lang="pt-BR" dirty="0"/>
              <a:t>Necessita que se defina previamente o número máximo de níveis da </a:t>
            </a: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List</a:t>
            </a:r>
            <a:endParaRPr lang="pt-BR" dirty="0"/>
          </a:p>
          <a:p>
            <a:pPr lvl="1"/>
            <a:r>
              <a:rPr lang="pt-BR" dirty="0"/>
              <a:t>Isso limita o número de níveis que podemos ter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6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2262</TotalTime>
  <Words>908</Words>
  <Application>Microsoft Office PowerPoint</Application>
  <PresentationFormat>Apresentação na tela (4:3)</PresentationFormat>
  <Paragraphs>196</Paragraphs>
  <Slides>32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3" baseType="lpstr">
      <vt:lpstr>Mediano</vt:lpstr>
      <vt:lpstr>SkipList</vt:lpstr>
      <vt:lpstr>Relembrando...</vt:lpstr>
      <vt:lpstr>Relembrando...</vt:lpstr>
      <vt:lpstr>Definição</vt:lpstr>
      <vt:lpstr>Definição</vt:lpstr>
      <vt:lpstr>Definição</vt:lpstr>
      <vt:lpstr>Definição</vt:lpstr>
      <vt:lpstr>Definição</vt:lpstr>
      <vt:lpstr>Implementação</vt:lpstr>
      <vt:lpstr>TAD Skip List</vt:lpstr>
      <vt:lpstr>TAD Skip List</vt:lpstr>
      <vt:lpstr>TAD Skip List</vt:lpstr>
      <vt:lpstr>TAD Skip List</vt:lpstr>
      <vt:lpstr>TAD Skip List</vt:lpstr>
      <vt:lpstr>TAD Skip List</vt:lpstr>
      <vt:lpstr>TAD Skip List</vt:lpstr>
      <vt:lpstr>TAD Skip List</vt:lpstr>
      <vt:lpstr>TAD Skip List</vt:lpstr>
      <vt:lpstr>TAD Skip List</vt:lpstr>
      <vt:lpstr>Skip List: Busca</vt:lpstr>
      <vt:lpstr>Skip List: Busca</vt:lpstr>
      <vt:lpstr>Skip List: Busca</vt:lpstr>
      <vt:lpstr>Skip List: Inserção</vt:lpstr>
      <vt:lpstr>Skip List: Inserção</vt:lpstr>
      <vt:lpstr>Skip List: Inserção</vt:lpstr>
      <vt:lpstr>Skip List: Inserção</vt:lpstr>
      <vt:lpstr>Skip List: Inserção</vt:lpstr>
      <vt:lpstr>Skip List: Remoção</vt:lpstr>
      <vt:lpstr>Skip List: Remoção</vt:lpstr>
      <vt:lpstr>Skip List: Remoção</vt:lpstr>
      <vt:lpstr>Skip List: Remoção</vt:lpstr>
      <vt:lpstr>Skip List: Remoção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166</cp:revision>
  <dcterms:created xsi:type="dcterms:W3CDTF">2013-02-10T18:49:59Z</dcterms:created>
  <dcterms:modified xsi:type="dcterms:W3CDTF">2020-03-05T16:01:27Z</dcterms:modified>
</cp:coreProperties>
</file>