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06" r:id="rId2"/>
    <p:sldId id="411" r:id="rId3"/>
    <p:sldId id="391" r:id="rId4"/>
    <p:sldId id="470" r:id="rId5"/>
    <p:sldId id="471" r:id="rId6"/>
    <p:sldId id="452" r:id="rId7"/>
    <p:sldId id="473" r:id="rId8"/>
    <p:sldId id="472" r:id="rId9"/>
    <p:sldId id="453" r:id="rId10"/>
    <p:sldId id="474" r:id="rId11"/>
    <p:sldId id="454" r:id="rId12"/>
    <p:sldId id="475" r:id="rId13"/>
    <p:sldId id="476" r:id="rId14"/>
    <p:sldId id="477" r:id="rId15"/>
    <p:sldId id="460" r:id="rId16"/>
    <p:sldId id="461" r:id="rId17"/>
    <p:sldId id="462" r:id="rId18"/>
    <p:sldId id="496" r:id="rId19"/>
    <p:sldId id="469" r:id="rId20"/>
    <p:sldId id="455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2" r:id="rId35"/>
    <p:sldId id="491" r:id="rId36"/>
    <p:sldId id="457" r:id="rId37"/>
    <p:sldId id="456" r:id="rId38"/>
    <p:sldId id="493" r:id="rId39"/>
    <p:sldId id="494" r:id="rId40"/>
    <p:sldId id="495" r:id="rId41"/>
    <p:sldId id="4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4DC66A1E-C5A0-4674-B31C-60DFAE0403AB}">
          <p14:sldIdLst>
            <p14:sldId id="306"/>
            <p14:sldId id="411"/>
            <p14:sldId id="391"/>
            <p14:sldId id="470"/>
            <p14:sldId id="471"/>
            <p14:sldId id="452"/>
            <p14:sldId id="473"/>
            <p14:sldId id="472"/>
            <p14:sldId id="453"/>
            <p14:sldId id="474"/>
            <p14:sldId id="454"/>
            <p14:sldId id="475"/>
            <p14:sldId id="476"/>
            <p14:sldId id="477"/>
            <p14:sldId id="460"/>
            <p14:sldId id="461"/>
            <p14:sldId id="462"/>
            <p14:sldId id="496"/>
            <p14:sldId id="469"/>
            <p14:sldId id="455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2"/>
            <p14:sldId id="491"/>
            <p14:sldId id="457"/>
            <p14:sldId id="456"/>
            <p14:sldId id="493"/>
            <p14:sldId id="494"/>
            <p14:sldId id="495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7BCC5"/>
    <a:srgbClr val="806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468FC-B5AA-4134-9F10-70724DD071AB}" v="6" dt="2022-06-29T02:09:48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873" autoAdjust="0"/>
  </p:normalViewPr>
  <p:slideViewPr>
    <p:cSldViewPr snapToGrid="0" snapToObjects="1" showGuides="1">
      <p:cViewPr>
        <p:scale>
          <a:sx n="100" d="100"/>
          <a:sy n="100" d="100"/>
        </p:scale>
        <p:origin x="120" y="-8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0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reitas" userId="787bded35cc6ca05" providerId="LiveId" clId="{F09468FC-B5AA-4134-9F10-70724DD071AB}"/>
    <pc:docChg chg="undo custSel modSld">
      <pc:chgData name="Thiago Freitas" userId="787bded35cc6ca05" providerId="LiveId" clId="{F09468FC-B5AA-4134-9F10-70724DD071AB}" dt="2022-06-29T02:20:31.249" v="349" actId="20577"/>
      <pc:docMkLst>
        <pc:docMk/>
      </pc:docMkLst>
      <pc:sldChg chg="modSp mod">
        <pc:chgData name="Thiago Freitas" userId="787bded35cc6ca05" providerId="LiveId" clId="{F09468FC-B5AA-4134-9F10-70724DD071AB}" dt="2022-06-29T01:17:54.765" v="89" actId="1076"/>
        <pc:sldMkLst>
          <pc:docMk/>
          <pc:sldMk cId="651444356" sldId="462"/>
        </pc:sldMkLst>
        <pc:spChg chg="mod">
          <ac:chgData name="Thiago Freitas" userId="787bded35cc6ca05" providerId="LiveId" clId="{F09468FC-B5AA-4134-9F10-70724DD071AB}" dt="2022-06-29T01:17:54.765" v="89" actId="1076"/>
          <ac:spMkLst>
            <pc:docMk/>
            <pc:sldMk cId="651444356" sldId="462"/>
            <ac:spMk id="4" creationId="{066814E5-C79E-4C5F-8F7F-ABF3DD45C560}"/>
          </ac:spMkLst>
        </pc:spChg>
      </pc:sldChg>
      <pc:sldChg chg="addSp modSp mod">
        <pc:chgData name="Thiago Freitas" userId="787bded35cc6ca05" providerId="LiveId" clId="{F09468FC-B5AA-4134-9F10-70724DD071AB}" dt="2022-06-29T02:10:20.700" v="345" actId="1038"/>
        <pc:sldMkLst>
          <pc:docMk/>
          <pc:sldMk cId="271011696" sldId="471"/>
        </pc:sldMkLst>
        <pc:spChg chg="add mod">
          <ac:chgData name="Thiago Freitas" userId="787bded35cc6ca05" providerId="LiveId" clId="{F09468FC-B5AA-4134-9F10-70724DD071AB}" dt="2022-06-29T02:08:07.416" v="183" actId="1035"/>
          <ac:spMkLst>
            <pc:docMk/>
            <pc:sldMk cId="271011696" sldId="471"/>
            <ac:spMk id="2" creationId="{FFC4C1A1-DCB0-0B4E-ECB0-5CF6BA9869B1}"/>
          </ac:spMkLst>
        </pc:spChg>
        <pc:spChg chg="add mod">
          <ac:chgData name="Thiago Freitas" userId="787bded35cc6ca05" providerId="LiveId" clId="{F09468FC-B5AA-4134-9F10-70724DD071AB}" dt="2022-06-29T02:09:24.837" v="240" actId="1038"/>
          <ac:spMkLst>
            <pc:docMk/>
            <pc:sldMk cId="271011696" sldId="471"/>
            <ac:spMk id="11" creationId="{6B200F43-5E79-F059-32D1-11CDA139FADC}"/>
          </ac:spMkLst>
        </pc:spChg>
        <pc:spChg chg="add mod">
          <ac:chgData name="Thiago Freitas" userId="787bded35cc6ca05" providerId="LiveId" clId="{F09468FC-B5AA-4134-9F10-70724DD071AB}" dt="2022-06-29T02:08:41.402" v="193" actId="1038"/>
          <ac:spMkLst>
            <pc:docMk/>
            <pc:sldMk cId="271011696" sldId="471"/>
            <ac:spMk id="12" creationId="{F78A5694-7982-C467-8984-D7AF28285B7D}"/>
          </ac:spMkLst>
        </pc:spChg>
        <pc:spChg chg="add mod">
          <ac:chgData name="Thiago Freitas" userId="787bded35cc6ca05" providerId="LiveId" clId="{F09468FC-B5AA-4134-9F10-70724DD071AB}" dt="2022-06-29T02:08:55.898" v="196" actId="1038"/>
          <ac:spMkLst>
            <pc:docMk/>
            <pc:sldMk cId="271011696" sldId="471"/>
            <ac:spMk id="13" creationId="{BDB8FFDA-D4F8-EFDA-292F-DF51FA36B93C}"/>
          </ac:spMkLst>
        </pc:spChg>
        <pc:spChg chg="add mod">
          <ac:chgData name="Thiago Freitas" userId="787bded35cc6ca05" providerId="LiveId" clId="{F09468FC-B5AA-4134-9F10-70724DD071AB}" dt="2022-06-29T02:09:15.014" v="238" actId="1038"/>
          <ac:spMkLst>
            <pc:docMk/>
            <pc:sldMk cId="271011696" sldId="471"/>
            <ac:spMk id="14" creationId="{938AA1B2-72CA-CA1E-3A86-0B50909250C7}"/>
          </ac:spMkLst>
        </pc:spChg>
        <pc:spChg chg="add mod">
          <ac:chgData name="Thiago Freitas" userId="787bded35cc6ca05" providerId="LiveId" clId="{F09468FC-B5AA-4134-9F10-70724DD071AB}" dt="2022-06-29T02:09:20.456" v="239" actId="1038"/>
          <ac:spMkLst>
            <pc:docMk/>
            <pc:sldMk cId="271011696" sldId="471"/>
            <ac:spMk id="15" creationId="{A760F386-A72F-FE3B-C59C-5E24FC4D3A7F}"/>
          </ac:spMkLst>
        </pc:spChg>
        <pc:spChg chg="add mod">
          <ac:chgData name="Thiago Freitas" userId="787bded35cc6ca05" providerId="LiveId" clId="{F09468FC-B5AA-4134-9F10-70724DD071AB}" dt="2022-06-29T02:09:37.804" v="277" actId="1036"/>
          <ac:spMkLst>
            <pc:docMk/>
            <pc:sldMk cId="271011696" sldId="471"/>
            <ac:spMk id="16" creationId="{6F6A56B6-5192-355D-58A7-847A92EA0DB7}"/>
          </ac:spMkLst>
        </pc:spChg>
        <pc:spChg chg="add mod">
          <ac:chgData name="Thiago Freitas" userId="787bded35cc6ca05" providerId="LiveId" clId="{F09468FC-B5AA-4134-9F10-70724DD071AB}" dt="2022-06-29T02:09:37.804" v="277" actId="1036"/>
          <ac:spMkLst>
            <pc:docMk/>
            <pc:sldMk cId="271011696" sldId="471"/>
            <ac:spMk id="17" creationId="{704A9408-5C7A-4348-B15E-D32F42714578}"/>
          </ac:spMkLst>
        </pc:spChg>
        <pc:spChg chg="add mod">
          <ac:chgData name="Thiago Freitas" userId="787bded35cc6ca05" providerId="LiveId" clId="{F09468FC-B5AA-4134-9F10-70724DD071AB}" dt="2022-06-29T02:10:02.527" v="338" actId="1038"/>
          <ac:spMkLst>
            <pc:docMk/>
            <pc:sldMk cId="271011696" sldId="471"/>
            <ac:spMk id="18" creationId="{E92A7E80-F707-3909-7D0F-27B2EAA605B7}"/>
          </ac:spMkLst>
        </pc:spChg>
        <pc:spChg chg="add mod">
          <ac:chgData name="Thiago Freitas" userId="787bded35cc6ca05" providerId="LiveId" clId="{F09468FC-B5AA-4134-9F10-70724DD071AB}" dt="2022-06-29T02:10:05.811" v="339" actId="1038"/>
          <ac:spMkLst>
            <pc:docMk/>
            <pc:sldMk cId="271011696" sldId="471"/>
            <ac:spMk id="19" creationId="{AFD0D7BE-8D8D-61A1-C019-4E87A0074090}"/>
          </ac:spMkLst>
        </pc:spChg>
        <pc:spChg chg="add mod">
          <ac:chgData name="Thiago Freitas" userId="787bded35cc6ca05" providerId="LiveId" clId="{F09468FC-B5AA-4134-9F10-70724DD071AB}" dt="2022-06-29T02:10:17.234" v="344" actId="1035"/>
          <ac:spMkLst>
            <pc:docMk/>
            <pc:sldMk cId="271011696" sldId="471"/>
            <ac:spMk id="20" creationId="{99DB831B-ED0E-C166-A1BE-BE7CD330459A}"/>
          </ac:spMkLst>
        </pc:spChg>
        <pc:spChg chg="add mod">
          <ac:chgData name="Thiago Freitas" userId="787bded35cc6ca05" providerId="LiveId" clId="{F09468FC-B5AA-4134-9F10-70724DD071AB}" dt="2022-06-29T02:10:20.700" v="345" actId="1038"/>
          <ac:spMkLst>
            <pc:docMk/>
            <pc:sldMk cId="271011696" sldId="471"/>
            <ac:spMk id="21" creationId="{A322C264-C49C-2BE8-8AEB-0F4F33BAB401}"/>
          </ac:spMkLst>
        </pc:spChg>
      </pc:sldChg>
      <pc:sldChg chg="modSp mod">
        <pc:chgData name="Thiago Freitas" userId="787bded35cc6ca05" providerId="LiveId" clId="{F09468FC-B5AA-4134-9F10-70724DD071AB}" dt="2022-06-29T01:14:46.815" v="0" actId="20577"/>
        <pc:sldMkLst>
          <pc:docMk/>
          <pc:sldMk cId="3033819643" sldId="473"/>
        </pc:sldMkLst>
        <pc:spChg chg="mod">
          <ac:chgData name="Thiago Freitas" userId="787bded35cc6ca05" providerId="LiveId" clId="{F09468FC-B5AA-4134-9F10-70724DD071AB}" dt="2022-06-29T01:14:46.815" v="0" actId="20577"/>
          <ac:spMkLst>
            <pc:docMk/>
            <pc:sldMk cId="3033819643" sldId="473"/>
            <ac:spMk id="6" creationId="{45849A43-C04E-477B-98DE-0D31708BBF86}"/>
          </ac:spMkLst>
        </pc:spChg>
      </pc:sldChg>
      <pc:sldChg chg="modSp mod">
        <pc:chgData name="Thiago Freitas" userId="787bded35cc6ca05" providerId="LiveId" clId="{F09468FC-B5AA-4134-9F10-70724DD071AB}" dt="2022-06-29T02:20:31.249" v="349" actId="20577"/>
        <pc:sldMkLst>
          <pc:docMk/>
          <pc:sldMk cId="3601521889" sldId="496"/>
        </pc:sldMkLst>
        <pc:spChg chg="mod">
          <ac:chgData name="Thiago Freitas" userId="787bded35cc6ca05" providerId="LiveId" clId="{F09468FC-B5AA-4134-9F10-70724DD071AB}" dt="2022-06-29T02:20:31.249" v="349" actId="20577"/>
          <ac:spMkLst>
            <pc:docMk/>
            <pc:sldMk cId="3601521889" sldId="496"/>
            <ac:spMk id="4" creationId="{066814E5-C79E-4C5F-8F7F-ABF3DD45C56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thiagofreitas\projetos\uff\labprogparalela\LPP-trabalho1-Strassen_Alan_Matheus_Thiago\Dados%20do%20Experimento%20-%20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Desempenho do Algoritmo de Strassen Sequencial x Paralelo (MPI e OMP)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'Grafico Linha'!$B$1</c:f>
              <c:strCache>
                <c:ptCount val="1"/>
                <c:pt idx="0">
                  <c:v>Sequencial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Linha'!$B$2:$B$7</c:f>
              <c:numCache>
                <c:formatCode>0.000</c:formatCode>
                <c:ptCount val="6"/>
                <c:pt idx="0">
                  <c:v>7.3000000000000009E-3</c:v>
                </c:pt>
                <c:pt idx="1">
                  <c:v>5.4615000000000004E-2</c:v>
                </c:pt>
                <c:pt idx="2">
                  <c:v>0.37295799999999996</c:v>
                </c:pt>
                <c:pt idx="3">
                  <c:v>2.7423999999999999</c:v>
                </c:pt>
                <c:pt idx="4">
                  <c:v>18.792000000000002</c:v>
                </c:pt>
                <c:pt idx="5">
                  <c:v>131.44800000000001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D4-49EE-87E6-7992B190A715}"/>
            </c:ext>
          </c:extLst>
        </c:ser>
        <c:ser>
          <c:idx val="1"/>
          <c:order val="1"/>
          <c:tx>
            <c:strRef>
              <c:f>'Grafico Linha'!$C$1</c:f>
              <c:strCache>
                <c:ptCount val="1"/>
                <c:pt idx="0">
                  <c:v>MPI(P=4)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Linha'!$C$2:$C$7</c:f>
              <c:numCache>
                <c:formatCode>0.000</c:formatCode>
                <c:ptCount val="6"/>
                <c:pt idx="0">
                  <c:v>6.1396000000000003E-3</c:v>
                </c:pt>
                <c:pt idx="1">
                  <c:v>3.3252199999999996E-2</c:v>
                </c:pt>
                <c:pt idx="2">
                  <c:v>0.23957000000000001</c:v>
                </c:pt>
                <c:pt idx="3">
                  <c:v>1.6283999999999998</c:v>
                </c:pt>
                <c:pt idx="4">
                  <c:v>11.3734</c:v>
                </c:pt>
                <c:pt idx="5">
                  <c:v>81.938799999999986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D4-49EE-87E6-7992B190A715}"/>
            </c:ext>
          </c:extLst>
        </c:ser>
        <c:ser>
          <c:idx val="2"/>
          <c:order val="2"/>
          <c:tx>
            <c:strRef>
              <c:f>'Grafico Linha'!$D$1</c:f>
              <c:strCache>
                <c:ptCount val="1"/>
                <c:pt idx="0">
                  <c:v>MPI(P=6)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Linha'!$D$2:$D$7</c:f>
              <c:numCache>
                <c:formatCode>0.000</c:formatCode>
                <c:ptCount val="6"/>
                <c:pt idx="0">
                  <c:v>6.0199199999999998E-3</c:v>
                </c:pt>
                <c:pt idx="1">
                  <c:v>2.9660000000000002E-2</c:v>
                </c:pt>
                <c:pt idx="2">
                  <c:v>0.19142600000000001</c:v>
                </c:pt>
                <c:pt idx="3">
                  <c:v>1.2922400000000001</c:v>
                </c:pt>
                <c:pt idx="4">
                  <c:v>9.0655800000000006</c:v>
                </c:pt>
                <c:pt idx="5">
                  <c:v>61.866000000000007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D4-49EE-87E6-7992B190A715}"/>
            </c:ext>
          </c:extLst>
        </c:ser>
        <c:ser>
          <c:idx val="3"/>
          <c:order val="3"/>
          <c:tx>
            <c:strRef>
              <c:f>'Grafico Linha'!$E$1</c:f>
              <c:strCache>
                <c:ptCount val="1"/>
                <c:pt idx="0">
                  <c:v>MPI(P = 8)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Linha'!$E$2:$E$7</c:f>
              <c:numCache>
                <c:formatCode>0.000</c:formatCode>
                <c:ptCount val="6"/>
                <c:pt idx="0">
                  <c:v>5.1795000000000001E-3</c:v>
                </c:pt>
                <c:pt idx="1">
                  <c:v>2.4477400000000003E-2</c:v>
                </c:pt>
                <c:pt idx="2">
                  <c:v>0.130496</c:v>
                </c:pt>
                <c:pt idx="3">
                  <c:v>0.84057800000000005</c:v>
                </c:pt>
                <c:pt idx="4">
                  <c:v>5.7049599999999998</c:v>
                </c:pt>
                <c:pt idx="5">
                  <c:v>38.862199999999994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D4-49EE-87E6-7992B190A715}"/>
            </c:ext>
          </c:extLst>
        </c:ser>
        <c:ser>
          <c:idx val="4"/>
          <c:order val="4"/>
          <c:tx>
            <c:strRef>
              <c:f>'Grafico Linha'!$F$1</c:f>
              <c:strCache>
                <c:ptCount val="1"/>
                <c:pt idx="0">
                  <c:v>OMP(P=4)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Linha'!$F$2:$F$7</c:f>
              <c:numCache>
                <c:formatCode>0.000</c:formatCode>
                <c:ptCount val="6"/>
                <c:pt idx="0">
                  <c:v>2.8212599999999999E-3</c:v>
                </c:pt>
                <c:pt idx="1">
                  <c:v>1.9993000000000004E-2</c:v>
                </c:pt>
                <c:pt idx="2">
                  <c:v>0.14162</c:v>
                </c:pt>
                <c:pt idx="3">
                  <c:v>1.0503199999999999</c:v>
                </c:pt>
                <c:pt idx="4">
                  <c:v>7.4573999999999998</c:v>
                </c:pt>
                <c:pt idx="5">
                  <c:v>53.308599999999998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D4-49EE-87E6-7992B190A715}"/>
            </c:ext>
          </c:extLst>
        </c:ser>
        <c:ser>
          <c:idx val="5"/>
          <c:order val="5"/>
          <c:tx>
            <c:strRef>
              <c:f>'Grafico Linha'!$G$1</c:f>
              <c:strCache>
                <c:ptCount val="1"/>
                <c:pt idx="0">
                  <c:v>OMP(P=6)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Linha'!$G$2:$G$7</c:f>
              <c:numCache>
                <c:formatCode>0.000</c:formatCode>
                <c:ptCount val="6"/>
                <c:pt idx="0">
                  <c:v>3.1194400000000002E-3</c:v>
                </c:pt>
                <c:pt idx="1">
                  <c:v>1.9729400000000001E-2</c:v>
                </c:pt>
                <c:pt idx="2">
                  <c:v>0.118788</c:v>
                </c:pt>
                <c:pt idx="3">
                  <c:v>0.81975799999999999</c:v>
                </c:pt>
                <c:pt idx="4">
                  <c:v>5.8211599999999999</c:v>
                </c:pt>
                <c:pt idx="5">
                  <c:v>41.544600000000003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D4-49EE-87E6-7992B190A715}"/>
            </c:ext>
          </c:extLst>
        </c:ser>
        <c:ser>
          <c:idx val="6"/>
          <c:order val="6"/>
          <c:tx>
            <c:strRef>
              <c:f>'Grafico Linha'!$H$1</c:f>
              <c:strCache>
                <c:ptCount val="1"/>
                <c:pt idx="0">
                  <c:v>OMP(P=8)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'Grafico Linha'!$A$2:$A$7</c:f>
              <c:strCache>
                <c:ptCount val="6"/>
                <c:pt idx="0">
                  <c:v>N=128</c:v>
                </c:pt>
                <c:pt idx="1">
                  <c:v>N=256</c:v>
                </c:pt>
                <c:pt idx="2">
                  <c:v>N=512</c:v>
                </c:pt>
                <c:pt idx="3">
                  <c:v>N=1024</c:v>
                </c:pt>
                <c:pt idx="4">
                  <c:v>N=2048</c:v>
                </c:pt>
                <c:pt idx="5">
                  <c:v>N=4096</c:v>
                </c:pt>
              </c:strCache>
            </c:strRef>
          </c:cat>
          <c:val>
            <c:numRef>
              <c:f>'Grafico Linha'!$H$2:$H$7</c:f>
              <c:numCache>
                <c:formatCode>0.000</c:formatCode>
                <c:ptCount val="6"/>
                <c:pt idx="0">
                  <c:v>3.1271599999999995E-3</c:v>
                </c:pt>
                <c:pt idx="1">
                  <c:v>1.7598399999999997E-2</c:v>
                </c:pt>
                <c:pt idx="2">
                  <c:v>0.10785199999999999</c:v>
                </c:pt>
                <c:pt idx="3">
                  <c:v>0.75089400000000006</c:v>
                </c:pt>
                <c:pt idx="4">
                  <c:v>5.1800999999999995</c:v>
                </c:pt>
                <c:pt idx="5">
                  <c:v>37.268800000000006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3D4-49EE-87E6-7992B190A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84063"/>
        <c:axId val="37287807"/>
      </c:lineChart>
      <c:catAx>
        <c:axId val="372840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287807"/>
        <c:crosses val="autoZero"/>
        <c:auto val="1"/>
        <c:lblAlgn val="ctr"/>
        <c:lblOffset val="100"/>
        <c:noMultiLvlLbl val="0"/>
      </c:catAx>
      <c:valAx>
        <c:axId val="3728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Tempo Médio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28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98494" y="630791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‹nº›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22B994-5447-45C6-B12F-C1C58C239A9A}"/>
              </a:ext>
            </a:extLst>
          </p:cNvPr>
          <p:cNvSpPr/>
          <p:nvPr userDrawn="1"/>
        </p:nvSpPr>
        <p:spPr bwMode="auto">
          <a:xfrm>
            <a:off x="35865" y="417999"/>
            <a:ext cx="11730037" cy="4571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7BCC5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63.6510&amp;rep=rep1&amp;type=pdf" TargetMode="External"/><Relationship Id="rId2" Type="http://schemas.openxmlformats.org/officeDocument/2006/relationships/hyperlink" Target="https://slideplayer.com.br/slide/3857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istosp/StrassenMPI_Project/blob/main/Report_english.pdf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3857F77-5612-46B9-AD3A-122941D35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13" b="7813"/>
          <a:stretch>
            <a:fillRect/>
          </a:stretch>
        </p:blipFill>
        <p:spPr/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91BB2A40-3A9E-4A8A-8886-A36F783AADBA}"/>
              </a:ext>
            </a:extLst>
          </p:cNvPr>
          <p:cNvSpPr/>
          <p:nvPr/>
        </p:nvSpPr>
        <p:spPr>
          <a:xfrm>
            <a:off x="0" y="-16346"/>
            <a:ext cx="12192000" cy="6858000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F033725-3ADE-4A59-B22A-2134A6E937EB}"/>
              </a:ext>
            </a:extLst>
          </p:cNvPr>
          <p:cNvSpPr txBox="1">
            <a:spLocks/>
          </p:cNvSpPr>
          <p:nvPr/>
        </p:nvSpPr>
        <p:spPr>
          <a:xfrm>
            <a:off x="1524000" y="2530422"/>
            <a:ext cx="9144000" cy="1068756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>
                <a:solidFill>
                  <a:schemeClr val="bg1"/>
                </a:solidFill>
                <a:latin typeface="Avenir Next" panose="020B0503020202020204" pitchFamily="34" charset="0"/>
              </a:rPr>
              <a:t>ALGORITMO DE STRASSEN</a:t>
            </a:r>
            <a:endParaRPr lang="pt-BR" sz="7200" b="1" baseline="30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70EADC-B4E4-45BA-B054-25F452480B4F}"/>
              </a:ext>
            </a:extLst>
          </p:cNvPr>
          <p:cNvSpPr/>
          <p:nvPr/>
        </p:nvSpPr>
        <p:spPr>
          <a:xfrm>
            <a:off x="-336886" y="1461837"/>
            <a:ext cx="1564105" cy="393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B144C9D-1229-45F9-9057-D1D57C6CB737}"/>
              </a:ext>
            </a:extLst>
          </p:cNvPr>
          <p:cNvSpPr txBox="1">
            <a:spLocks/>
          </p:cNvSpPr>
          <p:nvPr/>
        </p:nvSpPr>
        <p:spPr>
          <a:xfrm>
            <a:off x="1524000" y="3156449"/>
            <a:ext cx="9144000" cy="1068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IMPLEMENTAÇÃO PARALELA E ANÁLISE DE DESEMPENHO</a:t>
            </a:r>
            <a:endParaRPr lang="pt-BR" sz="7200" b="1" baseline="30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Comprovando Funcionamento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testar se o código estava multiplicando corretamente as matrizes, foram realizados testes com matrizes menores, onde as mesmas foram impressas e assim, pode-se comparar os resultados: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25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2AB466AE-B82E-CF96-623A-BB3F13B4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5" y="727587"/>
            <a:ext cx="11506834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E57E62C-CB8D-9712-355E-7ABA920B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531803"/>
            <a:ext cx="9694607" cy="61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2BB70E5-AD23-8D0A-CCE4-F8869079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" y="521110"/>
            <a:ext cx="10988724" cy="60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Validando Resultados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1825873"/>
            <a:ext cx="8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Comparando ao obtido em site de multiplicação de matrizes: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6D4D249-E625-5EF3-8A14-2FFD1869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2309655"/>
            <a:ext cx="5400040" cy="42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Algumas Observações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3329174"/>
            <a:ext cx="89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/>
              <a:t>Strassen</a:t>
            </a:r>
            <a:r>
              <a:rPr lang="pt-BR" dirty="0"/>
              <a:t> usa muito mais memória;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Divisão em excesso do problema;</a:t>
            </a:r>
          </a:p>
        </p:txBody>
      </p:sp>
    </p:spTree>
    <p:extLst>
      <p:ext uri="{BB962C8B-B14F-4D97-AF65-F5344CB8AC3E}">
        <p14:creationId xmlns:p14="http://schemas.microsoft.com/office/powerpoint/2010/main" val="11952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Problema no Algoritmo de </a:t>
            </a:r>
            <a:r>
              <a:rPr lang="pt-BR" b="1" dirty="0" err="1"/>
              <a:t>Strassen</a:t>
            </a:r>
            <a:endParaRPr lang="pt-BR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53C688-008D-4511-B806-0E28C9545782}"/>
              </a:ext>
            </a:extLst>
          </p:cNvPr>
          <p:cNvSpPr/>
          <p:nvPr/>
        </p:nvSpPr>
        <p:spPr bwMode="auto">
          <a:xfrm>
            <a:off x="785092" y="3260437"/>
            <a:ext cx="1422400" cy="11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32x32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10D83F-25FD-45BB-BCC7-A32626E4BB2F}"/>
              </a:ext>
            </a:extLst>
          </p:cNvPr>
          <p:cNvSpPr/>
          <p:nvPr/>
        </p:nvSpPr>
        <p:spPr bwMode="auto">
          <a:xfrm>
            <a:off x="3398981" y="3435929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16x16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07D2420-1C56-4235-B4D5-8ECF98656B4C}"/>
              </a:ext>
            </a:extLst>
          </p:cNvPr>
          <p:cNvCxnSpPr>
            <a:cxnSpLocks/>
          </p:cNvCxnSpPr>
          <p:nvPr/>
        </p:nvCxnSpPr>
        <p:spPr>
          <a:xfrm>
            <a:off x="2253672" y="3851564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31A81AF-A860-4DBF-96C9-ACB0C8BD3ED7}"/>
              </a:ext>
            </a:extLst>
          </p:cNvPr>
          <p:cNvCxnSpPr>
            <a:cxnSpLocks/>
          </p:cNvCxnSpPr>
          <p:nvPr/>
        </p:nvCxnSpPr>
        <p:spPr>
          <a:xfrm>
            <a:off x="4571999" y="3842328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8B3A19-6972-4F4E-8B2C-7D95A9E59E9B}"/>
              </a:ext>
            </a:extLst>
          </p:cNvPr>
          <p:cNvSpPr txBox="1"/>
          <p:nvPr/>
        </p:nvSpPr>
        <p:spPr>
          <a:xfrm>
            <a:off x="2998756" y="3653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E31CEE-6C0B-428C-A0CB-F5FC7974177A}"/>
              </a:ext>
            </a:extLst>
          </p:cNvPr>
          <p:cNvSpPr/>
          <p:nvPr/>
        </p:nvSpPr>
        <p:spPr bwMode="auto">
          <a:xfrm>
            <a:off x="5818906" y="3429000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8x8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0123E63-53BF-41BD-9D81-B96ACA0E83F5}"/>
              </a:ext>
            </a:extLst>
          </p:cNvPr>
          <p:cNvCxnSpPr>
            <a:cxnSpLocks/>
          </p:cNvCxnSpPr>
          <p:nvPr/>
        </p:nvCxnSpPr>
        <p:spPr>
          <a:xfrm>
            <a:off x="6991924" y="3835399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2925B7-6163-4A15-89A4-85FE2B69A9D5}"/>
              </a:ext>
            </a:extLst>
          </p:cNvPr>
          <p:cNvSpPr txBox="1"/>
          <p:nvPr/>
        </p:nvSpPr>
        <p:spPr>
          <a:xfrm>
            <a:off x="5354030" y="3657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309D22D-498D-4EE3-8E1C-365E0F860D2B}"/>
              </a:ext>
            </a:extLst>
          </p:cNvPr>
          <p:cNvSpPr/>
          <p:nvPr/>
        </p:nvSpPr>
        <p:spPr bwMode="auto">
          <a:xfrm>
            <a:off x="8260372" y="3454402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4x4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E8955E-DCBE-4810-8879-059CA90F7069}"/>
              </a:ext>
            </a:extLst>
          </p:cNvPr>
          <p:cNvSpPr txBox="1"/>
          <p:nvPr/>
        </p:nvSpPr>
        <p:spPr>
          <a:xfrm>
            <a:off x="7795496" y="36761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8C3FF92-B2E0-44F2-A4EB-85A1BA18BC4B}"/>
              </a:ext>
            </a:extLst>
          </p:cNvPr>
          <p:cNvCxnSpPr>
            <a:cxnSpLocks/>
          </p:cNvCxnSpPr>
          <p:nvPr/>
        </p:nvCxnSpPr>
        <p:spPr>
          <a:xfrm>
            <a:off x="9433390" y="3835399"/>
            <a:ext cx="646546" cy="0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927A3ADE-4F5E-440A-9CFF-203B210CBBFE}"/>
              </a:ext>
            </a:extLst>
          </p:cNvPr>
          <p:cNvSpPr/>
          <p:nvPr/>
        </p:nvSpPr>
        <p:spPr bwMode="auto">
          <a:xfrm>
            <a:off x="10701838" y="3454402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2x2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645ACE-1BEA-4B86-AB46-1946F8C6B452}"/>
              </a:ext>
            </a:extLst>
          </p:cNvPr>
          <p:cNvSpPr txBox="1"/>
          <p:nvPr/>
        </p:nvSpPr>
        <p:spPr>
          <a:xfrm>
            <a:off x="10184579" y="3676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AF1E1C8-AF8A-441E-849A-B19F86D7BC1F}"/>
              </a:ext>
            </a:extLst>
          </p:cNvPr>
          <p:cNvSpPr/>
          <p:nvPr/>
        </p:nvSpPr>
        <p:spPr bwMode="auto">
          <a:xfrm>
            <a:off x="6071350" y="5046103"/>
            <a:ext cx="932872" cy="812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/>
              <a:t>1x1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BB7AE3-A83B-47A5-A124-05E7A2242848}"/>
              </a:ext>
            </a:extLst>
          </p:cNvPr>
          <p:cNvSpPr txBox="1"/>
          <p:nvPr/>
        </p:nvSpPr>
        <p:spPr>
          <a:xfrm>
            <a:off x="5237010" y="52711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1024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7F71442-B6D5-4ED0-9E21-315794A7DCAC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8626006" y="2910234"/>
            <a:ext cx="1185303" cy="3899234"/>
          </a:xfrm>
          <a:prstGeom prst="bentConnector2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Solução: Redução do Corte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282780"/>
            <a:ext cx="89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Como o algoritmo direto se mostra mais eficiente para matrizes menores;</a:t>
            </a:r>
          </a:p>
          <a:p>
            <a:r>
              <a:rPr lang="pt-BR" dirty="0"/>
              <a:t>- Solução Reduzir o corte da recursão: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A8BE44-5486-3D8D-FC58-7A569E22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62" y="3280126"/>
            <a:ext cx="7190476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Execução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266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algoritmo foi executado para N = 128, 256, 512, 1024, 2048 e 4096;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 todos os casos a matriz A foi preenchida com 2 e a matriz B preenchida com 4.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Cada algoritmo foi executado por pelo menos 5x para aproximar os resultados e desconsiderar valores ocasionalmente discrepantes;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O teste foi realizado considerando 4, 6 e 8 processos/threads quando paralelo;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 todos os casos fez-se uso de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hipert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</a:rPr>
              <a:t>hreading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52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Apresentação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dos</a:t>
            </a:r>
          </a:p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Algoritmos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9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Sobre 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do trabalho é multiplicar duas matrizes de grau n = 2</a:t>
            </a:r>
            <a:r>
              <a:rPr lang="pt-BR" baseline="30000" dirty="0"/>
              <a:t>k</a:t>
            </a:r>
            <a:r>
              <a:rPr lang="pt-BR" dirty="0"/>
              <a:t>, k= 1, 2, 3, 4, 5, 6, 7,...</a:t>
            </a:r>
          </a:p>
          <a:p>
            <a:endParaRPr lang="pt-BR" dirty="0"/>
          </a:p>
          <a:p>
            <a:r>
              <a:rPr lang="pt-BR" dirty="0"/>
              <a:t>Serão mostrados os algoritmos de </a:t>
            </a:r>
            <a:r>
              <a:rPr lang="pt-BR" dirty="0" err="1"/>
              <a:t>Strassen</a:t>
            </a:r>
            <a:r>
              <a:rPr lang="pt-BR" dirty="0"/>
              <a:t> implementados em formato sequencial, e paralelamente por meio do MPI e </a:t>
            </a:r>
            <a:r>
              <a:rPr lang="pt-BR" dirty="0" err="1"/>
              <a:t>OpenMP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Também se mostra um experimento onde serão comparados os tempos de CPU dos algoritmos com diferentes configurações de CPU a medida que k cresce.</a:t>
            </a:r>
          </a:p>
        </p:txBody>
      </p:sp>
    </p:spTree>
    <p:extLst>
      <p:ext uri="{BB962C8B-B14F-4D97-AF65-F5344CB8AC3E}">
        <p14:creationId xmlns:p14="http://schemas.microsoft.com/office/powerpoint/2010/main" val="26580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Compilando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e </a:t>
            </a:r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Executando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Resultado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do </a:t>
            </a:r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Experimento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2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n=128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38ED39-1B24-F335-461D-06990392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62" y="2318089"/>
            <a:ext cx="9790476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033B6B-67C9-BE5A-8C68-EC8CAB2E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2" y="665666"/>
            <a:ext cx="9838095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n=256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11D5D-3BA0-AD18-BA34-47F5E3F2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2343189"/>
            <a:ext cx="9552381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601CD4-5EE9-C62B-72A8-919D7018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5" y="867095"/>
            <a:ext cx="9723809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n=512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EDA241-E53F-2506-E501-AE9B83DA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2222851"/>
            <a:ext cx="9523809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7A8821-349C-0E1A-CD6C-6C7CD823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43" y="752809"/>
            <a:ext cx="968571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n=1024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6A43B-F330-7E5C-9B53-7A94EBB2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8" y="2217220"/>
            <a:ext cx="9457143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9F2DE7-F2C6-252C-F960-346097AF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76" y="681381"/>
            <a:ext cx="9619048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O </a:t>
            </a:r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Algoritmo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de Strassen</a:t>
            </a:r>
          </a:p>
        </p:txBody>
      </p:sp>
    </p:spTree>
    <p:extLst>
      <p:ext uri="{BB962C8B-B14F-4D97-AF65-F5344CB8AC3E}">
        <p14:creationId xmlns:p14="http://schemas.microsoft.com/office/powerpoint/2010/main" val="8384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n=2048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B346AF-FB8C-D76D-96B6-EBAA9B29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14" y="2206462"/>
            <a:ext cx="9428571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1D719-2B60-204E-A510-0B8892741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1086474" y="810373"/>
            <a:ext cx="10019051" cy="56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9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Para n=4096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CD82A5-3F0B-0907-BFFE-CFFE0FFF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47" y="2070470"/>
            <a:ext cx="956190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60C07F-019D-A103-B300-05B147EF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757571"/>
            <a:ext cx="9676190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Comparação 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D10DC-B93E-97D6-E972-CE24410D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6" y="2431197"/>
            <a:ext cx="10666667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24D629B-B57B-A7D5-95D5-CB5CD9657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259183"/>
              </p:ext>
            </p:extLst>
          </p:nvPr>
        </p:nvGraphicFramePr>
        <p:xfrm>
          <a:off x="314633" y="609599"/>
          <a:ext cx="11090786" cy="581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54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Conclusão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697063"/>
            <a:ext cx="8920264" cy="2350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Algoritmo de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Strassen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 certeza se mostra bem eficiente quando o tamanho da matriz é suficientemente grande;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algoritmo sequencial já mostra ganhos de desempenho quando comparado à solução direta, mas podemos ver que com o uso do paralelismo essa vantagem fica mais evidente;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matrizes de tamanho 2048 e 4096 nota-se uma melhora de desempenho que chega na casa dos 70% quando executado com 8 processadores;</a:t>
            </a:r>
          </a:p>
        </p:txBody>
      </p:sp>
    </p:spTree>
    <p:extLst>
      <p:ext uri="{BB962C8B-B14F-4D97-AF65-F5344CB8AC3E}">
        <p14:creationId xmlns:p14="http://schemas.microsoft.com/office/powerpoint/2010/main" val="41931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697063"/>
            <a:ext cx="8920264" cy="314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Considera-se que a implementação apresentada mostra eficiência;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onsumo razoável de memória;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empos excelentes (ainda que um pouco maiores quando comparado a outras implementações que chegam a gastar mais que o triplo de memória);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Desta forma, considera-se que as soluções apresentam equilíbrio entre o consumo e o tempo de execução.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Ideias futuras para este algoritmo incluem: A possibilidade de execução por meio de clusters/rede, possibilitando maior quantidade de nós/processos disponíveis; A possibilidade de implementação considerando paralelização por meio de GPU.</a:t>
            </a:r>
          </a:p>
        </p:txBody>
      </p:sp>
    </p:spTree>
    <p:extLst>
      <p:ext uri="{BB962C8B-B14F-4D97-AF65-F5344CB8AC3E}">
        <p14:creationId xmlns:p14="http://schemas.microsoft.com/office/powerpoint/2010/main" val="325799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Referências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5849A43-C04E-477B-98DE-0D31708BBF86}"/>
              </a:ext>
            </a:extLst>
          </p:cNvPr>
          <p:cNvSpPr txBox="1"/>
          <p:nvPr/>
        </p:nvSpPr>
        <p:spPr>
          <a:xfrm>
            <a:off x="510733" y="1049431"/>
            <a:ext cx="1111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Sejam A e B matrizes quadradas de ordem 2</a:t>
            </a:r>
            <a:r>
              <a:rPr lang="pt-BR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x 2</a:t>
            </a:r>
            <a:r>
              <a:rPr lang="pt-BR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 seja C o produto dessas matrizes, para calcular esse produto particiona-se A, B e C em quatro submatrizes de mesmo tamanho</a:t>
            </a:r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C9D77C8-77E5-42DD-A21C-FF90F273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91" y="1875502"/>
            <a:ext cx="8891217" cy="11528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295D29-C7F1-4315-BE9E-91DB62D7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78" y="3520789"/>
            <a:ext cx="4812644" cy="299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A1DDE9-A498-B48D-32FC-9C716882DBE1}"/>
              </a:ext>
            </a:extLst>
          </p:cNvPr>
          <p:cNvSpPr txBox="1"/>
          <p:nvPr/>
        </p:nvSpPr>
        <p:spPr>
          <a:xfrm>
            <a:off x="510733" y="2967880"/>
            <a:ext cx="1111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Obtêm-se então as matrizes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pt-BR" sz="18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 seguinte forma: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02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1084572"/>
            <a:ext cx="8920264" cy="553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Matrix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computations</a:t>
            </a:r>
            <a:r>
              <a:rPr lang="pt-B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(em inglês) - </a:t>
            </a:r>
            <a:r>
              <a:rPr lang="pt-BR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Golub</a:t>
            </a:r>
            <a:r>
              <a:rPr lang="pt-B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Gene Howard; Van </a:t>
            </a:r>
            <a:r>
              <a:rPr lang="pt-BR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Loan</a:t>
            </a:r>
            <a:r>
              <a:rPr lang="pt-B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Charles F. (1996). 3 ed. [</a:t>
            </a:r>
            <a:r>
              <a:rPr lang="pt-BR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S.l</a:t>
            </a:r>
            <a:r>
              <a:rPr lang="pt-B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.]: JHU Press. </a:t>
            </a:r>
            <a:r>
              <a:rPr lang="pt-BR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pags</a:t>
            </a:r>
            <a:r>
              <a:rPr lang="pt-B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 31 - 33.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Divisão e Conquista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Prof. Maria Inés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Castiñeira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 Disponível em: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https://slideplayer.com.br/slide/385710/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 Acesso em Junho de 2022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EXPERIMENTS WITH STRASSEN’S ALGORITHM: FROM SEQUENTIAL TO PARALLEL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Fengguang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Song, Jack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Dongarra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Shirley Moore - Disponível em: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https://citeseerx.ist.psu.edu/viewdoc/download?doi=10.1.1.63.6510&amp;rep=rep1&amp;type=pdf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Acesso em Junho/2022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Matrix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Multiplication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Using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Strassen’s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Algorithm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With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MPI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Mazarakis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Periklis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Papadopoulous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Aristeidis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Tsapekos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Theodoros. Disponível em: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https://github.com/aristosp/StrassenMPI_Project/blob/main/Report_english.pdf</a:t>
            </a:r>
            <a:b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Acesso em junho/2022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9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Obrigado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5849A43-C04E-477B-98DE-0D31708BBF86}"/>
              </a:ext>
            </a:extLst>
          </p:cNvPr>
          <p:cNvSpPr txBox="1"/>
          <p:nvPr/>
        </p:nvSpPr>
        <p:spPr>
          <a:xfrm>
            <a:off x="510733" y="1049431"/>
            <a:ext cx="11110996" cy="45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Expressa-se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BR" sz="18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i,j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termos dos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pt-BR" sz="18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Devido a definição das matrizes P, pode-se eliminar uma multiplicação de matrizes e reduzir para 7 a sua quantidade (Uma multiplicação para cada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pt-BR" sz="18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expressando assim 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pt-BR" sz="18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i,j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como: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Ao todo, o Algoritmo de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Strassen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realiza 7 operações de multiplicação e 18 operações de soma/subtração, essas menos custosas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9655BB2-24F9-D670-F0E9-6ED2220E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03" y="2837589"/>
            <a:ext cx="4265594" cy="175407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C4C1A1-DCB0-0B4E-ECB0-5CF6BA9869B1}"/>
              </a:ext>
            </a:extLst>
          </p:cNvPr>
          <p:cNvSpPr/>
          <p:nvPr/>
        </p:nvSpPr>
        <p:spPr bwMode="auto">
          <a:xfrm>
            <a:off x="5193645" y="292558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200F43-5E79-F059-32D1-11CDA139FADC}"/>
              </a:ext>
            </a:extLst>
          </p:cNvPr>
          <p:cNvSpPr/>
          <p:nvPr/>
        </p:nvSpPr>
        <p:spPr bwMode="auto">
          <a:xfrm>
            <a:off x="5971868" y="291796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A5694-7982-C467-8984-D7AF28285B7D}"/>
              </a:ext>
            </a:extLst>
          </p:cNvPr>
          <p:cNvSpPr/>
          <p:nvPr/>
        </p:nvSpPr>
        <p:spPr bwMode="auto">
          <a:xfrm>
            <a:off x="6742471" y="2917476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B8FFDA-D4F8-EFDA-292F-DF51FA36B93C}"/>
              </a:ext>
            </a:extLst>
          </p:cNvPr>
          <p:cNvSpPr/>
          <p:nvPr/>
        </p:nvSpPr>
        <p:spPr bwMode="auto">
          <a:xfrm>
            <a:off x="7526774" y="2907890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8AA1B2-72CA-CA1E-3A86-0B50909250C7}"/>
              </a:ext>
            </a:extLst>
          </p:cNvPr>
          <p:cNvSpPr/>
          <p:nvPr/>
        </p:nvSpPr>
        <p:spPr bwMode="auto">
          <a:xfrm>
            <a:off x="5186025" y="332944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60F386-A72F-FE3B-C59C-5E24FC4D3A7F}"/>
              </a:ext>
            </a:extLst>
          </p:cNvPr>
          <p:cNvSpPr/>
          <p:nvPr/>
        </p:nvSpPr>
        <p:spPr bwMode="auto">
          <a:xfrm>
            <a:off x="5964248" y="332182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F6A56B6-5192-355D-58A7-847A92EA0DB7}"/>
              </a:ext>
            </a:extLst>
          </p:cNvPr>
          <p:cNvSpPr/>
          <p:nvPr/>
        </p:nvSpPr>
        <p:spPr bwMode="auto">
          <a:xfrm>
            <a:off x="5193645" y="372568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4A9408-5C7A-4348-B15E-D32F42714578}"/>
              </a:ext>
            </a:extLst>
          </p:cNvPr>
          <p:cNvSpPr/>
          <p:nvPr/>
        </p:nvSpPr>
        <p:spPr bwMode="auto">
          <a:xfrm>
            <a:off x="5964248" y="371806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92A7E80-F707-3909-7D0F-27B2EAA605B7}"/>
              </a:ext>
            </a:extLst>
          </p:cNvPr>
          <p:cNvSpPr/>
          <p:nvPr/>
        </p:nvSpPr>
        <p:spPr bwMode="auto">
          <a:xfrm>
            <a:off x="5193645" y="413716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D0D7BE-8D8D-61A1-C019-4E87A0074090}"/>
              </a:ext>
            </a:extLst>
          </p:cNvPr>
          <p:cNvSpPr/>
          <p:nvPr/>
        </p:nvSpPr>
        <p:spPr bwMode="auto">
          <a:xfrm>
            <a:off x="5971868" y="4129548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DB831B-ED0E-C166-A1BE-BE7CD330459A}"/>
              </a:ext>
            </a:extLst>
          </p:cNvPr>
          <p:cNvSpPr/>
          <p:nvPr/>
        </p:nvSpPr>
        <p:spPr bwMode="auto">
          <a:xfrm>
            <a:off x="6742471" y="4129056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22C264-C49C-2BE8-8AEB-0F4F33BAB401}"/>
              </a:ext>
            </a:extLst>
          </p:cNvPr>
          <p:cNvSpPr/>
          <p:nvPr/>
        </p:nvSpPr>
        <p:spPr bwMode="auto">
          <a:xfrm>
            <a:off x="7526774" y="4119470"/>
            <a:ext cx="324464" cy="36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101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Método</a:t>
            </a:r>
            <a:r>
              <a:rPr lang="en-US" sz="4400" spc="600" dirty="0"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Paralelo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5849A43-C04E-477B-98DE-0D31708BBF86}"/>
              </a:ext>
            </a:extLst>
          </p:cNvPr>
          <p:cNvSpPr txBox="1"/>
          <p:nvPr/>
        </p:nvSpPr>
        <p:spPr>
          <a:xfrm>
            <a:off x="510733" y="1049431"/>
            <a:ext cx="11110996" cy="274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ideia central do algoritmo consiste em dividir esses cálculos entre os processos disponíveis para acelerar a obtenção do resultado;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implementação serial de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Strassen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também foi usada no caso da implementação em MPI, em que temos uma função principal que vai se paralelizar e chamar recursivamente as funções seriais, assim sendo, cada um dos processos estará ocupado realizando as recursões para o cálculo final de uma das matrizes P.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Graficamente falando esta é a divisão proposta: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D9C4A3-A73F-C7DA-FD0D-F8DAC157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31" y="3573654"/>
            <a:ext cx="4790399" cy="275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81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7CF7562-4606-4413-A5E1-DC67D8518C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13" b="7813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pc="600" dirty="0" err="1">
                <a:latin typeface="Titillium" charset="0"/>
                <a:ea typeface="Titillium" charset="0"/>
                <a:cs typeface="Titillium" charset="0"/>
              </a:rPr>
              <a:t>Experimento</a:t>
            </a:r>
            <a:endParaRPr lang="en-US" sz="4400" spc="6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7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D254-B261-4FA0-9237-DE07B4B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30387"/>
            <a:ext cx="8610600" cy="495486"/>
          </a:xfrm>
        </p:spPr>
        <p:txBody>
          <a:bodyPr/>
          <a:lstStyle/>
          <a:p>
            <a:r>
              <a:rPr lang="pt-BR" b="1" dirty="0"/>
              <a:t>O Experimento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14E5-C79E-4C5F-8F7F-ABF3DD45C560}"/>
              </a:ext>
            </a:extLst>
          </p:cNvPr>
          <p:cNvSpPr txBox="1"/>
          <p:nvPr/>
        </p:nvSpPr>
        <p:spPr>
          <a:xfrm>
            <a:off x="1635868" y="2368837"/>
            <a:ext cx="892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o experimento foi utilizado uma máquina com a seguinte configuração: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em ambiente Linux, por meio do WSL;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Processador Intel Core i7 9750h (6 núcleos/12 threads);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32GB de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Ram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DDR4 (16Gb disponível via WSL);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SSD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Nvme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500GB;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9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927</Words>
  <Application>Microsoft Office PowerPoint</Application>
  <PresentationFormat>Widescreen</PresentationFormat>
  <Paragraphs>106</Paragraphs>
  <Slides>41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Avenir Next</vt:lpstr>
      <vt:lpstr>Calibri</vt:lpstr>
      <vt:lpstr>Source Sans Pro</vt:lpstr>
      <vt:lpstr>Times New Roman</vt:lpstr>
      <vt:lpstr>Titillium</vt:lpstr>
      <vt:lpstr>Office Theme</vt:lpstr>
      <vt:lpstr>Apresentação do PowerPoint</vt:lpstr>
      <vt:lpstr>Sobre 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Experimento</vt:lpstr>
      <vt:lpstr>Comprovando Funcionamento</vt:lpstr>
      <vt:lpstr>Apresentação do PowerPoint</vt:lpstr>
      <vt:lpstr>Apresentação do PowerPoint</vt:lpstr>
      <vt:lpstr>Apresentação do PowerPoint</vt:lpstr>
      <vt:lpstr>Validando Resultados</vt:lpstr>
      <vt:lpstr>Algumas Observações</vt:lpstr>
      <vt:lpstr>Problema no Algoritmo de Strassen</vt:lpstr>
      <vt:lpstr>Solução: Redução do Corte</vt:lpstr>
      <vt:lpstr>Execução</vt:lpstr>
      <vt:lpstr>Apresentação do PowerPoint</vt:lpstr>
      <vt:lpstr>Apresentação do PowerPoint</vt:lpstr>
      <vt:lpstr>Apresentação do PowerPoint</vt:lpstr>
      <vt:lpstr>Para n=128</vt:lpstr>
      <vt:lpstr>Apresentação do PowerPoint</vt:lpstr>
      <vt:lpstr>Para n=256</vt:lpstr>
      <vt:lpstr>Apresentação do PowerPoint</vt:lpstr>
      <vt:lpstr>Para n=512</vt:lpstr>
      <vt:lpstr>Apresentação do PowerPoint</vt:lpstr>
      <vt:lpstr>Para n=1024</vt:lpstr>
      <vt:lpstr>Apresentação do PowerPoint</vt:lpstr>
      <vt:lpstr>Para n=2048</vt:lpstr>
      <vt:lpstr>Apresentação do PowerPoint</vt:lpstr>
      <vt:lpstr>Para n=4096</vt:lpstr>
      <vt:lpstr>Apresentação do PowerPoint</vt:lpstr>
      <vt:lpstr>Comparação Final</vt:lpstr>
      <vt:lpstr>Apresentação do PowerPoint</vt:lpstr>
      <vt:lpstr>Apresentação do PowerPoint</vt:lpstr>
      <vt:lpstr>Conclusão</vt:lpstr>
      <vt:lpstr>Conclusão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Freitas</dc:creator>
  <cp:lastModifiedBy>Thiago Freitas</cp:lastModifiedBy>
  <cp:revision>5</cp:revision>
  <dcterms:created xsi:type="dcterms:W3CDTF">2020-10-15T00:40:47Z</dcterms:created>
  <dcterms:modified xsi:type="dcterms:W3CDTF">2022-06-29T02:20:36Z</dcterms:modified>
</cp:coreProperties>
</file>