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30"/>
  </p:handoutMasterIdLst>
  <p:sldIdLst>
    <p:sldId id="256" r:id="rId3"/>
    <p:sldId id="299" r:id="rId4"/>
    <p:sldId id="303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15" r:id="rId13"/>
    <p:sldId id="316" r:id="rId14"/>
    <p:sldId id="321" r:id="rId15"/>
    <p:sldId id="322" r:id="rId16"/>
    <p:sldId id="323" r:id="rId17"/>
    <p:sldId id="317" r:id="rId18"/>
    <p:sldId id="324" r:id="rId19"/>
    <p:sldId id="318" r:id="rId20"/>
    <p:sldId id="326" r:id="rId21"/>
    <p:sldId id="319" r:id="rId22"/>
    <p:sldId id="320" r:id="rId23"/>
    <p:sldId id="330" r:id="rId24"/>
    <p:sldId id="302" r:id="rId26"/>
    <p:sldId id="329" r:id="rId27"/>
    <p:sldId id="328" r:id="rId28"/>
    <p:sldId id="300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DCD"/>
    <a:srgbClr val="E07272"/>
    <a:srgbClr val="E87E30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0" y="78"/>
      </p:cViewPr>
      <p:guideLst>
        <p:guide orient="horz" pos="2148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736600" y="635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85285" y="2749550"/>
            <a:ext cx="5264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en-US" sz="6600" kern="1200" cap="none" spc="300" normalizeH="0" baseline="0" noProof="0" dirty="0" smtClean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  <a:sym typeface="+mn-ea"/>
              </a:rPr>
              <a:t>Treinamento</a:t>
            </a:r>
            <a:endParaRPr kumimoji="0" lang="en-US" altLang="en-US" sz="6600" kern="1200" cap="none" spc="300" normalizeH="0" baseline="0" noProof="0" dirty="0" smtClean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4104" name="文本框 22"/>
          <p:cNvSpPr txBox="1"/>
          <p:nvPr/>
        </p:nvSpPr>
        <p:spPr>
          <a:xfrm>
            <a:off x="4300538" y="3727450"/>
            <a:ext cx="47355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Espeficicação por exemplo (SbE)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文本框 23"/>
          <p:cNvSpPr txBox="1"/>
          <p:nvPr/>
        </p:nvSpPr>
        <p:spPr>
          <a:xfrm>
            <a:off x="4300855" y="4151630"/>
            <a:ext cx="47351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Thiago Garbazza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Derivar o escopo a partir do objetivo</a:t>
            </a:r>
            <a:endParaRPr 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>
                <a:sym typeface="+mn-ea"/>
              </a:rPr>
              <a:t> </a:t>
            </a:r>
            <a:r>
              <a:rPr lang="en-US" altLang="en-US" sz="1200">
                <a:sym typeface="+mn-ea"/>
              </a:rPr>
              <a:t>N</a:t>
            </a:r>
            <a:r>
              <a:rPr lang="en-US" sz="1200">
                <a:sym typeface="+mn-ea"/>
              </a:rPr>
              <a:t>em sempre o que o cliente pede é realmente o que ele precisa (lembram do exemplo do carro x bicicleta?). Derivar o escopo a partir dos objetivos ajuda a descobrir o que o cliente realmente precisa e dá liberdade para que o time de desenvolvimento possa sugerir a melhor forma de fazer isso (mais simples de implementar, mais rápida e até mais barata). Nosso foco, então, </a:t>
            </a:r>
            <a:r>
              <a:rPr lang="en-US" altLang="en-US" sz="1200">
                <a:sym typeface="+mn-ea"/>
              </a:rPr>
              <a:t>será </a:t>
            </a:r>
            <a:r>
              <a:rPr lang="en-US" sz="1200">
                <a:sym typeface="+mn-ea"/>
              </a:rPr>
              <a:t>entender qual o problema que o cliente quer resolver ou a meta que ele quer atingir, e a partir daí o time todo colabora para chegar ao design da solução.</a:t>
            </a:r>
            <a:endParaRPr lang="en-US" sz="12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9100" y="3244850"/>
            <a:ext cx="754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objetivos de negócio   </a:t>
            </a:r>
            <a:r>
              <a:rPr lang="en-US"/>
              <a:t>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en-US"/>
              <a:t>    </a:t>
            </a:r>
            <a:r>
              <a:rPr lang="en-US" b="1"/>
              <a:t>derivar o escopo</a:t>
            </a:r>
            <a:r>
              <a:rPr lang="en-US"/>
              <a:t>   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en-US"/>
              <a:t>    </a:t>
            </a:r>
            <a:r>
              <a:rPr lang="en-US" b="1"/>
              <a:t>criar as histórias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678940" y="4384040"/>
            <a:ext cx="7720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Nesse ponto é de extrema importância entender alguns pontos: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quem precisa?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 quê?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para qual finalidade?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36815" y="6135370"/>
            <a:ext cx="4462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Assim, fica mais fácil descobrir qual o produto que realmente vai resolver o problema do cliente.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Especificar colaborativamente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>
                <a:sym typeface="+mn-ea"/>
              </a:rPr>
              <a:t>Colaboração</a:t>
            </a:r>
            <a:r>
              <a:rPr lang="en-US" altLang="en-US" sz="1200">
                <a:sym typeface="+mn-ea"/>
              </a:rPr>
              <a:t>,</a:t>
            </a:r>
            <a:r>
              <a:rPr lang="en-US" sz="1200">
                <a:sym typeface="+mn-ea"/>
              </a:rPr>
              <a:t> sem dúvidas</a:t>
            </a:r>
            <a:r>
              <a:rPr lang="en-US" altLang="en-US" sz="1200">
                <a:sym typeface="+mn-ea"/>
              </a:rPr>
              <a:t>,</a:t>
            </a:r>
            <a:r>
              <a:rPr lang="en-US" sz="1200">
                <a:sym typeface="+mn-ea"/>
              </a:rPr>
              <a:t> é uma das palavras mais importantes nesse contexto. Para alcançar o sucesso, é importante que todas as pessoas envolvidas colaborem. Assim, o entendimento é uniforme e um conhecimento compartilhado é construído.</a:t>
            </a:r>
            <a:endParaRPr lang="en-US" sz="1200">
              <a:sym typeface="+mn-ea"/>
            </a:endParaRPr>
          </a:p>
          <a:p>
            <a:pPr algn="just"/>
            <a:endParaRPr lang="en-US" sz="1200">
              <a:sym typeface="+mn-ea"/>
            </a:endParaRPr>
          </a:p>
          <a:p>
            <a:pPr algn="just"/>
            <a:r>
              <a:rPr lang="en-US" sz="1200">
                <a:sym typeface="+mn-ea"/>
              </a:rPr>
              <a:t>A Documentação Viva, da qual falamo</a:t>
            </a:r>
            <a:r>
              <a:rPr lang="en-US" altLang="en-US" sz="1200">
                <a:sym typeface="+mn-ea"/>
              </a:rPr>
              <a:t>s</a:t>
            </a:r>
            <a:r>
              <a:rPr lang="en-US" sz="1200">
                <a:sym typeface="+mn-ea"/>
              </a:rPr>
              <a:t>, é um exemplo do que deve ser especificado colaborativamente. QAs, Devs, POs, UXs e todos os envolvidos devem elaborá-la em conjunto criando especificações que são fáceis de entender (para os mais diversos papéis) e testes simples de manter.</a:t>
            </a:r>
            <a:endParaRPr lang="en-US" sz="12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0430" y="3433445"/>
            <a:ext cx="1063371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Alguns exemplos de como especificar colaborativamente:</a:t>
            </a:r>
            <a:endParaRPr lang="en-US"/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Grandes Workshops:</a:t>
            </a:r>
            <a:r>
              <a:rPr lang="en-US"/>
              <a:t> </a:t>
            </a:r>
            <a:r>
              <a:rPr lang="en-US" sz="1000"/>
              <a:t>time, stalkeholders e todas as pessoas com conhecimento de negócio elaboram juntas exemplos para ilustrar a funcionalidade. Pode-se usar a cerimônia de refinamento para isso.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Pequenos Workshops (3 amigos): </a:t>
            </a:r>
            <a:r>
              <a:rPr lang="en-US" sz="1000"/>
              <a:t>geralmente QA, PO e UX, ou QA, BA (Business Analyst), DEV (ou a configuração que fizer sentido para seu time) colaboram para criar os exemplos. O QA contribui muito na hora de pensar nos cenários (tanto positivos quanto negativos) para as funcionalidades.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Escrita em par: </a:t>
            </a:r>
            <a:r>
              <a:rPr lang="en-US" sz="1000"/>
              <a:t>QA e UX, QA e PO, QA e DEV, BA e DEV (ou a configuração que fizer sentido para seu time) escrevem em par as especificações.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Desenvolvedores revisam as especificações: </a:t>
            </a:r>
            <a:r>
              <a:rPr lang="en-US" sz="1000"/>
              <a:t>quando o time não tem um QA, por exemplo, e o PO ou o BA escrevem as especificações, o time de desenvolvimento pode revisar para garantir que não existem dúvidas sobre o que deve ser implementado.</a:t>
            </a:r>
            <a:endParaRPr lang="en-US" sz="10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/>
              <a:t>O importante é que exista algum nível de colaboração.</a:t>
            </a:r>
            <a:endParaRPr 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Ilustrar usando exemplos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Seres humanos compreendem melhor com exemplos práticos. Isso ajuda a evitar a ambiguidade e </a:t>
            </a:r>
            <a:r>
              <a:rPr lang="en-US" altLang="en-US">
                <a:sym typeface="+mn-ea"/>
              </a:rPr>
              <a:t>facilita a </a:t>
            </a:r>
            <a:r>
              <a:rPr lang="en-US">
                <a:sym typeface="+mn-ea"/>
              </a:rPr>
              <a:t>comunica</a:t>
            </a:r>
            <a:r>
              <a:rPr lang="en-US" altLang="en-US">
                <a:sym typeface="+mn-ea"/>
              </a:rPr>
              <a:t>ção</a:t>
            </a:r>
            <a:r>
              <a:rPr lang="en-US">
                <a:sym typeface="+mn-ea"/>
              </a:rPr>
              <a:t> com precisão.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É importante utilizar exemplos concretos do negócio e pensar nos outputs esperados.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Além disso, os exemplos ajudam a gerar discussão e eliminar as dúvidas.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Ilustrar usando exemplos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Exemplificando </a:t>
            </a:r>
            <a:r>
              <a:rPr lang="en-US" altLang="en-US">
                <a:sym typeface="+mn-ea"/>
              </a:rPr>
              <a:t>uma f</a:t>
            </a:r>
            <a:r>
              <a:rPr lang="en-US">
                <a:sym typeface="+mn-ea"/>
              </a:rPr>
              <a:t>uncionalidade: Entrega Grátis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sz="1400">
                <a:sym typeface="+mn-ea"/>
              </a:rPr>
              <a:t>Oferecida para clientes VIP, </a:t>
            </a:r>
            <a:r>
              <a:rPr lang="en-US" altLang="en-US" sz="1400">
                <a:sym typeface="+mn-ea"/>
              </a:rPr>
              <a:t>caso eles adquiram </a:t>
            </a:r>
            <a:r>
              <a:rPr lang="en-US" sz="1400">
                <a:sym typeface="+mn-ea"/>
              </a:rPr>
              <a:t>um certo número de livros;</a:t>
            </a:r>
            <a:endParaRPr lang="en-US" sz="1400">
              <a:sym typeface="+mn-ea"/>
            </a:endParaRPr>
          </a:p>
          <a:p>
            <a:pPr marL="800100" lvl="1" indent="-342900">
              <a:buAutoNum type="arabicPeriod"/>
            </a:pPr>
            <a:endParaRPr lang="en-US" sz="1400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sz="1400">
                <a:sym typeface="+mn-ea"/>
              </a:rPr>
              <a:t>Não é oferecida para clientes comuns nem para clientes VIPs que comprem qualquer coisa diferente de livros;</a:t>
            </a:r>
            <a:endParaRPr lang="en-US" sz="1400">
              <a:sym typeface="+mn-ea"/>
            </a:endParaRPr>
          </a:p>
          <a:p>
            <a:pPr marL="800100" lvl="1" indent="-342900">
              <a:buAutoNum type="arabicPeriod"/>
            </a:pPr>
            <a:endParaRPr lang="en-US" sz="1400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altLang="en-US" sz="1400">
                <a:sym typeface="+mn-ea"/>
              </a:rPr>
              <a:t>5 é o </a:t>
            </a:r>
            <a:r>
              <a:rPr lang="en-US" sz="1400">
                <a:sym typeface="+mn-ea"/>
              </a:rPr>
              <a:t>número mínimo de livros para a entrega grátis;</a:t>
            </a:r>
            <a:endParaRPr lang="en-US" sz="1400">
              <a:sym typeface="+mn-ea"/>
            </a:endParaRPr>
          </a:p>
          <a:p>
            <a:pPr marL="800100" lvl="1" indent="-342900">
              <a:buAutoNum type="arabicPeriod"/>
            </a:pPr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Exemplos:</a:t>
            </a:r>
            <a:endParaRPr lang="en-US" sz="1400">
              <a:sym typeface="+mn-ea"/>
            </a:endParaRPr>
          </a:p>
        </p:txBody>
      </p:sp>
      <p:pic>
        <p:nvPicPr>
          <p:cNvPr id="4" name="Picture 3" descr="especificaçã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705" y="4053205"/>
            <a:ext cx="5501005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Ilustrar usando exemplos: </a:t>
            </a:r>
            <a:r>
              <a:rPr lang="en-US" altLang="en-US">
                <a:sym typeface="+mn-ea"/>
              </a:rPr>
              <a:t>Algumas características de bons exemplos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D</a:t>
            </a:r>
            <a:r>
              <a:rPr lang="en-US" b="1">
                <a:sym typeface="+mn-ea"/>
              </a:rPr>
              <a:t>evem ser precisos: </a:t>
            </a:r>
            <a:r>
              <a:rPr lang="en-US" sz="1200">
                <a:sym typeface="+mn-ea"/>
              </a:rPr>
              <a:t>ajuda</a:t>
            </a:r>
            <a:r>
              <a:rPr lang="en-US" altLang="en-US" sz="1200">
                <a:sym typeface="+mn-ea"/>
              </a:rPr>
              <a:t>m</a:t>
            </a:r>
            <a:r>
              <a:rPr lang="en-US" sz="1200">
                <a:sym typeface="+mn-ea"/>
              </a:rPr>
              <a:t> a evitar ambiguidade, informa</a:t>
            </a:r>
            <a:r>
              <a:rPr lang="en-US" altLang="en-US" sz="1200">
                <a:sym typeface="+mn-ea"/>
              </a:rPr>
              <a:t>m</a:t>
            </a:r>
            <a:r>
              <a:rPr lang="en-US" sz="1200">
                <a:sym typeface="+mn-ea"/>
              </a:rPr>
              <a:t> claramente o contexto e como o sistema deveria se comportar em cada caso;</a:t>
            </a:r>
            <a:endParaRPr lang="en-US" sz="1200">
              <a:sym typeface="+mn-ea"/>
            </a:endParaRPr>
          </a:p>
          <a:p>
            <a:pPr algn="just">
              <a:buFont typeface="Arial" panose="020B0604020202020204" pitchFamily="34" charset="0"/>
            </a:pP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D</a:t>
            </a:r>
            <a:r>
              <a:rPr lang="en-US" b="1">
                <a:sym typeface="+mn-ea"/>
              </a:rPr>
              <a:t>evem ser completos: </a:t>
            </a:r>
            <a:r>
              <a:rPr lang="en-US" sz="1200">
                <a:sym typeface="+mn-ea"/>
              </a:rPr>
              <a:t>é importante combinar diferentes inputs e pensar nos resultados esperados, além de experimentar com dados;</a:t>
            </a:r>
            <a:endParaRPr lang="en-US" sz="12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D</a:t>
            </a:r>
            <a:r>
              <a:rPr lang="en-US" b="1">
                <a:sym typeface="+mn-ea"/>
              </a:rPr>
              <a:t>evem ser realísticos: </a:t>
            </a:r>
            <a:r>
              <a:rPr lang="en-US" sz="1200">
                <a:sym typeface="+mn-ea"/>
              </a:rPr>
              <a:t>pensar sempre em situações reais do usuário (cuidado com informações sigilosas);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F</a:t>
            </a:r>
            <a:r>
              <a:rPr lang="en-US" b="1">
                <a:sym typeface="+mn-ea"/>
              </a:rPr>
              <a:t>áceis de entender:</a:t>
            </a:r>
            <a:r>
              <a:rPr lang="en-US">
                <a:sym typeface="+mn-ea"/>
              </a:rPr>
              <a:t> </a:t>
            </a:r>
            <a:r>
              <a:rPr lang="en-US" sz="1200">
                <a:sym typeface="+mn-ea"/>
              </a:rPr>
              <a:t>todos os envolvidos devem ler os exemplos e entender sem muita dificuldade. Pode-se usar abstrações – por exemplo, usar “carro” como exemplo </a:t>
            </a:r>
            <a:r>
              <a:rPr lang="en-US" altLang="en-US" sz="1200">
                <a:sym typeface="+mn-ea"/>
              </a:rPr>
              <a:t>ao invés de descrever e</a:t>
            </a:r>
            <a:r>
              <a:rPr lang="en-US" sz="1200">
                <a:sym typeface="+mn-ea"/>
              </a:rPr>
              <a:t>xaustivamente as características do mesmo: carro com 4 rodas, 2 portas etc., a </a:t>
            </a:r>
            <a:r>
              <a:rPr lang="en-US" altLang="en-US" sz="1200">
                <a:sym typeface="+mn-ea"/>
              </a:rPr>
              <a:t>não ser </a:t>
            </a:r>
            <a:r>
              <a:rPr lang="en-US" sz="1200">
                <a:sym typeface="+mn-ea"/>
              </a:rPr>
              <a:t>que essas características influenciem o resultado final.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51915"/>
            <a:ext cx="1072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Ilustrar usando exemplos: </a:t>
            </a:r>
            <a:r>
              <a:rPr lang="en-US" altLang="en-US">
                <a:sym typeface="+mn-ea"/>
              </a:rPr>
              <a:t>Também pode-se usar exemplos para requisitos não funcionais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Performance: </a:t>
            </a:r>
            <a:r>
              <a:rPr lang="en-US" sz="1200">
                <a:sym typeface="+mn-ea"/>
              </a:rPr>
              <a:t>“o sistema precisa importar X registros em Y minutos consumindo Z de cpus”.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Tolerancia a falhas: </a:t>
            </a:r>
            <a:r>
              <a:rPr lang="en-US" altLang="en-US" sz="1200">
                <a:ea typeface="SimSun" pitchFamily="2" charset="-122"/>
                <a:sym typeface="+mn-ea"/>
              </a:rPr>
              <a:t>“O sistema deve processar todos os arquivos disponíveis no diretorio ABC durante uma única excução. </a:t>
            </a:r>
            <a:endParaRPr lang="en-US" sz="1200">
              <a:ea typeface="SimSun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UI: </a:t>
            </a:r>
            <a:r>
              <a:rPr lang="en-US" sz="1200">
                <a:sym typeface="+mn-ea"/>
              </a:rPr>
              <a:t>protótipos de telas são bons exemplos também.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Refinar a especificação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46530" y="1875155"/>
            <a:ext cx="996569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Nesse ponto, já temos muitos insumos sobre o que deve ser construído e qual o comportamento. Agora é hora de olhar pra todo esse conteúdo e refiná-lo.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>
                <a:sym typeface="+mn-ea"/>
              </a:rPr>
              <a:t>Uma boa especificação vira um teste de aceitação</a:t>
            </a:r>
            <a:r>
              <a:rPr lang="en-US" altLang="en-US">
                <a:sym typeface="+mn-ea"/>
              </a:rPr>
              <a:t>. P</a:t>
            </a:r>
            <a:r>
              <a:rPr lang="en-US">
                <a:sym typeface="+mn-ea"/>
              </a:rPr>
              <a:t>ara isso, ela </a:t>
            </a:r>
            <a:r>
              <a:rPr lang="en-US" altLang="en-US">
                <a:sym typeface="+mn-ea"/>
              </a:rPr>
              <a:t>deve </a:t>
            </a:r>
            <a:r>
              <a:rPr lang="en-US">
                <a:sym typeface="+mn-ea"/>
              </a:rPr>
              <a:t>ser: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</a:t>
            </a:r>
            <a:r>
              <a:rPr lang="en-US">
                <a:sym typeface="+mn-ea"/>
              </a:rPr>
              <a:t>recisa e testável</a:t>
            </a:r>
            <a:r>
              <a:rPr lang="en-US" altLang="en-US">
                <a:sym typeface="+mn-ea"/>
              </a:rPr>
              <a:t>:</a:t>
            </a:r>
            <a:r>
              <a:rPr lang="en-US" sz="1200">
                <a:sym typeface="+mn-ea"/>
              </a:rPr>
              <a:t> (já </a:t>
            </a:r>
            <a:r>
              <a:rPr lang="en-US" altLang="en-US" sz="1200">
                <a:sym typeface="+mn-ea"/>
              </a:rPr>
              <a:t>discutido </a:t>
            </a:r>
            <a:r>
              <a:rPr lang="en-US" sz="1200">
                <a:sym typeface="+mn-ea"/>
              </a:rPr>
              <a:t>no ponto anterior)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N</a:t>
            </a:r>
            <a:r>
              <a:rPr lang="en-US">
                <a:sym typeface="+mn-ea"/>
              </a:rPr>
              <a:t>ão ser um script: </a:t>
            </a:r>
            <a:r>
              <a:rPr lang="en-US" sz="1200">
                <a:sym typeface="+mn-ea"/>
              </a:rPr>
              <a:t>os scripts dizem como algo deve ser testado (logar como Maria, navegar para home, pesquisar por “Teste de Software”, adicionar o primeiro resultado ao carrinho etc.). A especificação fala o que software deve fazer (primeiro resultado de “Teste de Software” pode ser adicionado ao carrinho).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Descrever</a:t>
            </a:r>
            <a:r>
              <a:rPr lang="en-US">
                <a:sym typeface="+mn-ea"/>
              </a:rPr>
              <a:t> o negócio e não o design de tela:</a:t>
            </a:r>
            <a:r>
              <a:rPr lang="en-US" sz="1200">
                <a:sym typeface="+mn-ea"/>
              </a:rPr>
              <a:t> descreve qual a funcionalidade sem dizer como fazer isso. É importante evitar escrever especificações atreladas ao código (clico no botão “Fechar”). Pense primeiramente na jornada do usuário e não nos detalhes da tela.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Refinar a especificação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46530" y="1875155"/>
            <a:ext cx="99656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Outro detalhe importante do refinamento é decidir o que vai ser co</a:t>
            </a:r>
            <a:r>
              <a:rPr lang="en-US" altLang="en-US">
                <a:sym typeface="+mn-ea"/>
              </a:rPr>
              <a:t>ntemplado</a:t>
            </a:r>
            <a:r>
              <a:rPr lang="en-US">
                <a:sym typeface="+mn-ea"/>
              </a:rPr>
              <a:t> pelos testes de aceitação gerados a partir das especificações. 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>
                <a:sym typeface="+mn-ea"/>
              </a:rPr>
              <a:t>Dê foco em ilustrar os aspectos mais importantes do negócio.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 altLang="en-US">
                <a:sym typeface="+mn-ea"/>
              </a:rPr>
              <a:t>O</a:t>
            </a:r>
            <a:r>
              <a:rPr lang="en-US">
                <a:sym typeface="+mn-ea"/>
              </a:rPr>
              <a:t>utra dica essencial: para tudo o que </a:t>
            </a:r>
            <a:r>
              <a:rPr lang="en-US" altLang="en-US">
                <a:sym typeface="+mn-ea"/>
              </a:rPr>
              <a:t>estamos </a:t>
            </a:r>
            <a:r>
              <a:rPr lang="en-US">
                <a:sym typeface="+mn-ea"/>
              </a:rPr>
              <a:t>falamos, lembre-se de utilizar uma linguagem que represente o domínio do negócio e evite o tecniquês. No último artigo da série, vamos falar dos processos que faltam: automatizar as especificações, validar frequentemente e evoluir a documentação viva. Até lá!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45785" y="5497195"/>
            <a:ext cx="6111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Pausa para referência: </a:t>
            </a:r>
            <a:r>
              <a:rPr lang="en-US" sz="1200"/>
              <a:t>vale ler sobre a Pirâmide de Automação de Testes e pensar em quais tipos de teste você pode usar no seu projeto</a:t>
            </a:r>
            <a:r>
              <a:rPr lang="en-US" altLang="en-US" sz="1200"/>
              <a:t>:</a:t>
            </a:r>
            <a:endParaRPr lang="en-US" sz="1200"/>
          </a:p>
          <a:p>
            <a:endParaRPr lang="en-US" sz="1200"/>
          </a:p>
          <a:p>
            <a:r>
              <a:rPr lang="en-US" sz="1200"/>
              <a:t>https://martinfowler.com/bliki/TestPyramid.html</a:t>
            </a:r>
            <a:endParaRPr 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Automatizar as especificações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Depois de tudo especificado e do entendimento </a:t>
            </a:r>
            <a:r>
              <a:rPr lang="en-US" altLang="en-US">
                <a:sym typeface="+mn-ea"/>
              </a:rPr>
              <a:t>uniformizado</a:t>
            </a:r>
            <a:r>
              <a:rPr lang="en-US">
                <a:sym typeface="+mn-ea"/>
              </a:rPr>
              <a:t>, partimos para automatizar as especificações a fim de </a:t>
            </a:r>
            <a:r>
              <a:rPr lang="en-US" altLang="en-US">
                <a:sym typeface="+mn-ea"/>
              </a:rPr>
              <a:t>ob</a:t>
            </a:r>
            <a:r>
              <a:rPr lang="en-US">
                <a:sym typeface="+mn-ea"/>
              </a:rPr>
              <a:t>ter uma suíte de testes regressivos que nos ajude no decorrer da vida do produto.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>
                <a:sym typeface="+mn-ea"/>
              </a:rPr>
              <a:t>Um grande desafio nesse ponto é automatizar sem mudar as especificações que foram escritas anteriormente (por isso aquelas dicas de não amarrar a especificação a elementos da tela, design ou fazê-la parecer um script).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 sz="1200">
                <a:sym typeface="+mn-ea"/>
              </a:rPr>
              <a:t>Os testes automatizados ajudam a garantir que a documentação seja viva: depois de implementados e sendo executados frequentemente (falaremos disso no próximo ponto), qualquer diferença entre o que estiver especificado e o software será relatada e você poderá investigar para saber se realmente é um problema ou se algum requisito mudou e você esqueceu de atualizar a especificação (de alguma forma você acaba sendo obrigado a atualizar a especificação, diferente do cenário citado </a:t>
            </a:r>
            <a:r>
              <a:rPr lang="en-US" altLang="en-US" sz="1200">
                <a:sym typeface="+mn-ea"/>
              </a:rPr>
              <a:t>anteriormente</a:t>
            </a:r>
            <a:r>
              <a:rPr lang="en-US" sz="1200">
                <a:sym typeface="+mn-ea"/>
              </a:rPr>
              <a:t>, quando se tem muitas fontes de documentação e algumas delas sempre acabam desatualizadas em relação ao código do software).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Automatizar as especificações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ym typeface="+mn-ea"/>
              </a:rPr>
              <a:t>LEMBRETE</a:t>
            </a:r>
            <a:r>
              <a:rPr lang="en-US">
                <a:sym typeface="+mn-ea"/>
              </a:rPr>
              <a:t>: </a:t>
            </a:r>
            <a:r>
              <a:rPr lang="en-US">
                <a:solidFill>
                  <a:srgbClr val="FF0000"/>
                </a:solidFill>
                <a:sym typeface="+mn-ea"/>
              </a:rPr>
              <a:t>código de teste deve ser tratado como código de produção. Principalmente quando você começa a automatizar testes, deve-se pensar na melhor arquitetura para que eles tenham fácil manutenção a longo prazo.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Situação: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sym typeface="+mn-ea"/>
              </a:rPr>
              <a:t>A</a:t>
            </a:r>
            <a:r>
              <a:rPr lang="en-US">
                <a:sym typeface="+mn-ea"/>
              </a:rPr>
              <a:t> </a:t>
            </a:r>
            <a:r>
              <a:rPr lang="en-US" altLang="en-US">
                <a:sym typeface="+mn-ea"/>
              </a:rPr>
              <a:t>equipe</a:t>
            </a:r>
            <a:r>
              <a:rPr lang="en-US">
                <a:sym typeface="+mn-ea"/>
              </a:rPr>
              <a:t> de QA </a:t>
            </a:r>
            <a:r>
              <a:rPr lang="en-US" altLang="en-US">
                <a:sym typeface="+mn-ea"/>
              </a:rPr>
              <a:t>quando </a:t>
            </a:r>
            <a:r>
              <a:rPr lang="en-US">
                <a:sym typeface="+mn-ea"/>
              </a:rPr>
              <a:t>ouve falar de especificação, BDD, ATDD ou outros termos correlacionados, </a:t>
            </a:r>
            <a:r>
              <a:rPr lang="en-US" altLang="en-US">
                <a:sym typeface="+mn-ea"/>
              </a:rPr>
              <a:t>logo </a:t>
            </a:r>
            <a:r>
              <a:rPr lang="en-US">
                <a:sym typeface="+mn-ea"/>
              </a:rPr>
              <a:t>pensa na automação de testes e no fato de que será acrescentada mais uma camada de abstração (as features), gerando mais trabalho.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48920" y="3685540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Problema: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456690" y="4404360"/>
            <a:ext cx="996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sym typeface="+mn-ea"/>
              </a:rPr>
              <a:t>P</a:t>
            </a:r>
            <a:r>
              <a:rPr lang="en-US">
                <a:sym typeface="+mn-ea"/>
              </a:rPr>
              <a:t>ensar na especificação apenas como mais uma camada da automação de testes. Ela definitivamente não é isso.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Validar frequentemente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Não adianta apenas escrever as especificações e os testes automatizados se eles não forem executados com frequência. Para isso utilizamos um servidor de Integração Contínua para rodar frequentemente nossos testes. A periodicidade deve ser decidida conforme a necessidade do projeto, mas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geralmente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vale a pena rodar os testes sempre que for colocada uma nova release no ambiente de testes.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>
                <a:sym typeface="+mn-ea"/>
              </a:rPr>
              <a:t>Problemas: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 sz="1400">
                <a:sym typeface="+mn-ea"/>
              </a:rPr>
              <a:t>Infelizmente</a:t>
            </a:r>
            <a:r>
              <a:rPr lang="en-US" altLang="en-US" sz="1400">
                <a:sym typeface="+mn-ea"/>
              </a:rPr>
              <a:t>,</a:t>
            </a:r>
            <a:r>
              <a:rPr lang="en-US" sz="1400">
                <a:sym typeface="+mn-ea"/>
              </a:rPr>
              <a:t> os testes de interface são bem lentos e podem ser instáveis já que dependem de todos os componentes que a aplicação utiliza. Alguns cuidados devem ser tomados para que os testes realmente agreguem ao projeto e não se tornem uma dor de cabeça:</a:t>
            </a:r>
            <a:endParaRPr lang="en-US" sz="1400">
              <a:sym typeface="+mn-ea"/>
            </a:endParaRPr>
          </a:p>
          <a:p>
            <a:pPr algn="just"/>
            <a:endParaRPr 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Identificar os testes instáveis, isolá-los e corrig</a:t>
            </a:r>
            <a:r>
              <a:rPr lang="en-US" altLang="en-US" sz="1400">
                <a:sym typeface="+mn-ea"/>
              </a:rPr>
              <a:t>í-</a:t>
            </a:r>
            <a:r>
              <a:rPr lang="en-US" sz="1400">
                <a:sym typeface="+mn-ea"/>
              </a:rPr>
              <a:t>los;</a:t>
            </a:r>
            <a:endParaRPr 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Ter um ambiente dedicado para execução desses testes;</a:t>
            </a:r>
            <a:endParaRPr 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Ter deploy automatizado;</a:t>
            </a:r>
            <a:endParaRPr 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Isolar sistemas externos;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Evoluir a documentação viva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Por fim, as especificações devem ser organizadas de acordo com um senso lógico e </a:t>
            </a:r>
            <a:r>
              <a:rPr lang="en-US" altLang="en-US">
                <a:sym typeface="+mn-ea"/>
              </a:rPr>
              <a:t>apresentar</a:t>
            </a:r>
            <a:r>
              <a:rPr lang="en-US">
                <a:sym typeface="+mn-ea"/>
              </a:rPr>
              <a:t> as seguintes características: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F</a:t>
            </a:r>
            <a:r>
              <a:rPr lang="en-US" b="1">
                <a:sym typeface="+mn-ea"/>
              </a:rPr>
              <a:t>ácil de entender: </a:t>
            </a:r>
            <a:r>
              <a:rPr lang="en-US" sz="1200">
                <a:sym typeface="+mn-ea"/>
              </a:rPr>
              <a:t>as especificações não devem ser longas nem usar conceitos técnicos de automação, assim se tornam fáceis de entender também para as pessoas de negócio que não têm conhecimento técnico;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C</a:t>
            </a:r>
            <a:r>
              <a:rPr lang="en-US" b="1">
                <a:sym typeface="+mn-ea"/>
              </a:rPr>
              <a:t>onsistentes: </a:t>
            </a:r>
            <a:r>
              <a:rPr lang="en-US" sz="1200">
                <a:sym typeface="+mn-ea"/>
              </a:rPr>
              <a:t>as especificações descrevem como o sistema funciona. Mesmo que mude a linguagem utilizada no desenvolvimento, as especificações continuarão válidas e persistirão durante a vida do produto. Por isso é importante que elas sejam consistentes. Dicas: basear a linguagem da especificação em personas e colaborar para definir a linguagem do domínio de negócio que será utilizada (por exemplo</a:t>
            </a:r>
            <a:r>
              <a:rPr lang="en-US" altLang="en-US" sz="1200">
                <a:sym typeface="+mn-ea"/>
              </a:rPr>
              <a:t>: </a:t>
            </a:r>
            <a:r>
              <a:rPr lang="en-US" sz="1200">
                <a:sym typeface="+mn-ea"/>
              </a:rPr>
              <a:t>entender os termos específicos do negócio)</a:t>
            </a:r>
            <a:r>
              <a:rPr lang="en-US" altLang="en-US" sz="1200">
                <a:sym typeface="+mn-ea"/>
              </a:rPr>
              <a:t>;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O</a:t>
            </a:r>
            <a:r>
              <a:rPr lang="en-US" b="1">
                <a:sym typeface="+mn-ea"/>
              </a:rPr>
              <a:t>rganizada para fácil acesso: </a:t>
            </a:r>
            <a:r>
              <a:rPr lang="en-US" sz="1200">
                <a:sym typeface="+mn-ea"/>
              </a:rPr>
              <a:t>estar disponível para acesso a todos que estiverem interessados e organizada de forma lógica </a:t>
            </a:r>
            <a:r>
              <a:rPr lang="en-US" altLang="en-US" sz="1200">
                <a:sym typeface="+mn-ea"/>
              </a:rPr>
              <a:t>(p</a:t>
            </a:r>
            <a:r>
              <a:rPr lang="en-US" sz="1200">
                <a:sym typeface="+mn-ea"/>
              </a:rPr>
              <a:t>or exemplo: podem estar separadas por processos de negócio – login, logout, carrinho, pagamento, etc)</a:t>
            </a:r>
            <a:r>
              <a:rPr lang="en-US" altLang="en-US" sz="1200">
                <a:sym typeface="+mn-ea"/>
              </a:rPr>
              <a:t>.</a:t>
            </a:r>
            <a:endParaRPr lang="en-US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Mãos a obra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1172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Funcionalidade: Permitir que o cliente seja dispensado de entregar um documento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49680" y="2430780"/>
            <a:ext cx="10027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" altLang="en-US"/>
              <a:t>Permitir dispensa somente para Documentos ativos;</a:t>
            </a:r>
            <a:endParaRPr lang="" altLang="en-US"/>
          </a:p>
          <a:p>
            <a:pPr marL="342900" indent="-342900">
              <a:buAutoNum type="arabicPeriod"/>
            </a:pPr>
            <a:r>
              <a:rPr lang="" altLang="en-US"/>
              <a:t>O Documento deve permitir dispensa;</a:t>
            </a:r>
            <a:endParaRPr lang="" altLang="en-US"/>
          </a:p>
          <a:p>
            <a:pPr marL="342900" indent="-342900">
              <a:buAutoNum type="arabicPeriod"/>
            </a:pPr>
            <a:r>
              <a:rPr lang="" altLang="en-US"/>
              <a:t>O segmento do cliente deve permitir dispensa;</a:t>
            </a:r>
            <a:endParaRPr lang="" altLang="en-US"/>
          </a:p>
          <a:p>
            <a:pPr marL="342900" indent="-342900">
              <a:buAutoNum type="arabicPeriod"/>
            </a:pPr>
            <a:r>
              <a:rPr lang="" altLang="en-US"/>
              <a:t>A dispensa deve ser única para Documento, Cliente e Período de vigência;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Mãos a obra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118870"/>
            <a:ext cx="1194435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85470" y="21526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Conclusão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4605" y="1056005"/>
            <a:ext cx="99656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A partir do momento </a:t>
            </a:r>
            <a:r>
              <a:rPr lang="en-US" altLang="en-US">
                <a:sym typeface="+mn-ea"/>
              </a:rPr>
              <a:t>que a </a:t>
            </a:r>
            <a:r>
              <a:rPr lang="en-US">
                <a:sym typeface="+mn-ea"/>
              </a:rPr>
              <a:t>especificação </a:t>
            </a:r>
            <a:r>
              <a:rPr lang="en-US" altLang="en-US">
                <a:sym typeface="+mn-ea"/>
              </a:rPr>
              <a:t>está</a:t>
            </a:r>
            <a:r>
              <a:rPr lang="en-US">
                <a:sym typeface="+mn-ea"/>
              </a:rPr>
              <a:t> focada nas funcionalidades, escrita em linguagem natural e automatizada, consegui</a:t>
            </a:r>
            <a:r>
              <a:rPr lang="en-US" altLang="en-US">
                <a:sym typeface="+mn-ea"/>
              </a:rPr>
              <a:t>re</a:t>
            </a:r>
            <a:r>
              <a:rPr lang="en-US">
                <a:sym typeface="+mn-ea"/>
              </a:rPr>
              <a:t>mos o principal benefício da SbE: CONFIANÇA.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do cliente de que entendemos todas as funcionalidades que ele deseja;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iremos entregar exatamente o que o cliente espera;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os desenvolvedores irão desenvolver exatamente o esperado;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uma vez desenvolvido, não teremos regressões;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a especificação realmente representa o software, podendo ser utilizada em futuros procesos de manutenção.</a:t>
            </a:r>
            <a:endParaRPr lang="en-US" sz="1200">
              <a:sym typeface="+mn-ea"/>
            </a:endParaRPr>
          </a:p>
          <a:p>
            <a:pPr algn="just"/>
            <a:endParaRPr lang="en-US" sz="1800">
              <a:ea typeface="SimSun" pitchFamily="2" charset="-122"/>
              <a:sym typeface="+mn-ea"/>
            </a:endParaRPr>
          </a:p>
          <a:p>
            <a:pPr algn="just"/>
            <a:r>
              <a:rPr lang="en-US" sz="1800">
                <a:ea typeface="SimSun" pitchFamily="2" charset="-122"/>
                <a:sym typeface="+mn-ea"/>
              </a:rPr>
              <a:t>Além disso, temos outros benefícios, alguns </a:t>
            </a:r>
            <a:r>
              <a:rPr lang="en-US" altLang="en-US" sz="1800">
                <a:ea typeface="SimSun" pitchFamily="2" charset="-122"/>
                <a:sym typeface="+mn-ea"/>
              </a:rPr>
              <a:t>deles </a:t>
            </a:r>
            <a:r>
              <a:rPr lang="en-US" sz="1800">
                <a:ea typeface="SimSun" pitchFamily="2" charset="-122"/>
                <a:sym typeface="+mn-ea"/>
              </a:rPr>
              <a:t>decorrentes da confiança adquirida:</a:t>
            </a:r>
            <a:endParaRPr lang="en-US" sz="1800">
              <a:ea typeface="SimSun" pitchFamily="2" charset="-122"/>
              <a:sym typeface="+mn-ea"/>
            </a:endParaRPr>
          </a:p>
          <a:p>
            <a:pPr algn="just"/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Maior facilidade de comunicação entre todos os envolvidos no desenvolvimento do software;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Documentação precisa e atualizada;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Maior facilidade em processos futuros de manutenção;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Testes de aceitação, integração e regressão automatizados.</a:t>
            </a:r>
            <a:endParaRPr lang="en-US" sz="1200">
              <a:sym typeface="+mn-ea"/>
            </a:endParaRPr>
          </a:p>
          <a:p>
            <a:pPr marL="285750" indent="-285750"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85470" y="21526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Conclusão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4605" y="1056005"/>
            <a:ext cx="9965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sym typeface="+mn-ea"/>
              </a:rPr>
              <a:t>A especificação foca no que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DEVE SER FEITO</a:t>
            </a:r>
            <a:r>
              <a:rPr lang="en-US" altLang="en-US">
                <a:sym typeface="+mn-ea"/>
              </a:rPr>
              <a:t> e </a:t>
            </a:r>
            <a:r>
              <a:rPr lang="en-US" altLang="en-US" b="1">
                <a:sym typeface="+mn-ea"/>
              </a:rPr>
              <a:t>NÃO</a:t>
            </a:r>
            <a:r>
              <a:rPr lang="en-US" altLang="en-US">
                <a:sym typeface="+mn-ea"/>
              </a:rPr>
              <a:t> em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COMO DEVE SER FEITO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  <a:p>
            <a:pPr algn="just"/>
            <a:endParaRPr lang="en-US" altLang="en-US">
              <a:sym typeface="+mn-ea"/>
            </a:endParaRPr>
          </a:p>
          <a:p>
            <a:pPr algn="just"/>
            <a:r>
              <a:rPr lang="en-US" altLang="en-US">
                <a:sym typeface="+mn-ea"/>
              </a:rPr>
              <a:t>O</a:t>
            </a:r>
            <a:r>
              <a:rPr lang="en-US">
                <a:sym typeface="+mn-ea"/>
              </a:rPr>
              <a:t>bjetivo</a:t>
            </a:r>
            <a:r>
              <a:rPr lang="en-US" altLang="en-US">
                <a:sym typeface="+mn-ea"/>
              </a:rPr>
              <a:t>: </a:t>
            </a:r>
            <a:r>
              <a:rPr lang="en-US">
                <a:sym typeface="+mn-ea"/>
              </a:rPr>
              <a:t>esclarecer do que se trata a especificação e o quanto ela é útil, não apenas para escrever testes automatizados, mas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principalmente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para ajudar a descobrir qual o produto certo que vai atender </a:t>
            </a:r>
            <a:r>
              <a:rPr lang="en-US" altLang="en-US">
                <a:sym typeface="+mn-ea"/>
              </a:rPr>
              <a:t>o </a:t>
            </a:r>
            <a:r>
              <a:rPr lang="en-US">
                <a:sym typeface="+mn-ea"/>
              </a:rPr>
              <a:t>cliente e estimular a colaboração entre todos os envolvidos.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Referências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50060" y="1311275"/>
            <a:ext cx="869188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Specification by Example: How Successful Teams Deliver the Right Software</a:t>
            </a:r>
            <a:br>
              <a:rPr lang="en-US" altLang="en-US"/>
            </a:br>
            <a:r>
              <a:rPr lang="en-US" altLang="en-US" i="1"/>
              <a:t>Gojko Adzic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1000"/>
              <a:t>https://www.amazon.com/Specification-Example-Successful-Deliver-Software/dp/1617290084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Pirâmide de Automação de Testes</a:t>
            </a:r>
            <a:br>
              <a:rPr lang="en-US">
                <a:sym typeface="+mn-ea"/>
              </a:rPr>
            </a:br>
            <a:r>
              <a:rPr lang="" altLang="en-US" i="1">
                <a:sym typeface="+mn-ea"/>
              </a:rPr>
              <a:t>Martin Fowler</a:t>
            </a:r>
            <a:br>
              <a:rPr lang="" altLang="en-US" i="1">
                <a:sym typeface="+mn-ea"/>
              </a:rPr>
            </a:br>
            <a:r>
              <a:rPr lang="en-US" sz="1000">
                <a:sym typeface="+mn-ea"/>
              </a:rPr>
              <a:t>https://martinfowler.com/bliki/TestPyramid.html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 que ela é, então?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A Especificação Por Exemplo (ou Sbe, do inglês Specification By Example) é um conjunto de práticas que ajudam a construir o produto certo, focando na comunicação entre as pessoas envolvidas no projeto de forma que todos possam ter o mesmo entendimento e que contribuam para o produto. Ela tem foco no negócio (nada de termos em tecniquês), preconizando uma linguagem comum e uma documentação que seja viva.</a:t>
            </a:r>
            <a:endParaRPr lang="en-US"/>
          </a:p>
        </p:txBody>
      </p:sp>
      <p:pic>
        <p:nvPicPr>
          <p:cNvPr id="4" name="Picture 3" descr="sb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980" y="3351530"/>
            <a:ext cx="6162040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1147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ym typeface="+mn-ea"/>
              </a:rPr>
              <a:t>Ess</a:t>
            </a: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, </a:t>
            </a:r>
            <a:r>
              <a:rPr lang="en-US" altLang="en-US" b="1">
                <a:sym typeface="+mn-ea"/>
              </a:rPr>
              <a:t>a meu ver</a:t>
            </a:r>
            <a:r>
              <a:rPr lang="en-US" b="1">
                <a:sym typeface="+mn-ea"/>
              </a:rPr>
              <a:t>, é um </a:t>
            </a:r>
            <a:r>
              <a:rPr lang="en-US" altLang="en-US" b="1">
                <a:sym typeface="+mn-ea"/>
              </a:rPr>
              <a:t>dos maiores benefícios </a:t>
            </a:r>
            <a:r>
              <a:rPr lang="en-US" b="1">
                <a:sym typeface="+mn-ea"/>
              </a:rPr>
              <a:t>da Especificação: entender qual o produto certo baseado no problema que o cliente quer resolver ou nos objetivos de negócio.</a:t>
            </a:r>
            <a:endParaRPr 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47165" y="2734310"/>
            <a:ext cx="996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Construir certo, utilizando as melhores práticas de desenvolvimento, melhores ferramentas, testes automatizados, continuous delivery e tantas outras coisas de nada adianta se o produto não atinge os objetivos de negócio e não gera lucro p</a:t>
            </a:r>
            <a:r>
              <a:rPr lang="en-US" altLang="en-US">
                <a:sym typeface="+mn-ea"/>
              </a:rPr>
              <a:t>ara a</a:t>
            </a:r>
            <a:r>
              <a:rPr lang="en-US">
                <a:sym typeface="+mn-ea"/>
              </a:rPr>
              <a:t> empresa.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47165" y="4040505"/>
            <a:ext cx="10023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Geralmente, os stakeholders já pensam no final do processo (quero um carro, por exemplo), mas</a:t>
            </a:r>
            <a:r>
              <a:rPr lang="en-US" altLang="en-US"/>
              <a:t>,</a:t>
            </a:r>
            <a:r>
              <a:rPr lang="en-US"/>
              <a:t> na maioria das vezes</a:t>
            </a:r>
            <a:r>
              <a:rPr lang="en-US" altLang="en-US"/>
              <a:t>,</a:t>
            </a:r>
            <a:r>
              <a:rPr lang="en-US"/>
              <a:t> existe uma distância entre o que eles querem (o carro) e o que eles precisam (você pode descobrir que eles só têm que percorrer 900m e uma bicicleta é o máximo que eles precisam).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Documentação viva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Em desenvolvimento de software, existem vários tipos de documentação que podem ser aplicados ao gosto do cliente. O problema é que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fatalmente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ela acaba ficando desatualizada em relação ao código da aplicação.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Além disso, existem dois cenários extremos que acabam acontecendo: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Cenário 1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(geralmente observado em desenvolvimento Cascata) –  muitos e diferentes documentos (Termo de Iniciação, Termo de Abertura do Projeto, Casos de Uso, Especificação Técnica, Plano de Testes, Casos de Teste etc.).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8920" y="31324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Cenário 2</a:t>
            </a:r>
            <a:endParaRPr lang="en-US" altLang="en-US" b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56690" y="3928745"/>
            <a:ext cx="996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(geralmente observado em desenvolvimento ágil) – já que é documentação mínima, não </a:t>
            </a:r>
            <a:r>
              <a:rPr lang="en-US" altLang="en-US">
                <a:sym typeface="+mn-ea"/>
              </a:rPr>
              <a:t>faremos</a:t>
            </a:r>
            <a:r>
              <a:rPr lang="en-US">
                <a:sym typeface="+mn-ea"/>
              </a:rPr>
              <a:t> documentação. Nosso código é o documento.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Ambos os cenários são extremos.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No primeiro, você tem toneladas de documentos completamente apartados do código da aplicação e que</a:t>
            </a:r>
            <a:r>
              <a:rPr lang="en-US" altLang="en-US">
                <a:sym typeface="+mn-ea"/>
              </a:rPr>
              <a:t>, </a:t>
            </a:r>
            <a:r>
              <a:rPr lang="en-US">
                <a:sym typeface="+mn-ea"/>
              </a:rPr>
              <a:t>com o decorrer do projeto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vão ficar desatualizados. 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r>
              <a:rPr lang="en-US">
                <a:sym typeface="+mn-ea"/>
              </a:rPr>
              <a:t>No segundo, você tem apenas o código como documentação, impedindo que pessoas </a:t>
            </a:r>
            <a:r>
              <a:rPr lang="en-US" altLang="en-US">
                <a:sym typeface="+mn-ea"/>
              </a:rPr>
              <a:t>(</a:t>
            </a:r>
            <a:r>
              <a:rPr lang="en-US">
                <a:sym typeface="+mn-ea"/>
              </a:rPr>
              <a:t>não técnicas</a:t>
            </a:r>
            <a:r>
              <a:rPr lang="en-US" altLang="en-US">
                <a:sym typeface="+mn-ea"/>
              </a:rPr>
              <a:t>, como </a:t>
            </a:r>
            <a:r>
              <a:rPr lang="en-US">
                <a:sym typeface="+mn-ea"/>
              </a:rPr>
              <a:t>POs e até mesmo os stakeholders) tenham uma ferramenta p</a:t>
            </a:r>
            <a:r>
              <a:rPr lang="en-US" altLang="en-US">
                <a:sym typeface="+mn-ea"/>
              </a:rPr>
              <a:t>a</a:t>
            </a:r>
            <a:r>
              <a:rPr lang="en-US">
                <a:sym typeface="+mn-ea"/>
              </a:rPr>
              <a:t>ra colaborar no entendimento dos requisitos com o time.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Por isso a especificação fala da Documentação Viva. Ela é: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7325" y="1895475"/>
            <a:ext cx="996569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S</a:t>
            </a:r>
            <a:r>
              <a:rPr lang="en-US" b="1">
                <a:sym typeface="+mn-ea"/>
              </a:rPr>
              <a:t>imples de manter</a:t>
            </a:r>
            <a:r>
              <a:rPr lang="en-US" altLang="en-US" b="1">
                <a:sym typeface="+mn-ea"/>
              </a:rPr>
              <a:t>:</a:t>
            </a:r>
            <a:r>
              <a:rPr lang="en-US" altLang="en-US">
                <a:sym typeface="+mn-ea"/>
              </a:rPr>
              <a:t> </a:t>
            </a:r>
            <a:r>
              <a:rPr lang="en-US" altLang="en-US" sz="1200">
                <a:sym typeface="+mn-ea"/>
              </a:rPr>
              <a:t>um único documento, em um único lugar (geralmente no controle de versão junto com o código)</a:t>
            </a:r>
            <a:endParaRPr lang="en-US" altLang="en-US" sz="12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S</a:t>
            </a:r>
            <a:r>
              <a:rPr lang="en-US" b="1">
                <a:sym typeface="+mn-ea"/>
              </a:rPr>
              <a:t>empre atualizada</a:t>
            </a:r>
            <a:r>
              <a:rPr lang="en-US" altLang="en-US" b="1">
                <a:sym typeface="+mn-ea"/>
              </a:rPr>
              <a:t>:</a:t>
            </a:r>
            <a:r>
              <a:rPr lang="en-US" altLang="en-US">
                <a:sym typeface="+mn-ea"/>
              </a:rPr>
              <a:t> </a:t>
            </a:r>
            <a:r>
              <a:rPr lang="en-US" altLang="en-US" sz="1200">
                <a:sym typeface="+mn-ea"/>
              </a:rPr>
              <a:t>qualquer mudança que seja necessária será feita apenas nela</a:t>
            </a:r>
            <a:endParaRPr lang="en-US" alt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xecutável</a:t>
            </a:r>
            <a:r>
              <a:rPr lang="en-US" altLang="en-US" b="1">
                <a:sym typeface="+mn-ea"/>
              </a:rPr>
              <a:t>:</a:t>
            </a:r>
            <a:r>
              <a:rPr lang="en-US" altLang="en-US">
                <a:sym typeface="+mn-ea"/>
              </a:rPr>
              <a:t> </a:t>
            </a:r>
            <a:r>
              <a:rPr lang="en-US" altLang="en-US" sz="1200">
                <a:sym typeface="+mn-ea"/>
              </a:rPr>
              <a:t>você utiliza essa documentação (isso mesmo, o texto em pt-br que você escreveu pra definir o comportamento da aplicação) para automatizar testes (agora sim estamos falando de testes automatizados)</a:t>
            </a:r>
            <a:endParaRPr lang="en-US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C</a:t>
            </a:r>
            <a:r>
              <a:rPr lang="en-US" b="1">
                <a:sym typeface="+mn-ea"/>
              </a:rPr>
              <a:t>onfiável</a:t>
            </a:r>
            <a:r>
              <a:rPr lang="en-US" altLang="en-US" b="1">
                <a:sym typeface="+mn-ea"/>
              </a:rPr>
              <a:t>: </a:t>
            </a:r>
            <a:r>
              <a:rPr lang="en-US" altLang="en-US" sz="1200">
                <a:sym typeface="+mn-ea"/>
              </a:rPr>
              <a:t>como está sempre atualizada, ela é confiável. Além disso, como essa documentação foi automatizada por meio de testes, sempre que algum comportamento mudar o teste vai falhar e te obrigar a atualizar a documentação</a:t>
            </a:r>
            <a:endParaRPr lang="en-US" altLang="en-US" sz="12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b="1">
                <a:sym typeface="+mn-ea"/>
              </a:rPr>
              <a:t>C</a:t>
            </a:r>
            <a:r>
              <a:rPr lang="en-US" sz="1800" b="1">
                <a:sym typeface="+mn-ea"/>
              </a:rPr>
              <a:t>olaborativa</a:t>
            </a:r>
            <a:r>
              <a:rPr lang="en-US" altLang="en-US" sz="1800" b="1">
                <a:sym typeface="+mn-ea"/>
              </a:rPr>
              <a:t>: </a:t>
            </a:r>
            <a:r>
              <a:rPr lang="en-US" altLang="en-US" sz="1200">
                <a:sym typeface="+mn-ea"/>
              </a:rPr>
              <a:t>é construída com a ajuda de todos os envolvidos no projeto</a:t>
            </a:r>
            <a:endParaRPr lang="en-US" altLang="en-US" sz="12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sclarecedora</a:t>
            </a:r>
            <a:r>
              <a:rPr lang="en-US" altLang="en-US" b="1">
                <a:sym typeface="+mn-ea"/>
              </a:rPr>
              <a:t>:</a:t>
            </a:r>
            <a:r>
              <a:rPr lang="en-US" altLang="en-US">
                <a:sym typeface="+mn-ea"/>
              </a:rPr>
              <a:t> </a:t>
            </a:r>
            <a:r>
              <a:rPr lang="en-US" sz="1200">
                <a:sym typeface="+mn-ea"/>
              </a:rPr>
              <a:t>clara o suficiente para que todos entendam e serve de fonte de consultas caso exista alguma dúvida n</a:t>
            </a:r>
            <a:r>
              <a:rPr lang="en-US" altLang="en-US" sz="1200">
                <a:sym typeface="+mn-ea"/>
              </a:rPr>
              <a:t>o momento</a:t>
            </a:r>
            <a:r>
              <a:rPr lang="en-US" sz="1200">
                <a:sym typeface="+mn-ea"/>
              </a:rPr>
              <a:t> de desenvolver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A especificação trata de 7 processos: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Derivar o escopo a partir do objetivo;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Especificar colaborativamente;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Ilustrar usando exemplos;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Refinar a especificação;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Automatizar as especificações;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Validar frequentemente;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Evoluir a documentação viva;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68035" y="5527675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 b="1">
                <a:sym typeface="+mn-ea"/>
              </a:rPr>
              <a:t>IMPORTANTE: </a:t>
            </a:r>
            <a:r>
              <a:rPr lang="en-US" sz="1200">
                <a:sym typeface="+mn-ea"/>
              </a:rPr>
              <a:t>Da próxima vez que ouvir falar de Especificação Por Exemplo, não pense primeiramente em testes automatizados (eles são consequência) e sim em um conjunto de padrões pra construir o produto certo.</a:t>
            </a:r>
            <a:endParaRPr lang="en-US">
              <a:sym typeface="+mn-ea"/>
            </a:endParaRP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15081</Words>
  <Application>WPS Presentation</Application>
  <PresentationFormat>宽屏</PresentationFormat>
  <Paragraphs>285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Droid Sans Fallback</vt:lpstr>
      <vt:lpstr>Impact</vt:lpstr>
      <vt:lpstr>微软雅黑</vt:lpstr>
      <vt:lpstr/>
      <vt:lpstr>Arial Unicode MS</vt:lpstr>
      <vt:lpstr>Calibri Light</vt:lpstr>
      <vt:lpstr>dbldwrsw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marinaguimaraes</cp:lastModifiedBy>
  <cp:revision>26</cp:revision>
  <dcterms:created xsi:type="dcterms:W3CDTF">2019-12-20T10:37:49Z</dcterms:created>
  <dcterms:modified xsi:type="dcterms:W3CDTF">2019-12-20T10:37:49Z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