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22"/>
  </p:handoutMasterIdLst>
  <p:sldIdLst>
    <p:sldId id="256" r:id="rId3"/>
    <p:sldId id="299" r:id="rId4"/>
    <p:sldId id="335" r:id="rId5"/>
    <p:sldId id="352" r:id="rId6"/>
    <p:sldId id="353" r:id="rId7"/>
    <p:sldId id="338" r:id="rId8"/>
    <p:sldId id="336" r:id="rId10"/>
    <p:sldId id="347" r:id="rId11"/>
    <p:sldId id="346" r:id="rId12"/>
    <p:sldId id="348" r:id="rId13"/>
    <p:sldId id="349" r:id="rId14"/>
    <p:sldId id="358" r:id="rId15"/>
    <p:sldId id="357" r:id="rId16"/>
    <p:sldId id="351" r:id="rId17"/>
    <p:sldId id="350" r:id="rId18"/>
    <p:sldId id="344" r:id="rId19"/>
    <p:sldId id="356" r:id="rId20"/>
    <p:sldId id="300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272"/>
    <a:srgbClr val="E87E30"/>
    <a:srgbClr val="5BBDCD"/>
    <a:srgbClr val="7ECCD8"/>
    <a:srgbClr val="3A738A"/>
    <a:srgbClr val="ED9B5D"/>
    <a:srgbClr val="D54343"/>
    <a:srgbClr val="25B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0" y="78"/>
      </p:cViewPr>
      <p:guideLst>
        <p:guide orient="horz" pos="2015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3547EE-B200-4BFA-B6D6-ECE0468FC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</a:t>
            </a:r>
            <a:r>
              <a:rPr lang="zh-CN" altLang="en-US" strike="noStrike" noProof="1" dirty="0">
                <a:sym typeface="+mn-ea"/>
              </a:rPr>
              <a:t>text</a:t>
            </a:r>
            <a:r>
              <a:rPr lang="zh-CN" altLang="en-US" strike="noStrike" noProof="1" smtClean="0"/>
              <a:t>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C8EEDE-C792-435D-ADE4-32C3B82A44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736600" y="635"/>
            <a:ext cx="11455400" cy="6858000"/>
          </a:xfrm>
          <a:prstGeom prst="rect">
            <a:avLst/>
          </a:prstGeom>
          <a:solidFill>
            <a:srgbClr val="7EC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直角三角形 15"/>
          <p:cNvSpPr/>
          <p:nvPr/>
        </p:nvSpPr>
        <p:spPr>
          <a:xfrm rot="5400000">
            <a:off x="463550" y="-463550"/>
            <a:ext cx="5435600" cy="63627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624888" y="4191000"/>
            <a:ext cx="3567113" cy="2667000"/>
          </a:xfrm>
          <a:prstGeom prst="rtTriangle">
            <a:avLst/>
          </a:prstGeom>
          <a:solidFill>
            <a:srgbClr val="E0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 flipH="1">
            <a:off x="9086850" y="1085850"/>
            <a:ext cx="4191000" cy="2019300"/>
          </a:xfrm>
          <a:prstGeom prst="rtTriangle">
            <a:avLst/>
          </a:pr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0" y="1612900"/>
            <a:ext cx="1866900" cy="3822700"/>
          </a:xfrm>
          <a:custGeom>
            <a:avLst/>
            <a:gdLst>
              <a:gd name="connsiteX0" fmla="*/ 0 w 1858396"/>
              <a:gd name="connsiteY0" fmla="*/ 0 h 3822700"/>
              <a:gd name="connsiteX1" fmla="*/ 1796003 w 1858396"/>
              <a:gd name="connsiteY1" fmla="*/ 2154113 h 3822700"/>
              <a:gd name="connsiteX2" fmla="*/ 1858396 w 1858396"/>
              <a:gd name="connsiteY2" fmla="*/ 2242507 h 3822700"/>
              <a:gd name="connsiteX3" fmla="*/ 0 w 1858396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396" h="3822700">
                <a:moveTo>
                  <a:pt x="0" y="0"/>
                </a:moveTo>
                <a:cubicBezTo>
                  <a:pt x="592990" y="689736"/>
                  <a:pt x="1204906" y="1341735"/>
                  <a:pt x="1796003" y="2154113"/>
                </a:cubicBezTo>
                <a:lnTo>
                  <a:pt x="1858396" y="2242507"/>
                </a:lnTo>
                <a:lnTo>
                  <a:pt x="0" y="3822700"/>
                </a:lnTo>
                <a:close/>
              </a:path>
            </a:pathLst>
          </a:custGeom>
          <a:solidFill>
            <a:srgbClr val="5BB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3830638"/>
            <a:ext cx="3479800" cy="3027363"/>
          </a:xfrm>
          <a:custGeom>
            <a:avLst/>
            <a:gdLst>
              <a:gd name="connsiteX0" fmla="*/ 1858396 w 3467100"/>
              <a:gd name="connsiteY0" fmla="*/ 0 h 3027993"/>
              <a:gd name="connsiteX1" fmla="*/ 2016612 w 3467100"/>
              <a:gd name="connsiteY1" fmla="*/ 224152 h 3027993"/>
              <a:gd name="connsiteX2" fmla="*/ 3467100 w 3467100"/>
              <a:gd name="connsiteY2" fmla="*/ 3027993 h 3027993"/>
              <a:gd name="connsiteX3" fmla="*/ 0 w 3467100"/>
              <a:gd name="connsiteY3" fmla="*/ 3027993 h 3027993"/>
              <a:gd name="connsiteX4" fmla="*/ 0 w 3467100"/>
              <a:gd name="connsiteY4" fmla="*/ 1580193 h 302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00" h="3027993">
                <a:moveTo>
                  <a:pt x="1858396" y="0"/>
                </a:moveTo>
                <a:lnTo>
                  <a:pt x="2016612" y="224152"/>
                </a:lnTo>
                <a:cubicBezTo>
                  <a:pt x="2528725" y="972775"/>
                  <a:pt x="3021096" y="1863148"/>
                  <a:pt x="3467100" y="3027993"/>
                </a:cubicBezTo>
                <a:lnTo>
                  <a:pt x="0" y="3027993"/>
                </a:lnTo>
                <a:lnTo>
                  <a:pt x="0" y="1580193"/>
                </a:lnTo>
                <a:close/>
              </a:path>
            </a:pathLst>
          </a:custGeom>
          <a:solidFill>
            <a:srgbClr val="ED9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85285" y="2749550"/>
            <a:ext cx="52641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en-US" sz="6600" kern="1200" cap="none" spc="300" normalizeH="0" baseline="0" noProof="0" dirty="0" smtClean="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  <a:sym typeface="+mn-ea"/>
              </a:rPr>
              <a:t>Treinamento</a:t>
            </a:r>
            <a:endParaRPr kumimoji="0" lang="en-US" altLang="en-US" sz="6600" kern="1200" cap="none" spc="300" normalizeH="0" baseline="0" noProof="0" dirty="0" smtClean="0">
              <a:solidFill>
                <a:schemeClr val="bg1"/>
              </a:solidFill>
              <a:latin typeface="Impact" panose="020B0806030902050204" pitchFamily="34" charset="0"/>
              <a:ea typeface="+mn-ea"/>
              <a:cs typeface="+mn-cs"/>
              <a:sym typeface="+mn-ea"/>
            </a:endParaRPr>
          </a:p>
        </p:txBody>
      </p:sp>
      <p:sp>
        <p:nvSpPr>
          <p:cNvPr id="4104" name="文本框 22"/>
          <p:cNvSpPr txBox="1"/>
          <p:nvPr/>
        </p:nvSpPr>
        <p:spPr>
          <a:xfrm>
            <a:off x="4300538" y="3727450"/>
            <a:ext cx="4735512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en-US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Espeficicação por exemplo (SbE)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5" name="文本框 23"/>
          <p:cNvSpPr txBox="1"/>
          <p:nvPr/>
        </p:nvSpPr>
        <p:spPr>
          <a:xfrm>
            <a:off x="4300855" y="4151630"/>
            <a:ext cx="47351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Thiago Garbazza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13500000">
            <a:off x="8877300" y="606425"/>
            <a:ext cx="720725" cy="622300"/>
          </a:xfrm>
          <a:prstGeom prst="triangl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13500000">
            <a:off x="9196388" y="338138"/>
            <a:ext cx="720725" cy="6223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8369300" y="1104900"/>
            <a:ext cx="666750" cy="619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6" idx="3"/>
          </p:cNvCxnSpPr>
          <p:nvPr/>
        </p:nvCxnSpPr>
        <p:spPr>
          <a:xfrm flipH="1">
            <a:off x="9777413" y="26988"/>
            <a:ext cx="395288" cy="401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Fronteiras</a:t>
            </a:r>
            <a:r>
              <a:rPr lang="en-US" altLang="en-US" b="1">
                <a:sym typeface="+mn-ea"/>
              </a:rPr>
              <a:t>: </a:t>
            </a:r>
            <a:r>
              <a:rPr lang="en-US" altLang="en-US" sz="1200" b="1">
                <a:sym typeface="+mn-ea"/>
              </a:rPr>
              <a:t>Quando se tem período</a:t>
            </a:r>
            <a:endParaRPr lang="en-US" altLang="en-US" sz="1200" b="1"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478" y="2138045"/>
            <a:ext cx="11917045" cy="4182745"/>
            <a:chOff x="295" y="2777"/>
            <a:chExt cx="18767" cy="6587"/>
          </a:xfrm>
        </p:grpSpPr>
        <p:sp>
          <p:nvSpPr>
            <p:cNvPr id="28" name="Rounded Rectangle 5"/>
            <p:cNvSpPr/>
            <p:nvPr/>
          </p:nvSpPr>
          <p:spPr>
            <a:xfrm>
              <a:off x="4523" y="2777"/>
              <a:ext cx="2152" cy="1098"/>
            </a:xfrm>
            <a:prstGeom prst="roundRect">
              <a:avLst>
                <a:gd name="adj" fmla="val 10132"/>
              </a:avLst>
            </a:prstGeom>
            <a:solidFill>
              <a:srgbClr val="E87E3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ounded Rectangle 5"/>
            <p:cNvSpPr/>
            <p:nvPr/>
          </p:nvSpPr>
          <p:spPr>
            <a:xfrm>
              <a:off x="13131" y="2777"/>
              <a:ext cx="2152" cy="1098"/>
            </a:xfrm>
            <a:prstGeom prst="roundRect">
              <a:avLst>
                <a:gd name="adj" fmla="val 10132"/>
              </a:avLst>
            </a:prstGeom>
            <a:solidFill>
              <a:srgbClr val="E87E3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3" name="Straight Connector 76@|9FFC:0|FBC:0|LFC:9868950|LBC:16777215"/>
            <p:cNvCxnSpPr>
              <a:stCxn id="28" idx="3"/>
              <a:endCxn id="9" idx="1"/>
            </p:cNvCxnSpPr>
            <p:nvPr/>
          </p:nvCxnSpPr>
          <p:spPr>
            <a:xfrm>
              <a:off x="6675" y="3326"/>
              <a:ext cx="6456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5"/>
            <p:cNvSpPr/>
            <p:nvPr/>
          </p:nvSpPr>
          <p:spPr>
            <a:xfrm>
              <a:off x="4523" y="6310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5"/>
            <p:cNvSpPr/>
            <p:nvPr/>
          </p:nvSpPr>
          <p:spPr>
            <a:xfrm>
              <a:off x="295" y="4114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...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5"/>
            <p:cNvSpPr/>
            <p:nvPr/>
          </p:nvSpPr>
          <p:spPr>
            <a:xfrm>
              <a:off x="2447" y="5212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ounded Rectangle 5"/>
            <p:cNvSpPr/>
            <p:nvPr/>
          </p:nvSpPr>
          <p:spPr>
            <a:xfrm>
              <a:off x="6675" y="7408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ed Rectangle 5"/>
            <p:cNvSpPr/>
            <p:nvPr/>
          </p:nvSpPr>
          <p:spPr>
            <a:xfrm>
              <a:off x="8827" y="8506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...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ounded Rectangle 5"/>
            <p:cNvSpPr/>
            <p:nvPr/>
          </p:nvSpPr>
          <p:spPr>
            <a:xfrm>
              <a:off x="10979" y="7408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ounded Rectangle 5"/>
            <p:cNvSpPr/>
            <p:nvPr/>
          </p:nvSpPr>
          <p:spPr>
            <a:xfrm>
              <a:off x="13131" y="6310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ounded Rectangle 5"/>
            <p:cNvSpPr/>
            <p:nvPr/>
          </p:nvSpPr>
          <p:spPr>
            <a:xfrm>
              <a:off x="15283" y="5212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5"/>
            <p:cNvSpPr/>
            <p:nvPr/>
          </p:nvSpPr>
          <p:spPr>
            <a:xfrm>
              <a:off x="17308" y="4114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...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Fronteiras</a:t>
            </a:r>
            <a:r>
              <a:rPr lang="en-US" altLang="en-US" b="1">
                <a:sym typeface="+mn-ea"/>
              </a:rPr>
              <a:t>: </a:t>
            </a:r>
            <a:r>
              <a:rPr lang="en-US" altLang="en-US" sz="1200" b="1">
                <a:sym typeface="+mn-ea"/>
              </a:rPr>
              <a:t>Quando se tem período </a:t>
            </a:r>
            <a:r>
              <a:rPr lang="" altLang="en-US" sz="1200" b="1">
                <a:sym typeface="+mn-ea"/>
              </a:rPr>
              <a:t>CONICIDENTE</a:t>
            </a:r>
            <a:endParaRPr lang="" altLang="en-US" sz="1200" b="1">
              <a:sym typeface="+mn-ea"/>
            </a:endParaRPr>
          </a:p>
        </p:txBody>
      </p:sp>
      <p:sp>
        <p:nvSpPr>
          <p:cNvPr id="28" name="Rounded Rectangle 5"/>
          <p:cNvSpPr/>
          <p:nvPr/>
        </p:nvSpPr>
        <p:spPr>
          <a:xfrm>
            <a:off x="2822575" y="2138045"/>
            <a:ext cx="1366520" cy="697230"/>
          </a:xfrm>
          <a:prstGeom prst="roundRect">
            <a:avLst>
              <a:gd name="adj" fmla="val 10132"/>
            </a:avLst>
          </a:prstGeom>
          <a:solidFill>
            <a:srgbClr val="E87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</a:t>
            </a:r>
            <a:endParaRPr kumimoji="0" lang="en-US" altLang="en-US" sz="4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Rounded Rectangle 5"/>
          <p:cNvSpPr/>
          <p:nvPr/>
        </p:nvSpPr>
        <p:spPr>
          <a:xfrm>
            <a:off x="8288655" y="2138045"/>
            <a:ext cx="1366520" cy="697230"/>
          </a:xfrm>
          <a:prstGeom prst="roundRect">
            <a:avLst>
              <a:gd name="adj" fmla="val 10132"/>
            </a:avLst>
          </a:prstGeom>
          <a:solidFill>
            <a:srgbClr val="E87E3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</a:t>
            </a:r>
            <a:endParaRPr kumimoji="0" lang="en-US" altLang="en-US" sz="4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3" name="Straight Connector 76@|9FFC:0|FBC:0|LFC:9868950|LBC:16777215"/>
          <p:cNvCxnSpPr>
            <a:stCxn id="28" idx="3"/>
            <a:endCxn id="9" idx="1"/>
          </p:cNvCxnSpPr>
          <p:nvPr/>
        </p:nvCxnSpPr>
        <p:spPr>
          <a:xfrm>
            <a:off x="4189095" y="2486660"/>
            <a:ext cx="4099560" cy="0"/>
          </a:xfrm>
          <a:prstGeom prst="line">
            <a:avLst/>
          </a:prstGeom>
          <a:ln w="12700">
            <a:solidFill>
              <a:srgbClr val="ADBAC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78230" y="3242310"/>
            <a:ext cx="1285240" cy="373380"/>
            <a:chOff x="2691" y="6072"/>
            <a:chExt cx="2024" cy="5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8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4" name="Straight Connector 76@|9FFC:0|FBC:0|LFC:9868950|LBC:16777215"/>
            <p:cNvCxnSpPr>
              <a:stCxn id="8" idx="3"/>
              <a:endCxn id="21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078230" y="3822700"/>
            <a:ext cx="1285240" cy="373380"/>
            <a:chOff x="2691" y="6072"/>
            <a:chExt cx="2024" cy="5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4" name="Straight Connector 76@|9FFC:0|FBC:0|LFC:9868950|LBC:16777215"/>
            <p:cNvCxnSpPr>
              <a:stCxn id="32" idx="3"/>
              <a:endCxn id="33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80135" y="4470400"/>
            <a:ext cx="1285240" cy="373380"/>
            <a:chOff x="2691" y="6072"/>
            <a:chExt cx="2024" cy="5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6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8" name="Straight Connector 76@|9FFC:0|FBC:0|LFC:9868950|LBC:16777215"/>
            <p:cNvCxnSpPr>
              <a:stCxn id="36" idx="3"/>
              <a:endCxn id="37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82040" y="5121910"/>
            <a:ext cx="1283970" cy="374015"/>
            <a:chOff x="2691" y="6072"/>
            <a:chExt cx="2022" cy="589"/>
          </a:xfrm>
        </p:grpSpPr>
        <p:sp>
          <p:nvSpPr>
            <p:cNvPr id="40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ounded Rectangle 5"/>
            <p:cNvSpPr/>
            <p:nvPr/>
          </p:nvSpPr>
          <p:spPr>
            <a:xfrm>
              <a:off x="4026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2" name="Straight Connector 76@|9FFC:0|FBC:0|LFC:9868950|LBC:16777215"/>
            <p:cNvCxnSpPr>
              <a:stCxn id="40" idx="3"/>
              <a:endCxn id="41" idx="1"/>
            </p:cNvCxnSpPr>
            <p:nvPr/>
          </p:nvCxnSpPr>
          <p:spPr>
            <a:xfrm>
              <a:off x="3378" y="6367"/>
              <a:ext cx="648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0">
            <a:off x="5545455" y="3242310"/>
            <a:ext cx="1285240" cy="373380"/>
            <a:chOff x="2691" y="6072"/>
            <a:chExt cx="2024" cy="588"/>
          </a:xfrm>
        </p:grpSpPr>
        <p:sp>
          <p:nvSpPr>
            <p:cNvPr id="44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46" name="Straight Connector 76@|9FFC:0|FBC:0|LFC:9868950|LBC:16777215"/>
            <p:cNvCxnSpPr>
              <a:stCxn id="44" idx="3"/>
              <a:endCxn id="45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0">
            <a:off x="5545455" y="5122545"/>
            <a:ext cx="1285240" cy="373380"/>
            <a:chOff x="2691" y="6072"/>
            <a:chExt cx="2024" cy="588"/>
          </a:xfrm>
        </p:grpSpPr>
        <p:sp>
          <p:nvSpPr>
            <p:cNvPr id="48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50" name="Straight Connector 76@|9FFC:0|FBC:0|LFC:9868950|LBC:16777215"/>
            <p:cNvCxnSpPr>
              <a:stCxn id="48" idx="3"/>
              <a:endCxn id="49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0">
            <a:off x="5545455" y="3823335"/>
            <a:ext cx="1285240" cy="373380"/>
            <a:chOff x="2691" y="6072"/>
            <a:chExt cx="2024" cy="588"/>
          </a:xfrm>
        </p:grpSpPr>
        <p:sp>
          <p:nvSpPr>
            <p:cNvPr id="52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54" name="Straight Connector 76@|9FFC:0|FBC:0|LFC:9868950|LBC:16777215"/>
            <p:cNvCxnSpPr>
              <a:stCxn id="52" idx="3"/>
              <a:endCxn id="53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9173845" y="3242310"/>
            <a:ext cx="1285240" cy="373380"/>
            <a:chOff x="2691" y="6072"/>
            <a:chExt cx="2024" cy="5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1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3" name="Straight Connector 76@|9FFC:0|FBC:0|LFC:9868950|LBC:16777215"/>
            <p:cNvCxnSpPr>
              <a:stCxn id="61" idx="3"/>
              <a:endCxn id="62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9173845" y="3822700"/>
            <a:ext cx="1285240" cy="373380"/>
            <a:chOff x="2691" y="6072"/>
            <a:chExt cx="2024" cy="5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67" name="Straight Connector 76@|9FFC:0|FBC:0|LFC:9868950|LBC:16777215"/>
            <p:cNvCxnSpPr>
              <a:stCxn id="65" idx="3"/>
              <a:endCxn id="66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9175750" y="4470400"/>
            <a:ext cx="1285240" cy="373380"/>
            <a:chOff x="2691" y="6072"/>
            <a:chExt cx="2024" cy="58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9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1" name="Straight Connector 76@|9FFC:0|FBC:0|LFC:9868950|LBC:16777215"/>
            <p:cNvCxnSpPr>
              <a:stCxn id="69" idx="3"/>
              <a:endCxn id="70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9177655" y="5121910"/>
            <a:ext cx="1283970" cy="375285"/>
            <a:chOff x="2691" y="6072"/>
            <a:chExt cx="2022" cy="59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3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Rounded Rectangle 5"/>
            <p:cNvSpPr/>
            <p:nvPr/>
          </p:nvSpPr>
          <p:spPr>
            <a:xfrm>
              <a:off x="4026" y="6074"/>
              <a:ext cx="687" cy="589"/>
            </a:xfrm>
            <a:prstGeom prst="roundRect">
              <a:avLst>
                <a:gd name="adj" fmla="val 10132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5" name="Straight Connector 76@|9FFC:0|FBC:0|LFC:9868950|LBC:16777215"/>
            <p:cNvCxnSpPr>
              <a:stCxn id="73" idx="3"/>
              <a:endCxn id="74" idx="1"/>
            </p:cNvCxnSpPr>
            <p:nvPr/>
          </p:nvCxnSpPr>
          <p:spPr>
            <a:xfrm>
              <a:off x="3378" y="6367"/>
              <a:ext cx="648" cy="2"/>
            </a:xfrm>
            <a:prstGeom prst="line">
              <a:avLst/>
            </a:prstGeom>
            <a:grpFill/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0">
            <a:off x="5545455" y="4471035"/>
            <a:ext cx="1285240" cy="373380"/>
            <a:chOff x="2691" y="6072"/>
            <a:chExt cx="2024" cy="588"/>
          </a:xfrm>
        </p:grpSpPr>
        <p:sp>
          <p:nvSpPr>
            <p:cNvPr id="77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</a:t>
              </a:r>
              <a:endPara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79" name="Straight Connector 76@|9FFC:0|FBC:0|LFC:9868950|LBC:16777215"/>
            <p:cNvCxnSpPr>
              <a:stCxn id="77" idx="3"/>
              <a:endCxn id="78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 rot="0">
            <a:off x="5545455" y="5704205"/>
            <a:ext cx="1285240" cy="373380"/>
            <a:chOff x="2691" y="6072"/>
            <a:chExt cx="2024" cy="588"/>
          </a:xfrm>
        </p:grpSpPr>
        <p:sp>
          <p:nvSpPr>
            <p:cNvPr id="81" name="Rounded Rectangle 5"/>
            <p:cNvSpPr/>
            <p:nvPr/>
          </p:nvSpPr>
          <p:spPr>
            <a:xfrm>
              <a:off x="2691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Rounded Rectangle 5"/>
            <p:cNvSpPr/>
            <p:nvPr/>
          </p:nvSpPr>
          <p:spPr>
            <a:xfrm>
              <a:off x="4029" y="6072"/>
              <a:ext cx="687" cy="58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kumimoji="0" lang="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3" name="Straight Connector 76@|9FFC:0|FBC:0|LFC:9868950|LBC:16777215"/>
            <p:cNvCxnSpPr>
              <a:stCxn id="81" idx="3"/>
              <a:endCxn id="82" idx="1"/>
            </p:cNvCxnSpPr>
            <p:nvPr/>
          </p:nvCxnSpPr>
          <p:spPr>
            <a:xfrm>
              <a:off x="3378" y="6367"/>
              <a:ext cx="651" cy="0"/>
            </a:xfrm>
            <a:prstGeom prst="line">
              <a:avLst/>
            </a:prstGeom>
            <a:ln w="12700">
              <a:solidFill>
                <a:srgbClr val="ADBAC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Mãos a obra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1172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Exemplos úteis para se tornar Testes Automatizados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49680" y="2430780"/>
            <a:ext cx="1002792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en-US" sz="1400"/>
              <a:t>O documento é obrigatório.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O cliente é obrigatório.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A data início de vigência é obrigatória.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O motivo é obrigatório.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/>
              <a:t>Não é permitido cadastrar uma dispensa para um documento que não esteja ativo;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Não é permitido cadastrar uma dispensa para um documento que não permita dispensa;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Não é permitido cadastrar uma dispensa para um cliente que o</a:t>
            </a:r>
            <a:r>
              <a:rPr lang="en-US" altLang="en-US" sz="1400"/>
              <a:t> segmento não permita dispensa;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Não é permitido cadastrar uma dispensa para um cliente que o segmento que a regra não permita dispensa;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Cadastrar uma dispensa para um cliente que o segmento SEMPRE permita dispensa;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Cadastrar uma dispensa para um cliente que o segmento que a regra permita dispensa;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Não é permitido que um cliente cadastre uma dispensa para outro cliente;</a:t>
            </a:r>
            <a:endParaRPr lang="en-US" altLang="en-US" sz="1400"/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Não é permitido cadastrar uma dispensa para o mesmo documento, cliente e período de vigência (~10 cenários)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1400">
                <a:sym typeface="+mn-ea"/>
              </a:rPr>
              <a:t>Cadastrar uma dispensa para o mesmo documento, cliente e período de vigência (~3 cenários)</a:t>
            </a: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endParaRPr lang="en-US" altLang="en-US" sz="1400"/>
          </a:p>
          <a:p>
            <a:pPr marL="342900" indent="-342900">
              <a:buAutoNum type="arabicPeriod"/>
            </a:pPr>
            <a:endParaRPr lang="en-US" altLang="en-US" sz="1400">
              <a:sym typeface="+mn-ea"/>
            </a:endParaRPr>
          </a:p>
          <a:p>
            <a:pPr marL="342900" indent="-342900"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Mãos a obra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1118870"/>
            <a:ext cx="1194435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Preparando os exemplos</a:t>
            </a:r>
            <a:r>
              <a:rPr lang="en-US" b="1">
                <a:sym typeface="+mn-ea"/>
              </a:rPr>
              <a:t>: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6600"/>
              <a:t>Quais são as principais etapas de um cenário de teste?</a:t>
            </a:r>
            <a:endParaRPr lang="en-US" altLang="en-US" sz="6600"/>
          </a:p>
          <a:p>
            <a:pPr algn="just"/>
            <a:endParaRPr lang="en-US" altLang="en-US"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1173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P</a:t>
            </a:r>
            <a:r>
              <a:rPr lang="en-US" altLang="en-US" b="1">
                <a:sym typeface="+mn-ea"/>
              </a:rPr>
              <a:t>reparando os exemplos</a:t>
            </a:r>
            <a:r>
              <a:rPr lang="en-US" b="1">
                <a:sym typeface="+mn-ea"/>
              </a:rPr>
              <a:t>: </a:t>
            </a:r>
            <a:r>
              <a:rPr lang="" altLang="en-US" sz="1200" b="1">
                <a:sym typeface="+mn-ea"/>
              </a:rPr>
              <a:t>P</a:t>
            </a:r>
            <a:r>
              <a:rPr lang="en-US" altLang="en-US" sz="1200" b="1">
                <a:sym typeface="+mn-ea"/>
              </a:rPr>
              <a:t>rincipais etapas de um cenário de teste</a:t>
            </a:r>
            <a:endParaRPr lang="en-US" altLang="en-US" sz="1200" b="1"/>
          </a:p>
        </p:txBody>
      </p:sp>
      <p:grpSp>
        <p:nvGrpSpPr>
          <p:cNvPr id="10" name="Group 9"/>
          <p:cNvGrpSpPr/>
          <p:nvPr/>
        </p:nvGrpSpPr>
        <p:grpSpPr>
          <a:xfrm>
            <a:off x="248920" y="1831340"/>
            <a:ext cx="11670030" cy="1084580"/>
            <a:chOff x="392" y="3888"/>
            <a:chExt cx="18378" cy="1708"/>
          </a:xfrm>
        </p:grpSpPr>
        <p:grpSp>
          <p:nvGrpSpPr>
            <p:cNvPr id="4" name="Group 3"/>
            <p:cNvGrpSpPr/>
            <p:nvPr/>
          </p:nvGrpSpPr>
          <p:grpSpPr>
            <a:xfrm>
              <a:off x="392" y="3891"/>
              <a:ext cx="5761" cy="1705"/>
              <a:chOff x="6080" y="2935"/>
              <a:chExt cx="4125" cy="1705"/>
            </a:xfrm>
          </p:grpSpPr>
          <p:sp>
            <p:nvSpPr>
              <p:cNvPr id="7" name="Rounded Rectangle 5"/>
              <p:cNvSpPr/>
              <p:nvPr/>
            </p:nvSpPr>
            <p:spPr>
              <a:xfrm>
                <a:off x="6080" y="2935"/>
                <a:ext cx="4125" cy="1705"/>
              </a:xfrm>
              <a:prstGeom prst="roundRect">
                <a:avLst>
                  <a:gd name="adj" fmla="val 10132"/>
                </a:avLst>
              </a:prstGeom>
              <a:solidFill>
                <a:srgbClr val="E87E3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499" name="TextBox 13"/>
              <p:cNvSpPr txBox="1"/>
              <p:nvPr/>
            </p:nvSpPr>
            <p:spPr>
              <a:xfrm>
                <a:off x="6303" y="3288"/>
                <a:ext cx="368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Preparação</a:t>
                </a:r>
                <a:endParaRPr lang="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500" name="TextBox 13"/>
              <p:cNvSpPr txBox="1"/>
              <p:nvPr/>
            </p:nvSpPr>
            <p:spPr>
              <a:xfrm>
                <a:off x="6308" y="3740"/>
                <a:ext cx="3897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Você está preparando a execução do teste.</a:t>
                </a:r>
                <a:endParaRPr lang="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721" y="3891"/>
              <a:ext cx="5758" cy="1705"/>
              <a:chOff x="6080" y="5038"/>
              <a:chExt cx="4125" cy="1705"/>
            </a:xfrm>
          </p:grpSpPr>
          <p:sp>
            <p:nvSpPr>
              <p:cNvPr id="27" name="Rounded Rectangle 8"/>
              <p:cNvSpPr/>
              <p:nvPr/>
            </p:nvSpPr>
            <p:spPr>
              <a:xfrm>
                <a:off x="6080" y="5038"/>
                <a:ext cx="4125" cy="1705"/>
              </a:xfrm>
              <a:prstGeom prst="roundRect">
                <a:avLst>
                  <a:gd name="adj" fmla="val 10132"/>
                </a:avLst>
              </a:prstGeom>
              <a:solidFill>
                <a:srgbClr val="5BBDC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01" name="TextBox 13"/>
              <p:cNvSpPr txBox="1"/>
              <p:nvPr/>
            </p:nvSpPr>
            <p:spPr>
              <a:xfrm>
                <a:off x="6303" y="5383"/>
                <a:ext cx="368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Execução</a:t>
                </a:r>
                <a:endParaRPr lang="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502" name="TextBox 13"/>
              <p:cNvSpPr txBox="1"/>
              <p:nvPr/>
            </p:nvSpPr>
            <p:spPr>
              <a:xfrm>
                <a:off x="6308" y="5833"/>
                <a:ext cx="3897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Você esta executando a aplicação de fato.</a:t>
                </a:r>
                <a:endParaRPr lang="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3014" y="3888"/>
              <a:ext cx="5757" cy="1708"/>
              <a:chOff x="6080" y="7138"/>
              <a:chExt cx="4125" cy="1708"/>
            </a:xfrm>
          </p:grpSpPr>
          <p:sp>
            <p:nvSpPr>
              <p:cNvPr id="29" name="Rounded Rectangle 11"/>
              <p:cNvSpPr/>
              <p:nvPr/>
            </p:nvSpPr>
            <p:spPr>
              <a:xfrm>
                <a:off x="6080" y="7138"/>
                <a:ext cx="4125" cy="1708"/>
              </a:xfrm>
              <a:prstGeom prst="roundRect">
                <a:avLst>
                  <a:gd name="adj" fmla="val 10132"/>
                </a:avLst>
              </a:prstGeom>
              <a:solidFill>
                <a:srgbClr val="E0727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503" name="TextBox 13"/>
              <p:cNvSpPr txBox="1"/>
              <p:nvPr/>
            </p:nvSpPr>
            <p:spPr>
              <a:xfrm>
                <a:off x="6303" y="7475"/>
                <a:ext cx="368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Verificação</a:t>
                </a:r>
                <a:endParaRPr lang="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504" name="TextBox 13"/>
              <p:cNvSpPr txBox="1"/>
              <p:nvPr/>
            </p:nvSpPr>
            <p:spPr>
              <a:xfrm>
                <a:off x="6308" y="7925"/>
                <a:ext cx="3897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p>
                <a:pPr defTabSz="1216025">
                  <a:spcBef>
                    <a:spcPct val="20000"/>
                  </a:spcBef>
                </a:pPr>
                <a:r>
                  <a:rPr lang="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Você esta verificando o resultado da execução.</a:t>
                </a:r>
                <a:endParaRPr lang="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" name="Text Box 2"/>
          <p:cNvSpPr txBox="1"/>
          <p:nvPr/>
        </p:nvSpPr>
        <p:spPr>
          <a:xfrm>
            <a:off x="248920" y="3291840"/>
            <a:ext cx="3658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200" b="1">
                <a:solidFill>
                  <a:srgbClr val="E87E30"/>
                </a:solidFill>
              </a:rPr>
              <a:t>Dado </a:t>
            </a:r>
            <a:r>
              <a:rPr lang="" altLang="en-US" sz="1200">
                <a:solidFill>
                  <a:schemeClr val="tx1"/>
                </a:solidFill>
              </a:rPr>
              <a:t>que </a:t>
            </a:r>
            <a:r>
              <a:rPr lang="" altLang="en-US" sz="1200"/>
              <a:t>o usuário “</a:t>
            </a:r>
            <a:r>
              <a:rPr lang="" altLang="en-US" sz="1200" i="1"/>
              <a:t>Thiago Garbazza</a:t>
            </a:r>
            <a:r>
              <a:rPr lang="" altLang="en-US" sz="1200"/>
              <a:t>” esta logado no sistema com o perfil “</a:t>
            </a:r>
            <a:r>
              <a:rPr lang="" altLang="en-US" sz="1200" i="1"/>
              <a:t>Curador</a:t>
            </a:r>
            <a:r>
              <a:rPr lang="" altLang="en-US" sz="1200"/>
              <a:t>”.</a:t>
            </a:r>
            <a:endParaRPr lang="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87E30"/>
                </a:solidFill>
                <a:sym typeface="+mn-ea"/>
              </a:rPr>
              <a:t>Dado 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que </a:t>
            </a:r>
            <a:r>
              <a:rPr lang="en-US" altLang="en-US" sz="1200">
                <a:sym typeface="+mn-ea"/>
              </a:rPr>
              <a:t>o</a:t>
            </a:r>
            <a:r>
              <a:rPr lang="" altLang="en-US" sz="1200">
                <a:sym typeface="+mn-ea"/>
              </a:rPr>
              <a:t>s grupos de documentos existentes são:</a:t>
            </a:r>
            <a:endParaRPr lang="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87E30"/>
                </a:solidFill>
                <a:sym typeface="+mn-ea"/>
              </a:rPr>
              <a:t>Dado </a:t>
            </a:r>
            <a:r>
              <a:rPr lang="en-US" altLang="en-US" sz="1200">
                <a:solidFill>
                  <a:schemeClr val="tx1"/>
                </a:solidFill>
                <a:sym typeface="+mn-ea"/>
              </a:rPr>
              <a:t>que </a:t>
            </a:r>
            <a:r>
              <a:rPr lang="en-US" altLang="en-US" sz="1200">
                <a:sym typeface="+mn-ea"/>
              </a:rPr>
              <a:t>os </a:t>
            </a:r>
            <a:r>
              <a:rPr lang="" altLang="en-US" sz="1200">
                <a:sym typeface="+mn-ea"/>
              </a:rPr>
              <a:t>d</a:t>
            </a:r>
            <a:r>
              <a:rPr lang="en-US" altLang="en-US" sz="1200">
                <a:sym typeface="+mn-ea"/>
              </a:rPr>
              <a:t>ocumentos existentes são: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87E30"/>
                </a:solidFill>
                <a:sym typeface="+mn-ea"/>
              </a:rPr>
              <a:t>Dado </a:t>
            </a:r>
            <a:r>
              <a:rPr lang="en-US" altLang="en-US" sz="1200">
                <a:sym typeface="+mn-ea"/>
              </a:rPr>
              <a:t>que </a:t>
            </a:r>
            <a:r>
              <a:rPr lang="" altLang="en-US" sz="1200">
                <a:sym typeface="+mn-ea"/>
              </a:rPr>
              <a:t>as configurações de segmento por</a:t>
            </a:r>
            <a:r>
              <a:rPr lang="en-US" altLang="en-US" sz="1200">
                <a:sym typeface="+mn-ea"/>
              </a:rPr>
              <a:t> </a:t>
            </a:r>
            <a:r>
              <a:rPr lang="en-US" altLang="en-US" sz="1200">
                <a:sym typeface="+mn-ea"/>
              </a:rPr>
              <a:t>documento existentes são: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87E30"/>
                </a:solidFill>
                <a:sym typeface="+mn-ea"/>
              </a:rPr>
              <a:t>Dado </a:t>
            </a:r>
            <a:r>
              <a:rPr lang="en-US" altLang="en-US" sz="1200">
                <a:sym typeface="+mn-ea"/>
              </a:rPr>
              <a:t>que </a:t>
            </a:r>
            <a:r>
              <a:rPr lang="" altLang="en-US" sz="1200">
                <a:sym typeface="+mn-ea"/>
              </a:rPr>
              <a:t>as dispensas de documento</a:t>
            </a:r>
            <a:r>
              <a:rPr lang="en-US" altLang="en-US" sz="1200">
                <a:sym typeface="+mn-ea"/>
              </a:rPr>
              <a:t> </a:t>
            </a:r>
            <a:r>
              <a:rPr lang="en-US" altLang="en-US" sz="1200">
                <a:sym typeface="+mn-ea"/>
              </a:rPr>
              <a:t>existentes são</a:t>
            </a:r>
            <a:r>
              <a:rPr lang="" altLang="en-US" sz="1200">
                <a:sym typeface="+mn-ea"/>
              </a:rPr>
              <a:t>:</a:t>
            </a: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4265930" y="3291840"/>
            <a:ext cx="3658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5BBDCD"/>
                </a:solidFill>
              </a:rPr>
              <a:t>Quando </a:t>
            </a:r>
            <a:r>
              <a:rPr lang="en-US" altLang="en-US" sz="1200"/>
              <a:t>o usuário tentar </a:t>
            </a:r>
            <a:r>
              <a:rPr lang="" altLang="en-US" sz="1200"/>
              <a:t>cadastrar a dispensa de documento</a:t>
            </a:r>
            <a:r>
              <a:rPr lang="en-US" altLang="en-US" sz="1200"/>
              <a:t>.</a:t>
            </a: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5BBDCD"/>
                </a:solidFill>
                <a:sym typeface="+mn-ea"/>
              </a:rPr>
              <a:t>Quando </a:t>
            </a:r>
            <a:r>
              <a:rPr lang="en-US" altLang="en-US" sz="1200">
                <a:sym typeface="+mn-ea"/>
              </a:rPr>
              <a:t>o usuário tentar </a:t>
            </a:r>
            <a:r>
              <a:rPr lang="" altLang="en-US" sz="1200">
                <a:sym typeface="+mn-ea"/>
              </a:rPr>
              <a:t>cancelar </a:t>
            </a:r>
            <a:r>
              <a:rPr lang="en-US" altLang="en-US" sz="1200">
                <a:sym typeface="+mn-ea"/>
              </a:rPr>
              <a:t>a dispensa de documento.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5BBDCD"/>
                </a:solidFill>
                <a:sym typeface="+mn-ea"/>
              </a:rPr>
              <a:t>Quando </a:t>
            </a:r>
            <a:r>
              <a:rPr lang="en-US" altLang="en-US" sz="1200">
                <a:sym typeface="+mn-ea"/>
              </a:rPr>
              <a:t>o usuário tentar </a:t>
            </a:r>
            <a:r>
              <a:rPr lang="" altLang="en-US" sz="1200">
                <a:sym typeface="+mn-ea"/>
              </a:rPr>
              <a:t>alterar </a:t>
            </a:r>
            <a:r>
              <a:rPr lang="en-US" altLang="en-US" sz="1200">
                <a:sym typeface="+mn-ea"/>
              </a:rPr>
              <a:t>a dispensa de documento.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5BBDCD"/>
                </a:solidFill>
                <a:sym typeface="+mn-ea"/>
              </a:rPr>
              <a:t>Quando </a:t>
            </a:r>
            <a:r>
              <a:rPr lang="en-US" altLang="en-US" sz="1200">
                <a:sym typeface="+mn-ea"/>
              </a:rPr>
              <a:t>o usuário tentar </a:t>
            </a:r>
            <a:r>
              <a:rPr lang="" altLang="en-US" sz="1200">
                <a:sym typeface="+mn-ea"/>
              </a:rPr>
              <a:t>pesquisar </a:t>
            </a:r>
            <a:r>
              <a:rPr lang="en-US" altLang="en-US" sz="1200">
                <a:sym typeface="+mn-ea"/>
              </a:rPr>
              <a:t>a dispensa de documento.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5BBDCD"/>
                </a:solidFill>
                <a:sym typeface="+mn-ea"/>
              </a:rPr>
              <a:t>Quando </a:t>
            </a:r>
            <a:r>
              <a:rPr lang="en-US" altLang="en-US" sz="1200">
                <a:sym typeface="+mn-ea"/>
              </a:rPr>
              <a:t>o usuário tentar </a:t>
            </a:r>
            <a:r>
              <a:rPr lang="" altLang="en-US" sz="1200">
                <a:sym typeface="+mn-ea"/>
              </a:rPr>
              <a:t>gerar o relatorio de </a:t>
            </a:r>
            <a:r>
              <a:rPr lang="en-US" altLang="en-US" sz="1200">
                <a:sym typeface="+mn-ea"/>
              </a:rPr>
              <a:t>dispensa</a:t>
            </a:r>
            <a:r>
              <a:rPr lang="" altLang="en-US" sz="1200">
                <a:sym typeface="+mn-ea"/>
              </a:rPr>
              <a:t>s</a:t>
            </a:r>
            <a:r>
              <a:rPr lang="en-US" altLang="en-US" sz="1200">
                <a:sym typeface="+mn-ea"/>
              </a:rPr>
              <a:t> </a:t>
            </a:r>
            <a:r>
              <a:rPr lang="" altLang="en-US" sz="1200">
                <a:sym typeface="+mn-ea"/>
              </a:rPr>
              <a:t>por </a:t>
            </a:r>
            <a:r>
              <a:rPr lang="en-US" altLang="en-US" sz="1200">
                <a:sym typeface="+mn-ea"/>
              </a:rPr>
              <a:t>documento.</a:t>
            </a: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8261350" y="3291840"/>
            <a:ext cx="3658235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07272"/>
                </a:solidFill>
              </a:rPr>
              <a:t>Então </a:t>
            </a:r>
            <a:r>
              <a:rPr lang="en-US" altLang="en-US" sz="1200"/>
              <a:t>o sistema deverá apresentar a mensagem de erro "</a:t>
            </a:r>
            <a:r>
              <a:rPr lang="en-US" altLang="en-US" sz="1200" i="1"/>
              <a:t>Usuário não autorizado.</a:t>
            </a:r>
            <a:r>
              <a:rPr lang="en-US" altLang="en-US" sz="1200"/>
              <a:t>".</a:t>
            </a: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07272"/>
                </a:solidFill>
                <a:sym typeface="+mn-ea"/>
              </a:rPr>
              <a:t>Então </a:t>
            </a:r>
            <a:r>
              <a:rPr lang="en-US" altLang="en-US" sz="1200">
                <a:sym typeface="+mn-ea"/>
              </a:rPr>
              <a:t>o sistema deverá apresentar a mensagem de erro "</a:t>
            </a:r>
            <a:r>
              <a:rPr lang="" altLang="en-US" sz="1200" i="1">
                <a:sym typeface="+mn-ea"/>
              </a:rPr>
              <a:t>Não é possível cadastrar uma dispensa para um documento não ativo.</a:t>
            </a:r>
            <a:r>
              <a:rPr lang="en-US" altLang="en-US" sz="1200">
                <a:sym typeface="+mn-ea"/>
              </a:rPr>
              <a:t>".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07272"/>
                </a:solidFill>
                <a:sym typeface="+mn-ea"/>
              </a:rPr>
              <a:t>Então </a:t>
            </a:r>
            <a:r>
              <a:rPr lang="en-US" altLang="en-US" sz="1200">
                <a:sym typeface="+mn-ea"/>
              </a:rPr>
              <a:t>o sistema deverá apresentar a mensagem de erro "</a:t>
            </a:r>
            <a:r>
              <a:rPr lang="" altLang="en-US" sz="1200" i="1">
                <a:sym typeface="+mn-ea"/>
              </a:rPr>
              <a:t>O documento informado não permite dispensa</a:t>
            </a:r>
            <a:r>
              <a:rPr lang="en-US" altLang="en-US" sz="1200" i="1">
                <a:sym typeface="+mn-ea"/>
              </a:rPr>
              <a:t>.</a:t>
            </a:r>
            <a:r>
              <a:rPr lang="en-US" altLang="en-US" sz="1200">
                <a:sym typeface="+mn-ea"/>
              </a:rPr>
              <a:t>".</a:t>
            </a: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07272"/>
                </a:solidFill>
                <a:sym typeface="+mn-ea"/>
              </a:rPr>
              <a:t>Então </a:t>
            </a:r>
            <a:r>
              <a:rPr lang="en-US" altLang="en-US" sz="1200">
                <a:sym typeface="+mn-ea"/>
              </a:rPr>
              <a:t>o sistema responde que </a:t>
            </a:r>
            <a:r>
              <a:rPr lang="" altLang="en-US" sz="1200">
                <a:sym typeface="+mn-ea"/>
              </a:rPr>
              <a:t>a dispensa de documento</a:t>
            </a:r>
            <a:r>
              <a:rPr lang="en-US" altLang="en-US" sz="1200">
                <a:sym typeface="+mn-ea"/>
              </a:rPr>
              <a:t> foi cadastrad</a:t>
            </a:r>
            <a:r>
              <a:rPr lang="" altLang="en-US" sz="1200">
                <a:sym typeface="+mn-ea"/>
              </a:rPr>
              <a:t>a</a:t>
            </a:r>
            <a:r>
              <a:rPr lang="en-US" altLang="en-US" sz="1200">
                <a:sym typeface="+mn-ea"/>
              </a:rPr>
              <a:t> com sucesso</a:t>
            </a:r>
            <a:r>
              <a:rPr lang="" altLang="en-US" sz="1200">
                <a:sym typeface="+mn-ea"/>
              </a:rPr>
              <a:t>.</a:t>
            </a:r>
            <a:endParaRPr lang="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1">
                <a:solidFill>
                  <a:srgbClr val="E07272"/>
                </a:solidFill>
                <a:sym typeface="+mn-ea"/>
              </a:rPr>
              <a:t>Então </a:t>
            </a:r>
            <a:r>
              <a:rPr lang="en-US" altLang="en-US" sz="1200">
                <a:sym typeface="+mn-ea"/>
              </a:rPr>
              <a:t>o sistema responde que a dispensa de documento foi </a:t>
            </a:r>
            <a:r>
              <a:rPr lang="" altLang="en-US" sz="1200">
                <a:sym typeface="+mn-ea"/>
              </a:rPr>
              <a:t>alterada </a:t>
            </a:r>
            <a:r>
              <a:rPr lang="en-US" altLang="en-US" sz="1200">
                <a:sym typeface="+mn-ea"/>
              </a:rPr>
              <a:t>com sucesso.</a:t>
            </a:r>
            <a:endParaRPr lang="en-US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ym typeface="+mn-ea"/>
              </a:rPr>
              <a:t>E</a:t>
            </a:r>
            <a:r>
              <a:rPr lang="en-US" altLang="en-US" b="1">
                <a:sym typeface="+mn-ea"/>
              </a:rPr>
              <a:t>xemplo </a:t>
            </a:r>
            <a:r>
              <a:rPr lang="" altLang="en-US" b="1">
                <a:sym typeface="+mn-ea"/>
              </a:rPr>
              <a:t>de cenário</a:t>
            </a:r>
            <a:r>
              <a:rPr lang="en-US" b="1">
                <a:sym typeface="+mn-ea"/>
              </a:rPr>
              <a:t>:</a:t>
            </a:r>
            <a:endParaRPr lang="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8920" y="1912620"/>
            <a:ext cx="115970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sz="1600" b="1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Funcionalidade:</a:t>
            </a:r>
            <a:r>
              <a:rPr lang="en-US" altLang="en-US" sz="16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</a:t>
            </a:r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Permitir que o cliente seja dispensado de entregar um documento.</a:t>
            </a:r>
            <a:endParaRPr lang="en-US" altLang="en-US" sz="1600">
              <a:solidFill>
                <a:schemeClr val="bg2">
                  <a:lumMod val="7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endParaRPr lang="en-US" altLang="en-US" sz="1600"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</a:t>
            </a:r>
            <a:r>
              <a:rPr lang="en-US" altLang="en-US" sz="1600" b="1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Cenário:</a:t>
            </a:r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01 - Não é permitido cadastrar uma dispensa para um documento que não esteja ativo.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</a:rPr>
              <a:t>Dado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que o usuário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en-US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Thiago Garbazza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está logado no sistema como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en-US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Curador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.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 </a:t>
            </a:r>
            <a:r>
              <a:rPr lang="en-US" altLang="en-US" sz="14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E</a:t>
            </a:r>
            <a:r>
              <a:rPr lang="en-US" altLang="en-US" sz="14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que os 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clientes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existentes são: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     | Código | Nome                      | </a:t>
            </a:r>
            <a:r>
              <a:rPr lang="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Situação </a:t>
            </a:r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| </a:t>
            </a:r>
            <a:r>
              <a:rPr lang="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Segmento       | 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     | </a:t>
            </a:r>
            <a:r>
              <a:rPr lang="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CL0012</a:t>
            </a:r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| </a:t>
            </a:r>
            <a:r>
              <a:rPr lang="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Banco fundamental do ACRE</a:t>
            </a:r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| Ativo    | </a:t>
            </a:r>
            <a:r>
              <a:rPr lang="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Banco Múltiplo |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</a:rPr>
              <a:t>E</a:t>
            </a:r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que os grupos de documento existentes são: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  | ID | Código | Nome               | Situação |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  | 1  | GRP-99 | Grupo de documento | Ativo    |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</a:rPr>
              <a:t>E</a:t>
            </a:r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que os documentos existentes são: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  | ID | Grupo  | Código | Nome            | Situação   | Tipo dispensa        |</a:t>
            </a:r>
            <a:endParaRPr lang="en-US" altLang="en-US" sz="1400">
              <a:solidFill>
                <a:schemeClr val="bg2">
                  <a:lumMod val="7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400">
                <a:solidFill>
                  <a:schemeClr val="bg2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  | 1  | GRP-99 | 99ABC  | Documento 99ABC | Em criação | Dispensa por periodo |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E</a:t>
            </a:r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que 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o usuário selecionou o grupo de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documento 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GRP-99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”.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  <a:sym typeface="+mn-ea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  <a:sym typeface="+mn-ea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E</a:t>
            </a:r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que o usuário selecionou o documento “</a:t>
            </a:r>
            <a:r>
              <a:rPr lang="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99ABC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.</a:t>
            </a:r>
            <a:endParaRPr lang="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  <a:sym typeface="+mn-ea"/>
            </a:endParaRPr>
          </a:p>
          <a:p>
            <a:pPr algn="just"/>
            <a:r>
              <a:rPr lang="en-US" altLang="en-US" sz="1600" b="1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E</a:t>
            </a:r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que o usuário selecionou o 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cliente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Banco fundamental do ACRE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”.</a:t>
            </a:r>
            <a:endParaRPr lang="en-US" altLang="en-US" sz="16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  <a:sym typeface="+mn-ea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  <a:sym typeface="+mn-ea"/>
              </a:rPr>
              <a:t>    </a:t>
            </a:r>
            <a:r>
              <a:rPr lang="en-US" altLang="en-US" sz="1600" b="1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E</a:t>
            </a:r>
            <a:r>
              <a:rPr lang="en-US" altLang="en-US" sz="1600">
                <a:solidFill>
                  <a:srgbClr val="E87E30"/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que o usuário 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informou o motivo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Algum texto qualquer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</a:t>
            </a:r>
            <a:r>
              <a:rPr lang="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.</a:t>
            </a:r>
            <a:endParaRPr lang="en-US" altLang="en-US" sz="1400"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 b="1">
                <a:solidFill>
                  <a:schemeClr val="accent1">
                    <a:lumMod val="7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5BBDCD"/>
                </a:solidFill>
                <a:latin typeface="Hasklig" panose="020B0509030403020204" charset="0"/>
                <a:cs typeface="Hasklig" panose="020B0509030403020204" charset="0"/>
              </a:rPr>
              <a:t>Quando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o usuário tentar cadastrar a dispensa de documento.</a:t>
            </a:r>
            <a:endParaRPr lang="en-US" altLang="en-US" sz="1400">
              <a:solidFill>
                <a:schemeClr val="bg2">
                  <a:lumMod val="25000"/>
                </a:schemeClr>
              </a:solidFill>
              <a:latin typeface="Hasklig" panose="020B0509030403020204" charset="0"/>
              <a:cs typeface="Hasklig" panose="020B0509030403020204" charset="0"/>
            </a:endParaRPr>
          </a:p>
          <a:p>
            <a:pPr algn="just"/>
            <a:r>
              <a:rPr lang="en-US" altLang="en-US" sz="1600">
                <a:latin typeface="Hasklig" panose="020B0509030403020204" charset="0"/>
                <a:cs typeface="Hasklig" panose="020B0509030403020204" charset="0"/>
              </a:rPr>
              <a:t>    </a:t>
            </a:r>
            <a:r>
              <a:rPr lang="en-US" altLang="en-US" sz="1600" b="1">
                <a:solidFill>
                  <a:srgbClr val="E07272"/>
                </a:solidFill>
                <a:latin typeface="Hasklig" panose="020B0509030403020204" charset="0"/>
                <a:cs typeface="Hasklig" panose="020B0509030403020204" charset="0"/>
              </a:rPr>
              <a:t>Então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o sistema deverá apresentar a mensagem de erro 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“</a:t>
            </a:r>
            <a:r>
              <a:rPr lang="en-US" altLang="en-US" sz="1400" i="1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Não é possível cadastrar uma dispensa para um documento em criação.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  <a:sym typeface="+mn-ea"/>
              </a:rPr>
              <a:t>”</a:t>
            </a:r>
            <a:r>
              <a:rPr lang="en-US" altLang="en-US" sz="1400">
                <a:solidFill>
                  <a:schemeClr val="bg2">
                    <a:lumMod val="25000"/>
                  </a:schemeClr>
                </a:solidFill>
                <a:latin typeface="Hasklig" panose="020B0509030403020204" charset="0"/>
                <a:cs typeface="Hasklig" panose="020B0509030403020204" charset="0"/>
              </a:rPr>
              <a:t>.</a:t>
            </a:r>
            <a:endParaRPr lang="en-US" altLang="en-US" sz="1600">
              <a:latin typeface="Hasklig" panose="020B0509030403020204" charset="0"/>
              <a:cs typeface="Hasklig" panose="020B0509030403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>
              <a:latin typeface="Hasklig" panose="020B0509030403020204" charset="0"/>
              <a:cs typeface="Hasklig" panose="020B050903040302020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445135" y="2710180"/>
            <a:ext cx="150495" cy="3136265"/>
          </a:xfrm>
          <a:prstGeom prst="round2SameRect">
            <a:avLst/>
          </a:prstGeom>
          <a:solidFill>
            <a:srgbClr val="E87E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445135" y="5923280"/>
            <a:ext cx="150495" cy="172085"/>
          </a:xfrm>
          <a:prstGeom prst="round2SameRect">
            <a:avLst/>
          </a:prstGeom>
          <a:solidFill>
            <a:srgbClr val="5BBD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445135" y="6202045"/>
            <a:ext cx="150495" cy="172085"/>
          </a:xfrm>
          <a:prstGeom prst="round2SameRect">
            <a:avLst/>
          </a:prstGeom>
          <a:solidFill>
            <a:srgbClr val="E07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Mãos a obra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1172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Exemplos úteis para se tornar Testes Automatizados</a:t>
            </a:r>
            <a:endParaRPr lang="en-US" altLang="en-US" b="1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Referências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50060" y="131127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https://cucumber.io/docs/gherkin/reference/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2143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>
                <a:sym typeface="+mn-ea"/>
              </a:rPr>
              <a:t>Resumo</a:t>
            </a:r>
            <a:r>
              <a:rPr lang="en-US" b="1">
                <a:sym typeface="+mn-ea"/>
              </a:rPr>
              <a:t>: </a:t>
            </a:r>
            <a:r>
              <a:rPr lang="" altLang="en-US" b="1">
                <a:sym typeface="+mn-ea"/>
              </a:rPr>
              <a:t>Dividi-se em 7 processos</a:t>
            </a:r>
            <a:endParaRPr lang="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Derivar o escopo a partir do objetivo;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Especificar colaborativamente;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Ilustrar usando exemplos;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Refinar a especificação;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Automatizar as especificações;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Validar frequentemente;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Evoluir a documentação viva;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Resumo</a:t>
            </a:r>
            <a:r>
              <a:rPr lang="en-US" b="1">
                <a:sym typeface="+mn-ea"/>
              </a:rPr>
              <a:t>:</a:t>
            </a:r>
            <a:endParaRPr lang="en-US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456690" y="1875155"/>
            <a:ext cx="996569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S</a:t>
            </a:r>
            <a:r>
              <a:rPr lang="en-US" sz="1600" b="1">
                <a:sym typeface="+mn-ea"/>
              </a:rPr>
              <a:t>imples de manter</a:t>
            </a:r>
            <a:r>
              <a:rPr lang="en-US" altLang="en-US" sz="1600" b="1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um único documento, em um único lugar (geralmente no controle de versão junto com o código)</a:t>
            </a:r>
            <a:endParaRPr lang="en-US" alt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S</a:t>
            </a:r>
            <a:r>
              <a:rPr lang="en-US" sz="1600" b="1">
                <a:sym typeface="+mn-ea"/>
              </a:rPr>
              <a:t>empre atualizada</a:t>
            </a:r>
            <a:r>
              <a:rPr lang="en-US" altLang="en-US" sz="1600" b="1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qualquer mudança que seja necessária será feita apenas nela</a:t>
            </a:r>
            <a:endParaRPr lang="en-US" alt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E</a:t>
            </a:r>
            <a:r>
              <a:rPr lang="en-US" sz="1600" b="1">
                <a:sym typeface="+mn-ea"/>
              </a:rPr>
              <a:t>xecutável</a:t>
            </a:r>
            <a:r>
              <a:rPr lang="en-US" altLang="en-US" sz="1600" b="1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você utiliza essa documentação (isso mesmo, o texto em pt-br que você escreveu pra definir o comportamento da aplicação) para automatizar testes (agora sim estamos falando de testes automatizados)</a:t>
            </a:r>
            <a:endParaRPr 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C</a:t>
            </a:r>
            <a:r>
              <a:rPr lang="en-US" sz="1600" b="1">
                <a:sym typeface="+mn-ea"/>
              </a:rPr>
              <a:t>onfiável</a:t>
            </a:r>
            <a:r>
              <a:rPr lang="en-US" altLang="en-US" sz="1600" b="1">
                <a:sym typeface="+mn-ea"/>
              </a:rPr>
              <a:t>: </a:t>
            </a:r>
            <a:r>
              <a:rPr lang="en-US" altLang="en-US" sz="1600">
                <a:sym typeface="+mn-ea"/>
              </a:rPr>
              <a:t>como está sempre atualizada, ela é confiável. Além disso, como essa documentação foi automatizada por meio de testes, sempre que algum comportamento mudar o teste vai falhar e te obrigar a atualizar a documentação</a:t>
            </a:r>
            <a:endParaRPr lang="en-US" alt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C</a:t>
            </a:r>
            <a:r>
              <a:rPr lang="en-US" sz="1600" b="1">
                <a:sym typeface="+mn-ea"/>
              </a:rPr>
              <a:t>olaborativa</a:t>
            </a:r>
            <a:r>
              <a:rPr lang="en-US" altLang="en-US" sz="1600" b="1">
                <a:sym typeface="+mn-ea"/>
              </a:rPr>
              <a:t>: </a:t>
            </a:r>
            <a:r>
              <a:rPr lang="en-US" altLang="en-US" sz="1600">
                <a:sym typeface="+mn-ea"/>
              </a:rPr>
              <a:t>é construída com a ajuda de todos os envolvidos no projeto</a:t>
            </a:r>
            <a:endParaRPr lang="en-US" altLang="en-US" sz="16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600" b="1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b="1">
                <a:sym typeface="+mn-ea"/>
              </a:rPr>
              <a:t>E</a:t>
            </a:r>
            <a:r>
              <a:rPr lang="en-US" sz="1600" b="1">
                <a:sym typeface="+mn-ea"/>
              </a:rPr>
              <a:t>sclarecedora</a:t>
            </a:r>
            <a:r>
              <a:rPr lang="en-US" altLang="en-US" sz="1600" b="1">
                <a:sym typeface="+mn-ea"/>
              </a:rPr>
              <a:t>:</a:t>
            </a:r>
            <a:r>
              <a:rPr lang="en-US" altLang="en-US" sz="1600">
                <a:sym typeface="+mn-ea"/>
              </a:rPr>
              <a:t> </a:t>
            </a:r>
            <a:r>
              <a:rPr lang="en-US" sz="1600">
                <a:sym typeface="+mn-ea"/>
              </a:rPr>
              <a:t>clara o suficiente para que todos entendam e serve de fonte de consultas caso exista alguma dúvida n</a:t>
            </a:r>
            <a:r>
              <a:rPr lang="en-US" altLang="en-US" sz="1600">
                <a:sym typeface="+mn-ea"/>
              </a:rPr>
              <a:t>o momento</a:t>
            </a:r>
            <a:r>
              <a:rPr lang="en-US" sz="1600">
                <a:sym typeface="+mn-ea"/>
              </a:rPr>
              <a:t> de desenvolver</a:t>
            </a: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85470" y="21526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Especificação por exemplo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4605" y="1824990"/>
            <a:ext cx="99656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ym typeface="+mn-ea"/>
              </a:rPr>
              <a:t>A partir do momento </a:t>
            </a:r>
            <a:r>
              <a:rPr lang="en-US" altLang="en-US">
                <a:sym typeface="+mn-ea"/>
              </a:rPr>
              <a:t>que a </a:t>
            </a:r>
            <a:r>
              <a:rPr lang="en-US">
                <a:sym typeface="+mn-ea"/>
              </a:rPr>
              <a:t>especificação </a:t>
            </a:r>
            <a:r>
              <a:rPr lang="en-US" altLang="en-US">
                <a:sym typeface="+mn-ea"/>
              </a:rPr>
              <a:t>está</a:t>
            </a:r>
            <a:r>
              <a:rPr lang="en-US">
                <a:sym typeface="+mn-ea"/>
              </a:rPr>
              <a:t> focada nas funcionalidades, escrita em linguagem natural e automatizada, consegui</a:t>
            </a:r>
            <a:r>
              <a:rPr lang="en-US" altLang="en-US">
                <a:sym typeface="+mn-ea"/>
              </a:rPr>
              <a:t>re</a:t>
            </a:r>
            <a:r>
              <a:rPr lang="en-US">
                <a:sym typeface="+mn-ea"/>
              </a:rPr>
              <a:t>mos o principal benefício da SbE: CONFIANÇA.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do cliente de que entendemos todas as funcionalidades que ele deseja;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iremos entregar exatamente o que o cliente espera;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os desenvolvedores irão desenvolver exatamente o esperado;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uma vez desenvolvido, não teremos regressões;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Confiança de que a especificação realmente representa o software, podendo ser utilizada em futuros procesos de manutenção.</a:t>
            </a:r>
            <a:endParaRPr lang="en-US" sz="1200">
              <a:sym typeface="+mn-ea"/>
            </a:endParaRPr>
          </a:p>
          <a:p>
            <a:pPr algn="just"/>
            <a:endParaRPr lang="en-US" sz="1800">
              <a:ea typeface="SimSun" pitchFamily="2" charset="-122"/>
              <a:sym typeface="+mn-ea"/>
            </a:endParaRPr>
          </a:p>
          <a:p>
            <a:pPr algn="just"/>
            <a:r>
              <a:rPr lang="en-US" sz="1800">
                <a:ea typeface="SimSun" pitchFamily="2" charset="-122"/>
                <a:sym typeface="+mn-ea"/>
              </a:rPr>
              <a:t>Além disso, temos outros benefícios, alguns </a:t>
            </a:r>
            <a:r>
              <a:rPr lang="en-US" altLang="en-US" sz="1800">
                <a:ea typeface="SimSun" pitchFamily="2" charset="-122"/>
                <a:sym typeface="+mn-ea"/>
              </a:rPr>
              <a:t>deles </a:t>
            </a:r>
            <a:r>
              <a:rPr lang="en-US" sz="1800">
                <a:ea typeface="SimSun" pitchFamily="2" charset="-122"/>
                <a:sym typeface="+mn-ea"/>
              </a:rPr>
              <a:t>decorrentes da confiança adquirida:</a:t>
            </a:r>
            <a:endParaRPr lang="en-US" sz="1800">
              <a:ea typeface="SimSun" pitchFamily="2" charset="-122"/>
              <a:sym typeface="+mn-ea"/>
            </a:endParaRPr>
          </a:p>
          <a:p>
            <a:pPr algn="just"/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Maior facilidade de comunicação entre todos os envolvidos no desenvolvimento do software;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Documentação precisa e atualizada;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Maior facilidade em processos futuros de manutenção;</a:t>
            </a:r>
            <a:endParaRPr lang="en-US" sz="1200">
              <a:sym typeface="+mn-ea"/>
            </a:endParaRP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Testes de aceitação, integração e regressão automatizados.</a:t>
            </a:r>
            <a:endParaRPr lang="en-US" sz="1200">
              <a:sym typeface="+mn-ea"/>
            </a:endParaRPr>
          </a:p>
          <a:p>
            <a:pPr marL="285750" indent="-285750"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Resumo</a:t>
            </a:r>
            <a:r>
              <a:rPr lang="en-US" b="1">
                <a:sym typeface="+mn-ea"/>
              </a:rPr>
              <a:t>:</a:t>
            </a:r>
            <a:endParaRPr lang="en-US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85470" y="21526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Especificação por exemplo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23645" y="2573655"/>
            <a:ext cx="9965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sym typeface="+mn-ea"/>
              </a:rPr>
              <a:t>A especificação foca no que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DEVE SER FEITO</a:t>
            </a:r>
            <a:r>
              <a:rPr lang="en-US" altLang="en-US">
                <a:sym typeface="+mn-ea"/>
              </a:rPr>
              <a:t> e </a:t>
            </a:r>
            <a:r>
              <a:rPr lang="en-US" altLang="en-US" b="1">
                <a:sym typeface="+mn-ea"/>
              </a:rPr>
              <a:t>NÃO</a:t>
            </a:r>
            <a:r>
              <a:rPr lang="en-US" altLang="en-US">
                <a:sym typeface="+mn-ea"/>
              </a:rPr>
              <a:t> em </a:t>
            </a:r>
            <a:r>
              <a:rPr lang="en-US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COMO DEVE SER FEITO</a:t>
            </a:r>
            <a:r>
              <a:rPr lang="en-US" altLang="en-US">
                <a:sym typeface="+mn-ea"/>
              </a:rPr>
              <a:t>.</a:t>
            </a:r>
            <a:endParaRPr lang="en-US" altLang="en-US">
              <a:sym typeface="+mn-ea"/>
            </a:endParaRPr>
          </a:p>
          <a:p>
            <a:pPr algn="just"/>
            <a:endParaRPr lang="en-US" altLang="en-US">
              <a:sym typeface="+mn-ea"/>
            </a:endParaRPr>
          </a:p>
          <a:p>
            <a:pPr algn="just"/>
            <a:r>
              <a:rPr lang="en-US" altLang="en-US">
                <a:sym typeface="+mn-ea"/>
              </a:rPr>
              <a:t>O</a:t>
            </a:r>
            <a:r>
              <a:rPr lang="en-US">
                <a:sym typeface="+mn-ea"/>
              </a:rPr>
              <a:t>bjetivo</a:t>
            </a:r>
            <a:r>
              <a:rPr lang="en-US" altLang="en-US">
                <a:sym typeface="+mn-ea"/>
              </a:rPr>
              <a:t>: </a:t>
            </a:r>
            <a:r>
              <a:rPr lang="en-US">
                <a:sym typeface="+mn-ea"/>
              </a:rPr>
              <a:t>esclarecer do que se trata a especificação e o quanto ela é útil, não apenas para escrever testes automatizados, mas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principalmente</a:t>
            </a:r>
            <a:r>
              <a:rPr lang="en-US" altLang="en-US">
                <a:sym typeface="+mn-ea"/>
              </a:rPr>
              <a:t>,</a:t>
            </a:r>
            <a:r>
              <a:rPr lang="en-US">
                <a:sym typeface="+mn-ea"/>
              </a:rPr>
              <a:t> para ajudar a descobrir qual o produto certo que vai atender </a:t>
            </a:r>
            <a:r>
              <a:rPr lang="en-US" altLang="en-US">
                <a:sym typeface="+mn-ea"/>
              </a:rPr>
              <a:t>o </a:t>
            </a:r>
            <a:r>
              <a:rPr lang="en-US">
                <a:sym typeface="+mn-ea"/>
              </a:rPr>
              <a:t>cliente e estimular a colaboração entre todos os envolvidos.</a:t>
            </a:r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  <a:p>
            <a:pPr algn="just"/>
            <a:endParaRPr lang="en-US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Resumo</a:t>
            </a:r>
            <a:r>
              <a:rPr lang="en-US" b="1">
                <a:sym typeface="+mn-ea"/>
              </a:rPr>
              <a:t>:</a:t>
            </a:r>
            <a:endParaRPr lang="en-US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Mãos a obra</a:t>
            </a:r>
            <a:endParaRPr lang="en-US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41755"/>
            <a:ext cx="1172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Funcionalidade: Permitir que o cliente seja dispensado de entregar um documento</a:t>
            </a:r>
            <a:endParaRPr lang="en-US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49680" y="2430780"/>
            <a:ext cx="100279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" altLang="en-US"/>
              <a:t>Os Campos Grupo documento, Documento, Cliente, Data início e Motivo são obrigatórios;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Permitir dispensa somente para Documentos ativos;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Permitir dispensa somente para </a:t>
            </a:r>
            <a:r>
              <a:rPr lang="en-US" altLang="en-US"/>
              <a:t>Documento</a:t>
            </a:r>
            <a:r>
              <a:rPr lang="" altLang="en-US"/>
              <a:t>s que o tipo </a:t>
            </a:r>
            <a:r>
              <a:rPr lang="en-US" altLang="en-US"/>
              <a:t>dispensa </a:t>
            </a:r>
            <a:r>
              <a:rPr lang="" altLang="en-US"/>
              <a:t>permita</a:t>
            </a:r>
            <a:r>
              <a:rPr lang="en-US" altLang="en-US"/>
              <a:t>;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O segmento do cliente deve permitir dispensa;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" altLang="en-US"/>
              <a:t>O Cliente pode solicitar uma dispensa somente para ele mesmo;</a:t>
            </a:r>
            <a:endParaRPr lang="" alt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A dispensa deve ser única para Documento, Cliente e Período de vigência;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886200" y="4883785"/>
            <a:ext cx="4208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Você fez o seu dever de casa?</a:t>
            </a:r>
            <a:r>
              <a:rPr lang="en-US" altLang="en-US" b="1">
                <a:sym typeface="+mn-ea"/>
              </a:rPr>
              <a:t> </a:t>
            </a:r>
            <a:r>
              <a:rPr lang="" altLang="en-US">
                <a:sym typeface="+mn-ea"/>
              </a:rPr>
              <a:t>rsrsrsrsr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b="1">
                <a:sym typeface="+mn-ea"/>
              </a:rPr>
              <a:t>Fronteiras: </a:t>
            </a:r>
            <a:r>
              <a:rPr lang="" sz="1600" b="1">
                <a:sym typeface="+mn-ea"/>
              </a:rPr>
              <a:t>Criar matriz de teste</a:t>
            </a:r>
            <a:endParaRPr lang="" sz="1600" b="1"/>
          </a:p>
        </p:txBody>
      </p:sp>
      <p:graphicFrame>
        <p:nvGraphicFramePr>
          <p:cNvPr id="19" name="Table 18"/>
          <p:cNvGraphicFramePr/>
          <p:nvPr/>
        </p:nvGraphicFramePr>
        <p:xfrm>
          <a:off x="170498" y="2069465"/>
          <a:ext cx="11851005" cy="357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970"/>
                <a:gridCol w="556895"/>
                <a:gridCol w="557530"/>
                <a:gridCol w="556895"/>
                <a:gridCol w="558165"/>
                <a:gridCol w="556895"/>
                <a:gridCol w="556895"/>
                <a:gridCol w="557530"/>
                <a:gridCol w="556895"/>
                <a:gridCol w="557530"/>
                <a:gridCol w="556895"/>
                <a:gridCol w="557530"/>
                <a:gridCol w="557530"/>
                <a:gridCol w="557530"/>
                <a:gridCol w="556895"/>
                <a:gridCol w="557530"/>
                <a:gridCol w="556895"/>
              </a:tblGrid>
              <a:tr h="415925">
                <a:tc gridSpan="1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Matriz de teste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97A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631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Regra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CT-01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CT-02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CT-03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CT-04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CT-05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CT-06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CT-07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CT-08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CT-09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CT-10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CT-11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CT-12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CT-13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CT-14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CT-15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CT-16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Documento Ativo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  <a:tr h="631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Documento permite dispensa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</a:tr>
              <a:tr h="631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Segmento do cliente permite dispensa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  <a:tr h="917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Segmento do cliente permite dispensa por regra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10989945" y="5760085"/>
            <a:ext cx="1031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t>Legenda: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t>0 - Falha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t>1 - Sucesso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Fronteiras</a:t>
            </a:r>
            <a:r>
              <a:rPr lang="" altLang="en-US" b="1">
                <a:sym typeface="+mn-ea"/>
              </a:rPr>
              <a:t>: </a:t>
            </a:r>
            <a:r>
              <a:rPr lang="" altLang="en-US" sz="1400" b="1">
                <a:sym typeface="+mn-ea"/>
              </a:rPr>
              <a:t>Aproveitando somente os testes que fazem sentido.</a:t>
            </a:r>
            <a:endParaRPr lang="" altLang="en-US" sz="1400" b="1">
              <a:sym typeface="+mn-ea"/>
            </a:endParaRPr>
          </a:p>
        </p:txBody>
      </p:sp>
      <p:graphicFrame>
        <p:nvGraphicFramePr>
          <p:cNvPr id="19" name="Table 18"/>
          <p:cNvGraphicFramePr/>
          <p:nvPr/>
        </p:nvGraphicFramePr>
        <p:xfrm>
          <a:off x="170498" y="2069465"/>
          <a:ext cx="11851005" cy="357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970"/>
                <a:gridCol w="556895"/>
                <a:gridCol w="557530"/>
                <a:gridCol w="556895"/>
                <a:gridCol w="558165"/>
                <a:gridCol w="556895"/>
                <a:gridCol w="556895"/>
                <a:gridCol w="557530"/>
                <a:gridCol w="556895"/>
                <a:gridCol w="557530"/>
                <a:gridCol w="556895"/>
                <a:gridCol w="557530"/>
                <a:gridCol w="557530"/>
                <a:gridCol w="557530"/>
                <a:gridCol w="556895"/>
                <a:gridCol w="557530"/>
                <a:gridCol w="556895"/>
              </a:tblGrid>
              <a:tr h="415925">
                <a:tc gridSpan="1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Matriz de teste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497A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6318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charset="-122"/>
                        </a:rPr>
                        <a:t>Regra</a:t>
                      </a:r>
                      <a:endParaRPr lang="en-US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CT-01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CT-02</a:t>
                      </a:r>
                      <a:endParaRPr lang="" alt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 hMerge="1"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</a:t>
                      </a:r>
                      <a:r>
                        <a:rPr lang="" alt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0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3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</a:t>
                      </a:r>
                      <a:r>
                        <a:rPr lang="" alt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0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4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</a:t>
                      </a:r>
                      <a:r>
                        <a:rPr lang="" alt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0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5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CT-</a:t>
                      </a:r>
                      <a:r>
                        <a:rPr lang="" alt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0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charset="-122"/>
                        </a:rPr>
                        <a:t>6</a:t>
                      </a:r>
                      <a:endParaRPr lang="en-US" sz="1200" b="1">
                        <a:solidFill>
                          <a:srgbClr val="FFFFFF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5C9A"/>
                    </a:solidFill>
                  </a:tcPr>
                </a:tc>
              </a:tr>
              <a:tr h="3467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Documento Ativo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  <a:tr h="631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Documento permite dispensa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</a:tr>
              <a:tr h="6318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Segmento do cliente permite dispensa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200" b="0">
                          <a:solidFill>
                            <a:schemeClr val="tx1"/>
                          </a:solidFill>
                          <a:latin typeface="Calibri" charset="-122"/>
                        </a:rPr>
                        <a:t>1</a:t>
                      </a:r>
                      <a:endParaRPr lang="" altLang="en-US" sz="1200" b="0">
                        <a:solidFill>
                          <a:schemeClr val="tx1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  <a:tr h="917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charset="-122"/>
                        </a:rPr>
                        <a:t>Segmento do cliente permite dispensa por regra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0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" altLang="en-US" sz="1200" b="0">
                          <a:solidFill>
                            <a:srgbClr val="FF0000"/>
                          </a:solidFill>
                          <a:latin typeface="Calibri" charset="-122"/>
                        </a:rPr>
                        <a:t>0</a:t>
                      </a:r>
                      <a:endParaRPr lang="" altLang="en-US" sz="1200" b="0">
                        <a:solidFill>
                          <a:srgbClr val="FF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libri" charset="-122"/>
                        </a:rPr>
                        <a:t>1</a:t>
                      </a:r>
                      <a:endParaRPr lang="en-US" sz="1200" b="0">
                        <a:solidFill>
                          <a:srgbClr val="000000"/>
                        </a:solidFill>
                        <a:latin typeface="Calibri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9E0"/>
                    </a:solidFill>
                  </a:tcPr>
                </a:tc>
              </a:tr>
            </a:tbl>
          </a:graphicData>
        </a:graphic>
      </p:graphicFrame>
      <p:sp>
        <p:nvSpPr>
          <p:cNvPr id="20" name="Text Box 19"/>
          <p:cNvSpPr txBox="1"/>
          <p:nvPr/>
        </p:nvSpPr>
        <p:spPr>
          <a:xfrm>
            <a:off x="10989945" y="5760085"/>
            <a:ext cx="1031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t>Legenda: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sz="1200">
                <a:solidFill>
                  <a:schemeClr val="accent2">
                    <a:lumMod val="40000"/>
                    <a:lumOff val="60000"/>
                  </a:schemeClr>
                </a:solidFill>
              </a:rPr>
              <a:t>0 - Falha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en-US" sz="1200">
                <a:solidFill>
                  <a:schemeClr val="bg2">
                    <a:lumMod val="75000"/>
                  </a:schemeClr>
                </a:solidFill>
              </a:rPr>
              <a:t>1 - Sucesso</a:t>
            </a:r>
            <a:endParaRPr lang="en-US" altLang="en-US" sz="12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7" name="组合 6"/>
          <p:cNvGrpSpPr/>
          <p:nvPr/>
        </p:nvGrpSpPr>
        <p:grpSpPr>
          <a:xfrm>
            <a:off x="0" y="0"/>
            <a:ext cx="849313" cy="725488"/>
            <a:chOff x="0" y="0"/>
            <a:chExt cx="6362700" cy="5435601"/>
          </a:xfrm>
        </p:grpSpPr>
        <p:sp>
          <p:nvSpPr>
            <p:cNvPr id="5" name="直角三角形 4"/>
            <p:cNvSpPr/>
            <p:nvPr/>
          </p:nvSpPr>
          <p:spPr>
            <a:xfrm rot="5400000">
              <a:off x="463550" y="-463550"/>
              <a:ext cx="5435600" cy="6362700"/>
            </a:xfrm>
            <a:prstGeom prst="rtTriangle">
              <a:avLst/>
            </a:prstGeom>
            <a:solidFill>
              <a:srgbClr val="E072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1612901"/>
              <a:ext cx="1866900" cy="3822700"/>
            </a:xfrm>
            <a:custGeom>
              <a:avLst/>
              <a:gdLst>
                <a:gd name="connsiteX0" fmla="*/ 0 w 1858396"/>
                <a:gd name="connsiteY0" fmla="*/ 0 h 3822700"/>
                <a:gd name="connsiteX1" fmla="*/ 1796003 w 1858396"/>
                <a:gd name="connsiteY1" fmla="*/ 2154113 h 3822700"/>
                <a:gd name="connsiteX2" fmla="*/ 1858396 w 1858396"/>
                <a:gd name="connsiteY2" fmla="*/ 2242507 h 3822700"/>
                <a:gd name="connsiteX3" fmla="*/ 0 w 1858396"/>
                <a:gd name="connsiteY3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8396" h="3822700">
                  <a:moveTo>
                    <a:pt x="0" y="0"/>
                  </a:moveTo>
                  <a:cubicBezTo>
                    <a:pt x="592990" y="689736"/>
                    <a:pt x="1204906" y="1341735"/>
                    <a:pt x="1796003" y="2154113"/>
                  </a:cubicBezTo>
                  <a:lnTo>
                    <a:pt x="1858396" y="2242507"/>
                  </a:lnTo>
                  <a:lnTo>
                    <a:pt x="0" y="3822700"/>
                  </a:lnTo>
                  <a:close/>
                </a:path>
              </a:pathLst>
            </a:custGeom>
            <a:solidFill>
              <a:srgbClr val="5BB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44" name="文本框 3"/>
          <p:cNvSpPr txBox="1"/>
          <p:nvPr/>
        </p:nvSpPr>
        <p:spPr>
          <a:xfrm>
            <a:off x="595630" y="180975"/>
            <a:ext cx="4544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Especificação por exemplo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920" y="1331595"/>
            <a:ext cx="869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ym typeface="+mn-ea"/>
              </a:rPr>
              <a:t>Fronteiras</a:t>
            </a:r>
            <a:r>
              <a:rPr lang="" altLang="en-US" b="1">
                <a:sym typeface="+mn-ea"/>
              </a:rPr>
              <a:t>: </a:t>
            </a:r>
            <a:r>
              <a:rPr lang="" altLang="en-US" sz="1200" b="1">
                <a:sym typeface="+mn-ea"/>
              </a:rPr>
              <a:t>Quando se tem um valor</a:t>
            </a:r>
            <a:endParaRPr lang="" altLang="en-US" sz="1200" b="1">
              <a:sym typeface="+mn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30195" y="2228850"/>
            <a:ext cx="6531610" cy="4182745"/>
            <a:chOff x="295" y="2777"/>
            <a:chExt cx="10286" cy="6587"/>
          </a:xfrm>
        </p:grpSpPr>
        <p:sp>
          <p:nvSpPr>
            <p:cNvPr id="28" name="Rounded Rectangle 5"/>
            <p:cNvSpPr/>
            <p:nvPr/>
          </p:nvSpPr>
          <p:spPr>
            <a:xfrm>
              <a:off x="4523" y="2777"/>
              <a:ext cx="2152" cy="1098"/>
            </a:xfrm>
            <a:prstGeom prst="roundRect">
              <a:avLst>
                <a:gd name="adj" fmla="val 10132"/>
              </a:avLst>
            </a:prstGeom>
            <a:solidFill>
              <a:srgbClr val="E87E3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/>
            <p:cNvSpPr/>
            <p:nvPr/>
          </p:nvSpPr>
          <p:spPr>
            <a:xfrm>
              <a:off x="4523" y="6310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5"/>
            <p:cNvSpPr/>
            <p:nvPr/>
          </p:nvSpPr>
          <p:spPr>
            <a:xfrm>
              <a:off x="295" y="4114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...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5"/>
            <p:cNvSpPr/>
            <p:nvPr/>
          </p:nvSpPr>
          <p:spPr>
            <a:xfrm>
              <a:off x="2447" y="5212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ounded Rectangle 5"/>
            <p:cNvSpPr/>
            <p:nvPr/>
          </p:nvSpPr>
          <p:spPr>
            <a:xfrm>
              <a:off x="6675" y="7408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ounded Rectangle 5"/>
            <p:cNvSpPr/>
            <p:nvPr/>
          </p:nvSpPr>
          <p:spPr>
            <a:xfrm>
              <a:off x="8827" y="8506"/>
              <a:ext cx="1754" cy="859"/>
            </a:xfrm>
            <a:prstGeom prst="roundRect">
              <a:avLst>
                <a:gd name="adj" fmla="val 1013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...</a:t>
              </a:r>
              <a:endParaRPr kumimoji="0" lang="en-US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8225</Words>
  <Application>WPS Presentation</Application>
  <PresentationFormat>宽屏</PresentationFormat>
  <Paragraphs>706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Droid Sans Fallback</vt:lpstr>
      <vt:lpstr>Impact</vt:lpstr>
      <vt:lpstr>微软雅黑</vt:lpstr>
      <vt:lpstr/>
      <vt:lpstr>Arial Unicode MS</vt:lpstr>
      <vt:lpstr>Calibri Light</vt:lpstr>
      <vt:lpstr>dbldwrsw</vt:lpstr>
      <vt:lpstr>Times New Roman</vt:lpstr>
      <vt:lpstr>Calibri</vt:lpstr>
      <vt:lpstr>Courier New</vt:lpstr>
      <vt:lpstr>Hasklig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marinaguimaraes</cp:lastModifiedBy>
  <cp:revision>30</cp:revision>
  <dcterms:created xsi:type="dcterms:W3CDTF">2020-01-16T23:20:56Z</dcterms:created>
  <dcterms:modified xsi:type="dcterms:W3CDTF">2020-01-16T23:20:56Z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