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3" r:id="rId6"/>
    <p:sldId id="258" r:id="rId7"/>
    <p:sldId id="262" r:id="rId8"/>
    <p:sldId id="259" r:id="rId9"/>
    <p:sldId id="260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69" r:id="rId18"/>
    <p:sldId id="266" r:id="rId19"/>
    <p:sldId id="278" r:id="rId20"/>
    <p:sldId id="263" r:id="rId21"/>
    <p:sldId id="275" r:id="rId22"/>
    <p:sldId id="277" r:id="rId23"/>
    <p:sldId id="274" r:id="rId24"/>
    <p:sldId id="27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guimaraes" initials="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Trei</a:t>
            </a:r>
            <a:r>
              <a:rPr lang="" altLang="en-US"/>
              <a:t>n</a:t>
            </a:r>
            <a:r>
              <a:rPr lang="en-US" altLang="en-US"/>
              <a:t>amento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Spring Batch, Spring Rest e Angular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547100" y="5796280"/>
            <a:ext cx="356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Thaigo Garbazza</a:t>
            </a:r>
            <a:endParaRPr lang="en-US" altLang="en-US"/>
          </a:p>
          <a:p>
            <a:r>
              <a:rPr lang="en-US" altLang="en-US"/>
              <a:t>thiagogarbazza@gmail.com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265795" y="6441440"/>
            <a:ext cx="438531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https://github.com/thiagogarbazza/training-spring-angular</a:t>
            </a:r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691005"/>
            <a:ext cx="10020300" cy="3886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227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ng g </a:t>
            </a:r>
            <a:r>
              <a:rPr lang="en-US" altLang="en-US"/>
              <a:t>c herro-list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426210"/>
            <a:ext cx="100488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Component Interpolation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40875" y="6438265"/>
            <a:ext cx="2399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https://angular.io/guide/template-syntax</a:t>
            </a:r>
            <a:endParaRPr lang="en-US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2802255"/>
            <a:ext cx="45529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Component </a:t>
            </a:r>
            <a:r>
              <a:rPr lang="en-US" altLang="en-US"/>
              <a:t>Event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40875" y="6438265"/>
            <a:ext cx="2399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https://angular.io/guide/template-syntax</a:t>
            </a:r>
            <a:endParaRPr lang="en-US" sz="1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495" y="2814320"/>
            <a:ext cx="45243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ym typeface="+mn-ea"/>
              </a:rPr>
              <a:t>Component </a:t>
            </a:r>
            <a:r>
              <a:rPr lang="en-US" altLang="en-US"/>
              <a:t>Two-way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540875" y="6438265"/>
            <a:ext cx="23996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https://angular.io/guide/template-syntax</a:t>
            </a:r>
            <a:endParaRPr lang="en-US" sz="1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2809875"/>
            <a:ext cx="44767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1691005"/>
            <a:ext cx="9915525" cy="3838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227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ng g </a:t>
            </a:r>
            <a:r>
              <a:rPr lang="en-US" altLang="en-US"/>
              <a:t>s logger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/>
            <a:r>
              <a:rPr lang="en-US" altLang="en-US"/>
              <a:t>Entendendo a estrutura de pasta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975" y="190500"/>
            <a:ext cx="4106545" cy="6694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Fluxo dos dados para CRUD</a:t>
            </a:r>
            <a:endParaRPr lang="en-US" altLang="en-US"/>
          </a:p>
        </p:txBody>
      </p:sp>
      <p:pic>
        <p:nvPicPr>
          <p:cNvPr id="5" name="Picture 4" descr="fluxo-dados-cr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1617345"/>
            <a:ext cx="12258675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em títu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475105"/>
            <a:ext cx="11008360" cy="48177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22910" y="829945"/>
            <a:ext cx="525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como pensar em uma tela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en-US"/>
              <a:t>Vamos para o exemplo.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 que é modelo arquitetural AReS?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É o modelo arquitetural utilizando as seguintes tecnologias:</a:t>
            </a:r>
            <a:endParaRPr lang="en-US" altLang="en-US"/>
          </a:p>
          <a:p>
            <a:pPr lvl="1"/>
            <a:r>
              <a:rPr lang="en-US" altLang="en-US"/>
              <a:t>Angular</a:t>
            </a:r>
            <a:endParaRPr lang="en-US" altLang="en-US"/>
          </a:p>
          <a:p>
            <a:pPr lvl="1"/>
            <a:r>
              <a:rPr lang="en-US" altLang="en-US"/>
              <a:t>Rest</a:t>
            </a:r>
            <a:endParaRPr lang="en-US" altLang="en-US"/>
          </a:p>
          <a:p>
            <a:pPr lvl="1"/>
            <a:r>
              <a:rPr lang="en-US" altLang="en-US"/>
              <a:t>Spring</a:t>
            </a:r>
            <a:endParaRPr lang="en-US" altLang="en-US"/>
          </a:p>
        </p:txBody>
      </p:sp>
      <p:pic>
        <p:nvPicPr>
          <p:cNvPr id="4" name="Picture 3" descr="angu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610" y="2811145"/>
            <a:ext cx="2381250" cy="2381250"/>
          </a:xfrm>
          <a:prstGeom prst="rect">
            <a:avLst/>
          </a:prstGeom>
        </p:spPr>
      </p:pic>
      <p:pic>
        <p:nvPicPr>
          <p:cNvPr id="6" name="Picture 5" descr="spring-framework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8125" y="3010535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Tecnologias envolvidas</a:t>
            </a:r>
            <a:endParaRPr lang="en-US" altLang="en-US"/>
          </a:p>
          <a:p>
            <a:pPr lvl="1"/>
            <a:r>
              <a:rPr lang="en-US" altLang="en-US"/>
              <a:t>Java 8</a:t>
            </a:r>
            <a:endParaRPr lang="en-US" altLang="en-US"/>
          </a:p>
          <a:p>
            <a:pPr lvl="1"/>
            <a:r>
              <a:rPr lang="en-US" altLang="en-US"/>
              <a:t>https://projectlombok.org/</a:t>
            </a:r>
            <a:endParaRPr lang="en-US" altLang="en-US"/>
          </a:p>
          <a:p>
            <a:pPr lvl="1"/>
            <a:r>
              <a:rPr lang="en-US" altLang="en-US"/>
              <a:t>https://spring.io/</a:t>
            </a:r>
            <a:endParaRPr lang="en-US" altLang="en-US"/>
          </a:p>
          <a:p>
            <a:pPr lvl="1"/>
            <a:r>
              <a:rPr lang="en-US" altLang="en-US"/>
              <a:t>http://hibernate.org/</a:t>
            </a:r>
            <a:endParaRPr lang="en-US" altLang="en-US"/>
          </a:p>
          <a:p>
            <a:pPr lvl="1"/>
            <a:r>
              <a:rPr lang="en-US" altLang="en-US"/>
              <a:t>http://www.querydsl.com/</a:t>
            </a:r>
            <a:endParaRPr lang="en-US" altLang="en-US"/>
          </a:p>
          <a:p>
            <a:pPr lvl="1"/>
            <a:r>
              <a:rPr lang="en-US" altLang="en-US"/>
              <a:t>https://poi.apache.org/</a:t>
            </a:r>
            <a:endParaRPr lang="en-US" altLang="en-US"/>
          </a:p>
          <a:p>
            <a:pPr lvl="1"/>
            <a:r>
              <a:rPr lang="en-US" altLang="en-US"/>
              <a:t>https://orika-mapper.github.io/orika-docs/</a:t>
            </a:r>
            <a:endParaRPr lang="en-US" altLang="en-US"/>
          </a:p>
          <a:p>
            <a:pPr lvl="1"/>
            <a:r>
              <a:rPr lang="en-US" altLang="en-US"/>
              <a:t>https://junit.org/junit5/</a:t>
            </a:r>
            <a:endParaRPr lang="en-US" altLang="en-US"/>
          </a:p>
          <a:p>
            <a:pPr lvl="1"/>
            <a:r>
              <a:rPr lang="en-US" altLang="en-US"/>
              <a:t>https://site.mockito.org/</a:t>
            </a:r>
            <a:endParaRPr lang="en-US" altLang="en-US"/>
          </a:p>
          <a:p>
            <a:pPr lvl="1"/>
            <a:r>
              <a:rPr lang="en-US" altLang="en-US"/>
              <a:t>https://cucumber.io/</a:t>
            </a:r>
            <a:endParaRPr lang="en-US" altLang="en-US"/>
          </a:p>
          <a:p>
            <a:pPr lvl="1"/>
            <a:r>
              <a:rPr lang="en-US" altLang="en-US"/>
              <a:t>https://www.eclipse.org/aspectj/</a:t>
            </a:r>
            <a:endParaRPr lang="en-US" altLang="en-US"/>
          </a:p>
          <a:p>
            <a:pPr lvl="1"/>
            <a:r>
              <a:rPr lang="en-US" altLang="en-US"/>
              <a:t>https://www.docker.com/</a:t>
            </a:r>
            <a:endParaRPr lang="en-US" altLang="en-US"/>
          </a:p>
          <a:p>
            <a:pPr lvl="1"/>
            <a:r>
              <a:rPr lang="en-US" altLang="en-US"/>
              <a:t>https://pt.wikipedia.org/wiki/Shell_script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Estrutura de módulos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0" y="1793875"/>
            <a:ext cx="3249295" cy="42430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Back-end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en-US">
                <a:sym typeface="+mn-ea"/>
              </a:rPr>
              <a:t>Vamos para o examplo.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Dúvidas e bate papo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Estrutura de  diretório AReS</a:t>
            </a:r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docs 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Documentação e arquivos para controle do projeto</a:t>
            </a:r>
            <a:endParaRPr lang="en-US" altLang="en-US"/>
          </a:p>
          <a:p>
            <a:r>
              <a:rPr lang="en-US" altLang="en-US"/>
              <a:t>back-end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Todo o código de “negócio”.</a:t>
            </a:r>
            <a:endParaRPr lang="en-US" altLang="en-US"/>
          </a:p>
          <a:p>
            <a:r>
              <a:rPr lang="en-US" altLang="en-US"/>
              <a:t>front-end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Toda o código de “apresentação”.</a:t>
            </a:r>
            <a:endParaRPr lang="en-US" altLang="en-US"/>
          </a:p>
          <a:p>
            <a:r>
              <a:rPr lang="en-US" altLang="en-US"/>
              <a:t>src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 sz="1370"/>
              <a:t>Arquivos, scripts...</a:t>
            </a:r>
            <a:endParaRPr lang="en-US" altLang="en-US" sz="1370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5810" y="1496695"/>
            <a:ext cx="3162300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Como funciona a URI – Uniform Resource Identifier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 sz="3600">
                <a:solidFill>
                  <a:srgbClr val="FFC000"/>
                </a:solidFill>
              </a:rPr>
              <a:t>http</a:t>
            </a:r>
            <a:r>
              <a:rPr lang="en-US" altLang="en-US" sz="3600"/>
              <a:t>://</a:t>
            </a:r>
            <a:r>
              <a:rPr lang="en-US" altLang="en-US" sz="3600">
                <a:solidFill>
                  <a:srgbClr val="92D050"/>
                </a:solidFill>
              </a:rPr>
              <a:t>localhost</a:t>
            </a:r>
            <a:r>
              <a:rPr lang="en-US" altLang="en-US" sz="3600"/>
              <a:t>:</a:t>
            </a:r>
            <a:r>
              <a:rPr lang="en-US" altLang="en-US" sz="3600">
                <a:solidFill>
                  <a:srgbClr val="00B0F0"/>
                </a:solidFill>
              </a:rPr>
              <a:t>4200</a:t>
            </a:r>
            <a:r>
              <a:rPr lang="en-US" altLang="en-US" sz="3600">
                <a:solidFill>
                  <a:srgbClr val="FF0000"/>
                </a:solidFill>
              </a:rPr>
              <a:t>/rest/documento-dispensado/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C000"/>
                </a:solidFill>
              </a:rPr>
              <a:t>Protocolo</a:t>
            </a:r>
            <a:r>
              <a:rPr lang="en-US" altLang="en-US" sz="1600"/>
              <a:t>: http ou https</a:t>
            </a:r>
            <a:endParaRPr lang="en-US" altLang="en-US" sz="1600"/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92D050"/>
                </a:solidFill>
              </a:rPr>
              <a:t>Host </a:t>
            </a:r>
            <a:r>
              <a:rPr lang="en-US" altLang="en-US" sz="1600"/>
              <a:t>(URL – Uniform Resource Locator): </a:t>
            </a:r>
            <a:r>
              <a:rPr lang="en-US" altLang="en-US" sz="1600">
                <a:sym typeface="+mn-ea"/>
              </a:rPr>
              <a:t>localhost</a:t>
            </a:r>
            <a:endParaRPr lang="en-US" altLang="en-US" sz="16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00B0F0"/>
                </a:solidFill>
                <a:sym typeface="+mn-ea"/>
              </a:rPr>
              <a:t>Porta</a:t>
            </a:r>
            <a:r>
              <a:rPr lang="en-US" altLang="en-US" sz="1600">
                <a:sym typeface="+mn-ea"/>
              </a:rPr>
              <a:t>: 4200</a:t>
            </a:r>
            <a:endParaRPr lang="en-US" altLang="en-US" sz="1600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0000"/>
                </a:solidFill>
              </a:rPr>
              <a:t>URN</a:t>
            </a:r>
            <a:r>
              <a:rPr lang="en-US" altLang="en-US" sz="1600"/>
              <a:t> – Uniform Resource Name</a:t>
            </a:r>
            <a:r>
              <a:rPr lang="en-US" altLang="en-US" sz="1600">
                <a:sym typeface="+mn-ea"/>
              </a:rPr>
              <a:t>: /rest/documento-dispensado</a:t>
            </a:r>
            <a:endParaRPr lang="en-US" altLang="en-US" sz="1600">
              <a:sym typeface="+mn-ea"/>
            </a:endParaRPr>
          </a:p>
          <a:p>
            <a:pPr marL="0" indent="0">
              <a:buNone/>
            </a:pPr>
            <a:endParaRPr lang="en-US" altLang="en-US" sz="1600">
              <a:sym typeface="+mn-ea"/>
            </a:endParaRPr>
          </a:p>
          <a:p>
            <a:pPr marL="0" indent="0">
              <a:buNone/>
            </a:pPr>
            <a:r>
              <a:rPr lang="en-US" altLang="en-US" sz="1600"/>
              <a:t>A URI une o protocolo, host, porta, urn.</a:t>
            </a:r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Como funciona a URI – Uniform Resource Identifier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 sz="2400">
                <a:solidFill>
                  <a:srgbClr val="FFC000"/>
                </a:solidFill>
              </a:rPr>
              <a:t>http</a:t>
            </a:r>
            <a:r>
              <a:rPr lang="en-US" altLang="en-US" sz="2400"/>
              <a:t>://</a:t>
            </a:r>
            <a:r>
              <a:rPr lang="en-US" altLang="en-US" sz="2400">
                <a:solidFill>
                  <a:srgbClr val="92D050"/>
                </a:solidFill>
              </a:rPr>
              <a:t>localhost</a:t>
            </a:r>
            <a:r>
              <a:rPr lang="en-US" altLang="en-US" sz="2400"/>
              <a:t>:</a:t>
            </a:r>
            <a:r>
              <a:rPr lang="en-US" altLang="en-US" sz="2400">
                <a:solidFill>
                  <a:srgbClr val="00B0F0"/>
                </a:solidFill>
              </a:rPr>
              <a:t>4200</a:t>
            </a:r>
            <a:r>
              <a:rPr lang="en-US" altLang="en-US" sz="2400">
                <a:solidFill>
                  <a:srgbClr val="FF0000"/>
                </a:solidFill>
              </a:rPr>
              <a:t>/rest/documento-dispensado/</a:t>
            </a:r>
            <a:r>
              <a:rPr lang="en-US" altLang="en-US" sz="2400">
                <a:ln w="12700">
                  <a:noFill/>
                </a:ln>
                <a:solidFill>
                  <a:srgbClr val="FF0000"/>
                </a:solidFill>
              </a:rPr>
              <a:t>5</a:t>
            </a:r>
            <a:r>
              <a:rPr lang="en-US" altLang="en-US" sz="2400">
                <a:solidFill>
                  <a:srgbClr val="FF0000"/>
                </a:solidFill>
              </a:rPr>
              <a:t>/detail?historico=1#h1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C000"/>
                </a:solidFill>
                <a:sym typeface="+mn-ea"/>
              </a:rPr>
              <a:t>Protocolo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: http ou https</a:t>
            </a:r>
            <a:endParaRPr lang="en-US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92D050"/>
                </a:solidFill>
                <a:sym typeface="+mn-ea"/>
              </a:rPr>
              <a:t>Host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(URL – Uniform Resource Locator): localhost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00B0F0"/>
                </a:solidFill>
                <a:sym typeface="+mn-ea"/>
              </a:rPr>
              <a:t>Porta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: 4200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en-US" sz="1600">
                <a:solidFill>
                  <a:srgbClr val="FF0000"/>
                </a:solidFill>
                <a:sym typeface="+mn-ea"/>
              </a:rPr>
              <a:t>URN</a:t>
            </a:r>
            <a:r>
              <a:rPr lang="en-US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– Uniform Resource Name: /rest/documento-dispensado/5/detail?historico=1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altLang="en-US" sz="1370">
                <a:solidFill>
                  <a:schemeClr val="tx1"/>
                </a:solidFill>
                <a:sym typeface="+mn-ea"/>
              </a:rPr>
              <a:t>Path param: id=5</a:t>
            </a:r>
            <a:endParaRPr lang="en-US" altLang="en-US" sz="1370">
              <a:solidFill>
                <a:schemeClr val="tx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altLang="en-US" sz="1370">
                <a:solidFill>
                  <a:schemeClr val="tx1"/>
                </a:solidFill>
                <a:sym typeface="+mn-ea"/>
              </a:rPr>
              <a:t>Query param: historico=1</a:t>
            </a:r>
            <a:endParaRPr lang="en-US" altLang="en-US" sz="1370">
              <a:solidFill>
                <a:schemeClr val="tx1"/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altLang="en-US" sz="1370">
                <a:solidFill>
                  <a:schemeClr val="tx1"/>
                </a:solidFill>
                <a:sym typeface="+mn-ea"/>
              </a:rPr>
              <a:t>Anchor: h1</a:t>
            </a:r>
            <a:endParaRPr lang="en-US" altLang="en-US" sz="137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en-US" sz="1600">
              <a:sym typeface="+mn-ea"/>
            </a:endParaRPr>
          </a:p>
          <a:p>
            <a:pPr marL="0" indent="0"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Methods</a:t>
            </a:r>
            <a:endParaRPr lang="en-US" altLang="en-US"/>
          </a:p>
          <a:p>
            <a:pPr lvl="1"/>
            <a:r>
              <a:rPr lang="en-US" altLang="en-US"/>
              <a:t>GET </a:t>
            </a:r>
            <a:r>
              <a:rPr lang="en-US" altLang="en-US" sz="1400"/>
              <a:t>(buscar um recurso)</a:t>
            </a:r>
            <a:endParaRPr lang="en-US" altLang="en-US" sz="1400"/>
          </a:p>
          <a:p>
            <a:pPr lvl="1"/>
            <a:r>
              <a:rPr lang="en-US" altLang="en-US"/>
              <a:t>POST </a:t>
            </a:r>
            <a:r>
              <a:rPr lang="en-US" altLang="en-US" sz="1400"/>
              <a:t>(criar um recurso)</a:t>
            </a:r>
            <a:endParaRPr lang="en-US" altLang="en-US"/>
          </a:p>
          <a:p>
            <a:pPr lvl="1"/>
            <a:r>
              <a:rPr lang="en-US" altLang="en-US"/>
              <a:t>PUT </a:t>
            </a:r>
            <a:r>
              <a:rPr lang="en-US" altLang="en-US" sz="1400"/>
              <a:t>(alterar um recurso)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PATCH </a:t>
            </a:r>
            <a:r>
              <a:rPr lang="en-US" altLang="en-US" sz="1400">
                <a:sym typeface="+mn-ea"/>
              </a:rPr>
              <a:t>(alterar parte de um recurso)</a:t>
            </a:r>
            <a:endParaRPr lang="en-US" altLang="en-US"/>
          </a:p>
          <a:p>
            <a:pPr lvl="1"/>
            <a:r>
              <a:rPr lang="en-US" altLang="en-US"/>
              <a:t>DELETE </a:t>
            </a:r>
            <a:r>
              <a:rPr lang="en-US" altLang="en-US" sz="1400"/>
              <a:t>(deletar um recurso)</a:t>
            </a:r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4471670"/>
            <a:ext cx="49339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95" y="673735"/>
            <a:ext cx="5245100" cy="5954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" y="5586730"/>
            <a:ext cx="36957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Entendendo o protocolo HTTP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Links úteis</a:t>
            </a:r>
            <a:endParaRPr lang="en-US" altLang="en-US"/>
          </a:p>
          <a:p>
            <a:pPr lvl="1"/>
            <a:r>
              <a:rPr lang="en-US" altLang="en-US"/>
              <a:t>https://www.w3schools.com/tags/ref_httpmessages.asp</a:t>
            </a:r>
            <a:endParaRPr lang="en-US" altLang="en-US"/>
          </a:p>
          <a:p>
            <a:pPr lvl="1"/>
            <a:r>
              <a:rPr lang="en-US" altLang="en-US"/>
              <a:t>https://www.w3schools.com/tags/ref_httpmethods.asp</a:t>
            </a:r>
            <a:endParaRPr lang="en-US" altLang="en-US"/>
          </a:p>
          <a:p>
            <a:pPr lvl="1"/>
            <a:r>
              <a:rPr lang="en-US" altLang="en-US"/>
              <a:t>https://woliveiras.com.br/posts/url-uri-qual-diferenca/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Tecnologias envolvidas</a:t>
            </a:r>
            <a:endParaRPr lang="en-US" altLang="en-US"/>
          </a:p>
          <a:p>
            <a:pPr lvl="1"/>
            <a:r>
              <a:rPr lang="en-US" altLang="en-US"/>
              <a:t>Javascript</a:t>
            </a:r>
            <a:endParaRPr lang="en-US" altLang="en-US"/>
          </a:p>
          <a:p>
            <a:pPr lvl="1"/>
            <a:r>
              <a:rPr lang="en-US" altLang="en-US"/>
              <a:t>https://nodejs.org/en/</a:t>
            </a:r>
            <a:endParaRPr lang="en-US" altLang="en-US"/>
          </a:p>
          <a:p>
            <a:pPr lvl="1"/>
            <a:r>
              <a:rPr lang="en-US" altLang="en-US"/>
              <a:t>https://angular.io/</a:t>
            </a:r>
            <a:endParaRPr lang="en-US" altLang="en-US"/>
          </a:p>
          <a:p>
            <a:pPr lvl="1"/>
            <a:r>
              <a:rPr lang="en-US" altLang="en-US"/>
              <a:t>http://reactivex.io/</a:t>
            </a:r>
            <a:endParaRPr lang="en-US" altLang="en-US"/>
          </a:p>
          <a:p>
            <a:pPr lvl="1"/>
            <a:r>
              <a:rPr lang="en-US" altLang="en-US"/>
              <a:t>https://www.typescriptlang.org/</a:t>
            </a:r>
            <a:endParaRPr lang="en-US" altLang="en-US"/>
          </a:p>
          <a:p>
            <a:pPr lvl="1"/>
            <a:r>
              <a:rPr lang="en-US" altLang="en-US"/>
              <a:t>https://cli.angular.io/</a:t>
            </a:r>
            <a:endParaRPr lang="en-US" altLang="en-US"/>
          </a:p>
          <a:p>
            <a:pPr lvl="1"/>
            <a:r>
              <a:rPr lang="en-US" altLang="en-US"/>
              <a:t>https://getbootstrap.com/</a:t>
            </a:r>
            <a:endParaRPr lang="en-US" altLang="en-US"/>
          </a:p>
          <a:p>
            <a:pPr lvl="1"/>
            <a:r>
              <a:rPr lang="en-US" altLang="en-US"/>
              <a:t>https://www.json.org/</a:t>
            </a:r>
            <a:endParaRPr lang="en-US" altLang="en-US"/>
          </a:p>
          <a:p>
            <a:pPr lvl="1"/>
            <a:r>
              <a:rPr lang="en-US" altLang="en-US"/>
              <a:t>https://lodash.com/</a:t>
            </a:r>
            <a:endParaRPr lang="en-US" altLang="en-US"/>
          </a:p>
          <a:p>
            <a:pPr lvl="1"/>
            <a:r>
              <a:rPr lang="en-US" altLang="en-US"/>
              <a:t>https://sass-lang.com/</a:t>
            </a:r>
            <a:endParaRPr lang="en-US" altLang="en-US"/>
          </a:p>
          <a:p>
            <a:pPr lvl="1"/>
            <a:r>
              <a:rPr lang="en-US" altLang="en-US"/>
              <a:t>https://www.webcomponents.org/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Front-end Angular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91005"/>
            <a:ext cx="9831070" cy="44945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22705"/>
            <a:ext cx="214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ng g </a:t>
            </a:r>
            <a:r>
              <a:rPr lang="en-US" altLang="en-US"/>
              <a:t>m app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Presentation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Noto Sans CJK SC</vt:lpstr>
      <vt:lpstr>Wingdings</vt:lpstr>
      <vt:lpstr>微软雅黑</vt:lpstr>
      <vt:lpstr>Arial Unicode MS</vt:lpstr>
      <vt:lpstr>Calibri</vt:lpstr>
      <vt:lpstr>SimSun</vt:lpstr>
      <vt:lpstr>Gear Drives</vt:lpstr>
      <vt:lpstr>Treimamento</vt:lpstr>
      <vt:lpstr>O que é modelo arquitetural AReS?</vt:lpstr>
      <vt:lpstr>Estrutura de  diretório AReS</vt:lpstr>
      <vt:lpstr>Entendendo o protocolo HTTP</vt:lpstr>
      <vt:lpstr>Entendendo o protocolo HTTP</vt:lpstr>
      <vt:lpstr>Entendendo o protocolo HTTP</vt:lpstr>
      <vt:lpstr>Entendendo o protocolo HTTP</vt:lpstr>
      <vt:lpstr>Front-end</vt:lpstr>
      <vt:lpstr>Front-end Angular</vt:lpstr>
      <vt:lpstr>Front-end Angular</vt:lpstr>
      <vt:lpstr>Front-end Angular</vt:lpstr>
      <vt:lpstr>Front-end Angular</vt:lpstr>
      <vt:lpstr>Front-end Angular</vt:lpstr>
      <vt:lpstr>Front-end Angular</vt:lpstr>
      <vt:lpstr>Front-end Angular</vt:lpstr>
      <vt:lpstr>Front-end</vt:lpstr>
      <vt:lpstr>Front-end</vt:lpstr>
      <vt:lpstr>Front-end</vt:lpstr>
      <vt:lpstr>Front-end</vt:lpstr>
      <vt:lpstr>Back-end</vt:lpstr>
      <vt:lpstr>Back-end</vt:lpstr>
      <vt:lpstr>Back-end</vt:lpstr>
      <vt:lpstr>Dúvidas e bate papo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Treimamento</dc:title>
  <dc:creator>marinaguimaraes</dc:creator>
  <cp:lastModifiedBy>thiagogarbazza</cp:lastModifiedBy>
  <cp:revision>7</cp:revision>
  <dcterms:created xsi:type="dcterms:W3CDTF">2019-09-08T14:16:04Z</dcterms:created>
  <dcterms:modified xsi:type="dcterms:W3CDTF">2019-09-08T14:16:04Z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