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1" r:id="rId3"/>
    <p:sldId id="322" r:id="rId4"/>
    <p:sldId id="357" r:id="rId5"/>
    <p:sldId id="359" r:id="rId6"/>
    <p:sldId id="358" r:id="rId7"/>
    <p:sldId id="360" r:id="rId8"/>
    <p:sldId id="356" r:id="rId9"/>
    <p:sldId id="333" r:id="rId10"/>
    <p:sldId id="361" r:id="rId11"/>
    <p:sldId id="362" r:id="rId12"/>
    <p:sldId id="363" r:id="rId13"/>
    <p:sldId id="364" r:id="rId14"/>
    <p:sldId id="338" r:id="rId15"/>
    <p:sldId id="365" r:id="rId16"/>
    <p:sldId id="339" r:id="rId17"/>
    <p:sldId id="366" r:id="rId18"/>
    <p:sldId id="367" r:id="rId19"/>
    <p:sldId id="368" r:id="rId20"/>
    <p:sldId id="369" r:id="rId21"/>
    <p:sldId id="370" r:id="rId22"/>
    <p:sldId id="372" r:id="rId23"/>
    <p:sldId id="373" r:id="rId24"/>
    <p:sldId id="374" r:id="rId25"/>
    <p:sldId id="375" r:id="rId26"/>
    <p:sldId id="376" r:id="rId27"/>
    <p:sldId id="384" r:id="rId28"/>
    <p:sldId id="379" r:id="rId29"/>
    <p:sldId id="389" r:id="rId30"/>
    <p:sldId id="388" r:id="rId31"/>
    <p:sldId id="380" r:id="rId32"/>
    <p:sldId id="381" r:id="rId33"/>
    <p:sldId id="382" r:id="rId34"/>
    <p:sldId id="383" r:id="rId35"/>
    <p:sldId id="385" r:id="rId36"/>
    <p:sldId id="387" r:id="rId37"/>
    <p:sldId id="386" r:id="rId38"/>
    <p:sldId id="377" r:id="rId39"/>
    <p:sldId id="378" r:id="rId40"/>
    <p:sldId id="293" r:id="rId41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675" y="88950"/>
            <a:ext cx="386401" cy="37624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3675" y="459299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3675" y="4822675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469" y="1176350"/>
            <a:ext cx="8063060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dados/conjuntos-dados/relatorio-de-bilheteria-diaria-de-obras-informadas-pelas-distribuidora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share-dashboar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3675" y="88950"/>
            <a:ext cx="8521065" cy="376555"/>
            <a:chOff x="273675" y="88950"/>
            <a:chExt cx="8521065" cy="376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675" y="88950"/>
              <a:ext cx="386401" cy="3762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3675" y="459299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60612" y="4916163"/>
            <a:ext cx="361632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9" y="0"/>
            <a:ext cx="9135745" cy="5143500"/>
            <a:chOff x="4229" y="0"/>
            <a:chExt cx="9135745" cy="5143500"/>
          </a:xfrm>
        </p:grpSpPr>
        <p:sp>
          <p:nvSpPr>
            <p:cNvPr id="8" name="object 8"/>
            <p:cNvSpPr/>
            <p:nvPr/>
          </p:nvSpPr>
          <p:spPr>
            <a:xfrm>
              <a:off x="273675" y="4822675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" y="0"/>
              <a:ext cx="9135541" cy="5143499"/>
            </a:xfrm>
            <a:prstGeom prst="rect">
              <a:avLst/>
            </a:prstGeom>
          </p:spPr>
        </p:pic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2023B09C-0484-FB6B-F3FC-C2BBA338FFF4}"/>
              </a:ext>
            </a:extLst>
          </p:cNvPr>
          <p:cNvSpPr txBox="1"/>
          <p:nvPr/>
        </p:nvSpPr>
        <p:spPr>
          <a:xfrm>
            <a:off x="4267200" y="4113060"/>
            <a:ext cx="4496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390" dirty="0">
                <a:solidFill>
                  <a:srgbClr val="FFFFFF"/>
                </a:solidFill>
                <a:latin typeface="Verdana"/>
                <a:cs typeface="Verdana"/>
              </a:rPr>
              <a:t>ula</a:t>
            </a:r>
            <a:r>
              <a:rPr sz="3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BR" sz="3000" spc="-30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83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que o calendário criado reflita o período total dos dados de forma automática, podemos utilizar as funções MIN e MAX para determinar a menor e a maior data de uma coluna.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 = </a:t>
            </a:r>
            <a:r>
              <a:rPr lang="it-IT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ancine[DATA_EXIBICAO]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it-IT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ancine[DATA_EXIBICAO]</a:t>
            </a:r>
            <a:r>
              <a:rPr lang="it-IT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D2EBB-9263-DA97-9260-14E50D7A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858861"/>
            <a:ext cx="1035583" cy="29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9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5738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detalhar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calendário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as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YEAR, QUARTER, MONTH, DAY, WEEKDAY, FORMAT.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Criar uma nova coluna no calendário para cada detalhamento da data: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Ano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Trimestre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QUARTER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Dias da semana = </a:t>
            </a:r>
            <a:r>
              <a:rPr lang="pt-BR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pt-B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Nome do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mmmm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Nome dias da semana = </a:t>
            </a:r>
            <a:r>
              <a:rPr lang="pt-BR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Calendario</a:t>
            </a:r>
            <a:r>
              <a:rPr lang="pt-B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dddd</a:t>
            </a:r>
            <a:r>
              <a:rPr lang="pt-B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</p:spTree>
    <p:extLst>
      <p:ext uri="{BB962C8B-B14F-4D97-AF65-F5344CB8AC3E}">
        <p14:creationId xmlns:p14="http://schemas.microsoft.com/office/powerpoint/2010/main" val="403569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04800" y="590550"/>
            <a:ext cx="8763000" cy="3279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temos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colunas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detalhamentos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Dias da </a:t>
            </a:r>
            <a:r>
              <a:rPr lang="en-US" sz="1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semana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domingo</a:t>
            </a: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 – </a:t>
            </a:r>
            <a:r>
              <a:rPr lang="en-US" sz="1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terça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quinta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6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sexta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7 –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sábado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B85731-027C-DE1A-E006-E8FF845B3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485506" y="2540481"/>
            <a:ext cx="563958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04800" y="590550"/>
            <a:ext cx="8763000" cy="2546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relacionamento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Calendario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dimensão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com a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ancine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8B21C3-FA0B-194A-8AA7-313B252C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84" y="1962150"/>
            <a:ext cx="3743741" cy="278687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8270637-94F4-7E82-3506-35AC13C5519E}"/>
              </a:ext>
            </a:extLst>
          </p:cNvPr>
          <p:cNvSpPr/>
          <p:nvPr/>
        </p:nvSpPr>
        <p:spPr>
          <a:xfrm>
            <a:off x="4800600" y="2639385"/>
            <a:ext cx="1524000" cy="2494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A8F449-B078-4511-10E3-961DD281A955}"/>
              </a:ext>
            </a:extLst>
          </p:cNvPr>
          <p:cNvSpPr/>
          <p:nvPr/>
        </p:nvSpPr>
        <p:spPr>
          <a:xfrm>
            <a:off x="2819400" y="3355587"/>
            <a:ext cx="1524000" cy="2494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463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total de público espectador nos cinemas em 2023?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por trimestre?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mensal?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ordenar os meses em ordem cronológica vamos classificar a coluna “Nome do </a:t>
            </a:r>
            <a:r>
              <a:rPr lang="pt-BR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pela coluna “Mes”.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por dia da semana?</a:t>
            </a: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6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análises dos dados de exibição usando datas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C5C1CD-9CB8-9B06-62BD-5550CE71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27" y="1580846"/>
            <a:ext cx="12479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3637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os filmes com maiores públicos?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do filme “</a:t>
            </a:r>
            <a:r>
              <a:rPr lang="pt-BR" sz="16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Barbie”por</a:t>
            </a: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mês?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quantos dias foi exibido o filme “Barbie”?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público por dia no período de exibição?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76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análises dos dados de exibição usando datas</a:t>
            </a:r>
          </a:p>
        </p:txBody>
      </p:sp>
    </p:spTree>
    <p:extLst>
      <p:ext uri="{BB962C8B-B14F-4D97-AF65-F5344CB8AC3E}">
        <p14:creationId xmlns:p14="http://schemas.microsoft.com/office/powerpoint/2010/main" val="78257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17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no Serviço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295651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no Serviço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B6FAA7-5C81-8C0B-A0CC-A8BF1887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26223"/>
            <a:ext cx="4510087" cy="360807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869218C-1C14-FE01-94B1-F8356E3F94CD}"/>
              </a:ext>
            </a:extLst>
          </p:cNvPr>
          <p:cNvSpPr/>
          <p:nvPr/>
        </p:nvSpPr>
        <p:spPr>
          <a:xfrm>
            <a:off x="6248400" y="1214456"/>
            <a:ext cx="5334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FC1082-9E29-BCF0-3467-E275E492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297" y="2440338"/>
            <a:ext cx="2357703" cy="9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3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58DF4C-208A-AE1F-EB0A-6749E4F4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352784"/>
            <a:ext cx="4334267" cy="325437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26387D7-27FE-0C99-4662-76095C71F1C3}"/>
              </a:ext>
            </a:extLst>
          </p:cNvPr>
          <p:cNvSpPr/>
          <p:nvPr/>
        </p:nvSpPr>
        <p:spPr>
          <a:xfrm>
            <a:off x="2971800" y="2415988"/>
            <a:ext cx="40386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6387D7-27FE-0C99-4662-76095C71F1C3}"/>
              </a:ext>
            </a:extLst>
          </p:cNvPr>
          <p:cNvSpPr/>
          <p:nvPr/>
        </p:nvSpPr>
        <p:spPr>
          <a:xfrm>
            <a:off x="2971800" y="2415988"/>
            <a:ext cx="40386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E6736E-9F1C-7410-CBAA-45615420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63207"/>
            <a:ext cx="478221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F0C093-2BCE-1A58-AD36-6E968DE79CC0}"/>
              </a:ext>
            </a:extLst>
          </p:cNvPr>
          <p:cNvSpPr txBox="1"/>
          <p:nvPr/>
        </p:nvSpPr>
        <p:spPr>
          <a:xfrm>
            <a:off x="304800" y="2784"/>
            <a:ext cx="83058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Trabalhando com Calendário no Power BI.</a:t>
            </a:r>
          </a:p>
          <a:p>
            <a:pPr algn="just"/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BI.</a:t>
            </a:r>
          </a:p>
          <a:p>
            <a:pPr algn="just"/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o relatório no serviço do Power BI</a:t>
            </a:r>
          </a:p>
          <a:p>
            <a:pPr algn="just"/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dados: 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https://dados.gov.br/dados/conjuntos-dados/relatorio-de-bilheteria-diaria-de-obras-informadas-pelas-distribuidoras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m organização">
            <a:extLst>
              <a:ext uri="{FF2B5EF4-FFF2-40B4-BE49-F238E27FC236}">
                <a16:creationId xmlns:a16="http://schemas.microsoft.com/office/drawing/2014/main" id="{07D97918-A99A-1028-C74D-E85FAC93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3785462"/>
            <a:ext cx="1157287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6387D7-27FE-0C99-4662-76095C71F1C3}"/>
              </a:ext>
            </a:extLst>
          </p:cNvPr>
          <p:cNvSpPr/>
          <p:nvPr/>
        </p:nvSpPr>
        <p:spPr>
          <a:xfrm>
            <a:off x="2971800" y="2415988"/>
            <a:ext cx="40386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0CB0EA-012C-7CD0-A3B3-2C1569A1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91" y="1437357"/>
            <a:ext cx="478221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Relatório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5990E2-69AD-CAF8-CA0B-B3B8477D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50"/>
            <a:ext cx="9144000" cy="4752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8669E55-6F4B-A76A-2B60-BDC49F0E6CBF}"/>
              </a:ext>
            </a:extLst>
          </p:cNvPr>
          <p:cNvSpPr/>
          <p:nvPr/>
        </p:nvSpPr>
        <p:spPr>
          <a:xfrm>
            <a:off x="0" y="3333750"/>
            <a:ext cx="304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080BC6-1B56-CBC8-93BA-8F1DA82C0553}"/>
              </a:ext>
            </a:extLst>
          </p:cNvPr>
          <p:cNvSpPr txBox="1"/>
          <p:nvPr/>
        </p:nvSpPr>
        <p:spPr>
          <a:xfrm>
            <a:off x="1828800" y="195750"/>
            <a:ext cx="183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app.powerbi.com</a:t>
            </a:r>
          </a:p>
        </p:txBody>
      </p:sp>
    </p:spTree>
    <p:extLst>
      <p:ext uri="{BB962C8B-B14F-4D97-AF65-F5344CB8AC3E}">
        <p14:creationId xmlns:p14="http://schemas.microsoft.com/office/powerpoint/2010/main" val="199649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539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Habilitar Personalização pelo Usuário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“Opções e Configurações”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“Opções”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398594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72AB83-3B01-9C19-8959-B3524E47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74" y="945286"/>
            <a:ext cx="5826330" cy="419821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8669E55-6F4B-A76A-2B60-BDC49F0E6CBF}"/>
              </a:ext>
            </a:extLst>
          </p:cNvPr>
          <p:cNvSpPr/>
          <p:nvPr/>
        </p:nvSpPr>
        <p:spPr>
          <a:xfrm>
            <a:off x="2443112" y="4469379"/>
            <a:ext cx="1138288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7A5A29-6E39-934F-1DF2-3CB0060D4EBD}"/>
              </a:ext>
            </a:extLst>
          </p:cNvPr>
          <p:cNvSpPr/>
          <p:nvPr/>
        </p:nvSpPr>
        <p:spPr>
          <a:xfrm>
            <a:off x="3657600" y="3433963"/>
            <a:ext cx="3429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DE48D7-AF80-03B8-5FB2-AFB2F2A7596B}"/>
              </a:ext>
            </a:extLst>
          </p:cNvPr>
          <p:cNvSpPr txBox="1"/>
          <p:nvPr/>
        </p:nvSpPr>
        <p:spPr>
          <a:xfrm>
            <a:off x="381000" y="514350"/>
            <a:ext cx="8686800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Novament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para atualizar.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1EFA13-D9C0-FE9A-E312-42AFD479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79693"/>
            <a:ext cx="3372150" cy="26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0E0DD5D2-970E-AFA4-8669-39B17C68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6"/>
            <a:ext cx="9144000" cy="49214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669E55-6F4B-A76A-2B60-BDC49F0E6CBF}"/>
              </a:ext>
            </a:extLst>
          </p:cNvPr>
          <p:cNvSpPr/>
          <p:nvPr/>
        </p:nvSpPr>
        <p:spPr>
          <a:xfrm>
            <a:off x="0" y="3333750"/>
            <a:ext cx="304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7D86E028-2ACB-A1F3-7F03-3106C48C5C60}"/>
              </a:ext>
            </a:extLst>
          </p:cNvPr>
          <p:cNvSpPr/>
          <p:nvPr/>
        </p:nvSpPr>
        <p:spPr>
          <a:xfrm>
            <a:off x="5943600" y="2724150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E617DCD5-E6FC-2159-4E87-C2BEDD563C36}"/>
              </a:ext>
            </a:extLst>
          </p:cNvPr>
          <p:cNvSpPr/>
          <p:nvPr/>
        </p:nvSpPr>
        <p:spPr>
          <a:xfrm>
            <a:off x="7391400" y="2445163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4084A77B-8D75-F095-D348-676DD9A094F5}"/>
              </a:ext>
            </a:extLst>
          </p:cNvPr>
          <p:cNvSpPr/>
          <p:nvPr/>
        </p:nvSpPr>
        <p:spPr>
          <a:xfrm>
            <a:off x="7696200" y="2156238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308140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539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link público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ATENÇÃO!!! 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recomendado para dados sigilosos da empresa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 criar um link que pode ser compartilhado com qualquer pessoa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155670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394648"/>
            <a:ext cx="8686800" cy="145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de publicar é necessário liberar a opção para Publicação na WEB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serviço do Power BI, clicar na engrenagem de configurações      e acessar o Portal de administração.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C499BAE-D3B0-9554-047B-0DE6402B5DA2}"/>
              </a:ext>
            </a:extLst>
          </p:cNvPr>
          <p:cNvSpPr/>
          <p:nvPr/>
        </p:nvSpPr>
        <p:spPr>
          <a:xfrm>
            <a:off x="5029200" y="3714750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D31C2A-D01C-B7B8-7291-9AA483AA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71419"/>
            <a:ext cx="7162800" cy="3160059"/>
          </a:xfrm>
          <a:prstGeom prst="rect">
            <a:avLst/>
          </a:prstGeom>
        </p:spPr>
      </p:pic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389F330C-0241-98B9-5754-D34A26E0A2F0}"/>
              </a:ext>
            </a:extLst>
          </p:cNvPr>
          <p:cNvSpPr/>
          <p:nvPr/>
        </p:nvSpPr>
        <p:spPr>
          <a:xfrm>
            <a:off x="5181600" y="3867150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2FBE33BE-A57E-D81A-34B6-7E4DDCD99CD9}"/>
              </a:ext>
            </a:extLst>
          </p:cNvPr>
          <p:cNvSpPr/>
          <p:nvPr/>
        </p:nvSpPr>
        <p:spPr>
          <a:xfrm>
            <a:off x="6752665" y="1483579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EB3A555-8556-8398-A129-6C69E6CF08E3}"/>
              </a:ext>
            </a:extLst>
          </p:cNvPr>
          <p:cNvSpPr/>
          <p:nvPr/>
        </p:nvSpPr>
        <p:spPr>
          <a:xfrm>
            <a:off x="6181165" y="4512383"/>
            <a:ext cx="1143000" cy="2094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Rolar as opções até “Publicar na Web” e Habilitar a opção.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F896F8-F1C8-4B91-FF89-7526BEA6E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6"/>
          <a:stretch/>
        </p:blipFill>
        <p:spPr>
          <a:xfrm>
            <a:off x="1600200" y="1470742"/>
            <a:ext cx="6096000" cy="31041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EB3A555-8556-8398-A129-6C69E6CF08E3}"/>
              </a:ext>
            </a:extLst>
          </p:cNvPr>
          <p:cNvSpPr/>
          <p:nvPr/>
        </p:nvSpPr>
        <p:spPr>
          <a:xfrm>
            <a:off x="3581400" y="2650719"/>
            <a:ext cx="3352800" cy="19548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C499BAE-D3B0-9554-047B-0DE6402B5DA2}"/>
              </a:ext>
            </a:extLst>
          </p:cNvPr>
          <p:cNvSpPr/>
          <p:nvPr/>
        </p:nvSpPr>
        <p:spPr>
          <a:xfrm>
            <a:off x="3733800" y="3565119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44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 base de dados é fornecida em vários arquivos separados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Vamos importar os dados de modo a agregar todos os arquivos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 única tabela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DD262D-FAD5-0823-761D-67A79CAC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254793"/>
            <a:ext cx="2270615" cy="2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D59DF8-E575-24D2-4FE9-999E0337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6"/>
            <a:ext cx="9144000" cy="4932448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DA4BF592-2D0E-8C07-5B83-3DB67409A3B5}"/>
              </a:ext>
            </a:extLst>
          </p:cNvPr>
          <p:cNvSpPr/>
          <p:nvPr/>
        </p:nvSpPr>
        <p:spPr>
          <a:xfrm>
            <a:off x="1371600" y="531159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D02973-2E5F-BE6F-24F3-CDD9290F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6"/>
            <a:ext cx="9144000" cy="4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51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7EE48F-A62F-9626-6873-1F2F2A887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6"/>
            <a:ext cx="9144000" cy="4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86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F3DFCB-E6B1-FCD7-84C2-70343ECB1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6"/>
            <a:ext cx="9144000" cy="49324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2984CB6-A372-7C31-74D0-E3522C7BC1F9}"/>
              </a:ext>
            </a:extLst>
          </p:cNvPr>
          <p:cNvSpPr/>
          <p:nvPr/>
        </p:nvSpPr>
        <p:spPr>
          <a:xfrm>
            <a:off x="3545656" y="2044512"/>
            <a:ext cx="492944" cy="277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984CB6-A372-7C31-74D0-E3522C7BC1F9}"/>
              </a:ext>
            </a:extLst>
          </p:cNvPr>
          <p:cNvSpPr/>
          <p:nvPr/>
        </p:nvSpPr>
        <p:spPr>
          <a:xfrm>
            <a:off x="3545656" y="2044512"/>
            <a:ext cx="492944" cy="277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92B819-6C12-AE06-AC96-0D772575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199"/>
            <a:ext cx="9144000" cy="49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36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Gerenciar códigos de inserção (links)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A94AA5-9F18-9246-810B-9E45FB4E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61159"/>
            <a:ext cx="6858000" cy="3699336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C1417D-3AB1-D876-3916-3C97A8B2505A}"/>
              </a:ext>
            </a:extLst>
          </p:cNvPr>
          <p:cNvSpPr/>
          <p:nvPr/>
        </p:nvSpPr>
        <p:spPr>
          <a:xfrm>
            <a:off x="7162800" y="1504950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9A59AD-15EE-2330-E935-304FEC5CBF92}"/>
              </a:ext>
            </a:extLst>
          </p:cNvPr>
          <p:cNvSpPr/>
          <p:nvPr/>
        </p:nvSpPr>
        <p:spPr>
          <a:xfrm>
            <a:off x="6822256" y="3486150"/>
            <a:ext cx="873944" cy="277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9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31AF863-012F-1F39-2987-73A8E78E1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7" b="46789"/>
          <a:stretch/>
        </p:blipFill>
        <p:spPr>
          <a:xfrm>
            <a:off x="1066800" y="1466499"/>
            <a:ext cx="6553200" cy="25176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829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Gerenciar códigos de inserção (links)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C1417D-3AB1-D876-3916-3C97A8B2505A}"/>
              </a:ext>
            </a:extLst>
          </p:cNvPr>
          <p:cNvSpPr/>
          <p:nvPr/>
        </p:nvSpPr>
        <p:spPr>
          <a:xfrm>
            <a:off x="7162800" y="1504950"/>
            <a:ext cx="152400" cy="3048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9A59AD-15EE-2330-E935-304FEC5CBF92}"/>
              </a:ext>
            </a:extLst>
          </p:cNvPr>
          <p:cNvSpPr/>
          <p:nvPr/>
        </p:nvSpPr>
        <p:spPr>
          <a:xfrm>
            <a:off x="1371600" y="2725305"/>
            <a:ext cx="2971800" cy="2274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217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Código QR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usuários precisam ter permissão para visualizar o relatório (organização, email, etc.)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</p:spTree>
    <p:extLst>
      <p:ext uri="{BB962C8B-B14F-4D97-AF65-F5344CB8AC3E}">
        <p14:creationId xmlns:p14="http://schemas.microsoft.com/office/powerpoint/2010/main" val="2143680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59A915-F4DA-BB20-146A-BF112218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01"/>
            <a:ext cx="9144000" cy="49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2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514350"/>
            <a:ext cx="8686800" cy="1807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Microsoft sobre compartilhamento de Dashboards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https://learn.microsoft.com/pt-br/power-bi/collaborate-share/service-share-dashboards</a:t>
            </a:r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483621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Publicando Relatório no Serviço do 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450E6F-2B94-83C2-D69C-140935F6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01"/>
            <a:ext cx="9144000" cy="49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3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Abrir o Power BI e Clicar em “Obter Dados” e “Mais...”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Selecionar “Pasta”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Clicar em “Conectar”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8D8B0E-0C00-444B-F151-8B09A5B1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64458"/>
            <a:ext cx="3122880" cy="30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6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675" y="88950"/>
            <a:ext cx="8521065" cy="376555"/>
            <a:chOff x="273675" y="88950"/>
            <a:chExt cx="8521065" cy="376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675" y="88950"/>
              <a:ext cx="386401" cy="37624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3675" y="459299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60612" y="4916163"/>
            <a:ext cx="361632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29" y="0"/>
            <a:ext cx="9135745" cy="5143500"/>
            <a:chOff x="4229" y="0"/>
            <a:chExt cx="9135745" cy="5143500"/>
          </a:xfrm>
        </p:grpSpPr>
        <p:sp>
          <p:nvSpPr>
            <p:cNvPr id="7" name="object 7"/>
            <p:cNvSpPr/>
            <p:nvPr/>
          </p:nvSpPr>
          <p:spPr>
            <a:xfrm>
              <a:off x="273675" y="4822675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" y="0"/>
              <a:ext cx="9135541" cy="51434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12350" y="3803631"/>
            <a:ext cx="322961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00" spc="-49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3901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1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00" spc="-49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0134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@inﬁnity.school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2350" y="4364005"/>
            <a:ext cx="3272154" cy="5740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www.inﬁnityschool.com.br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19"/>
              </a:spcBef>
            </a:pP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Sal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ador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Shopping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65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Sala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310 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Caminho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das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Árvores,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Salvador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CEP: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40301-155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2906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Os arquivos da pasta serão selecionados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Clicar em “Combinar”  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“Combinar e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Transfomar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Dados”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10199E-2F96-9D8D-261C-92387A17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4" y="971550"/>
            <a:ext cx="5029201" cy="37719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C67843D-C77A-93BB-8B7D-D4847679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767730"/>
            <a:ext cx="243874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65DBA6-DC6C-38D0-F119-401705EE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2556"/>
            <a:ext cx="7239000" cy="38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Agregando vários arquivos no Power BI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1AC330-6AFF-F69B-7933-8EA8CB8C5BBA}"/>
              </a:ext>
            </a:extLst>
          </p:cNvPr>
          <p:cNvSpPr txBox="1"/>
          <p:nvPr/>
        </p:nvSpPr>
        <p:spPr>
          <a:xfrm>
            <a:off x="304800" y="1123950"/>
            <a:ext cx="8686800" cy="363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Podemos Remover a coluna “Nome da Origem”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Clicar com o botão direito na coluna e selecionar “Remover”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“Fechar e Aplicar” o Power Query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D5F4DD-C31B-68DA-4CAD-1AC28367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14550"/>
            <a:ext cx="406774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5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uma tabela de Calendário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Fundamental para análises temporais, ou seja, como os dados se comportam ao longo do tempo.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Vamos utilizar a função CALENDAR para criar uma tabela de datas automáticas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5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6EC165-376C-EE32-6F82-E478CCEB7EBE}"/>
              </a:ext>
            </a:extLst>
          </p:cNvPr>
          <p:cNvSpPr txBox="1"/>
          <p:nvPr/>
        </p:nvSpPr>
        <p:spPr>
          <a:xfrm>
            <a:off x="381000" y="260908"/>
            <a:ext cx="8686800" cy="4530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função CALENDAR cria um calendário no Power BI.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calendário serve para criarmos análises mais detalhadas envolvendo datas e períodos dos dados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CALENDAR(&lt;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&lt;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end_date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 </a:t>
            </a: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parâmetros a serem fornecidos são : </a:t>
            </a:r>
            <a:r>
              <a:rPr lang="pt-BR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data_inicial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6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data_final</a:t>
            </a: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calendário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Entretanto, como a base de dados pode ser incrementada ao longo do tempo, é interessante que essas datas sejam determinadas de forma automática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9335C-0CC1-1837-BDD9-867C2D1232FD}"/>
              </a:ext>
            </a:extLst>
          </p:cNvPr>
          <p:cNvSpPr txBox="1"/>
          <p:nvPr/>
        </p:nvSpPr>
        <p:spPr>
          <a:xfrm>
            <a:off x="685800" y="361950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 função CALENDAR com MIN e MAX</a:t>
            </a:r>
          </a:p>
        </p:txBody>
      </p:sp>
    </p:spTree>
    <p:extLst>
      <p:ext uri="{BB962C8B-B14F-4D97-AF65-F5344CB8AC3E}">
        <p14:creationId xmlns:p14="http://schemas.microsoft.com/office/powerpoint/2010/main" val="90786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1739</Words>
  <Application>Microsoft Office PowerPoint</Application>
  <PresentationFormat>Apresentação na tela (16:9)</PresentationFormat>
  <Paragraphs>323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8" baseType="lpstr">
      <vt:lpstr>Yu Gothic UI</vt:lpstr>
      <vt:lpstr>Arial</vt:lpstr>
      <vt:lpstr>Arial MT</vt:lpstr>
      <vt:lpstr>Calibri</vt:lpstr>
      <vt:lpstr>Consolas</vt:lpstr>
      <vt:lpstr>Segoe UI Light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[LP-A01] Slide - Conceitos e Princípios de programação</dc:title>
  <dc:creator>Mauricio B Marcal de Carvalho</dc:creator>
  <cp:lastModifiedBy>Afrânio Rebouças</cp:lastModifiedBy>
  <cp:revision>80</cp:revision>
  <dcterms:created xsi:type="dcterms:W3CDTF">2022-09-19T13:12:57Z</dcterms:created>
  <dcterms:modified xsi:type="dcterms:W3CDTF">2024-05-04T11:40:18Z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