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21" r:id="rId3"/>
    <p:sldId id="322" r:id="rId4"/>
    <p:sldId id="405" r:id="rId5"/>
    <p:sldId id="406" r:id="rId6"/>
    <p:sldId id="407" r:id="rId7"/>
    <p:sldId id="408" r:id="rId8"/>
    <p:sldId id="409" r:id="rId9"/>
    <p:sldId id="410" r:id="rId10"/>
    <p:sldId id="357" r:id="rId11"/>
    <p:sldId id="411" r:id="rId12"/>
    <p:sldId id="412" r:id="rId13"/>
    <p:sldId id="413" r:id="rId14"/>
    <p:sldId id="414" r:id="rId15"/>
    <p:sldId id="415" r:id="rId16"/>
    <p:sldId id="416" r:id="rId17"/>
    <p:sldId id="417" r:id="rId18"/>
    <p:sldId id="418" r:id="rId19"/>
    <p:sldId id="419" r:id="rId20"/>
    <p:sldId id="420" r:id="rId21"/>
    <p:sldId id="421" r:id="rId22"/>
    <p:sldId id="432" r:id="rId23"/>
    <p:sldId id="433" r:id="rId24"/>
    <p:sldId id="434" r:id="rId25"/>
    <p:sldId id="435" r:id="rId26"/>
    <p:sldId id="422" r:id="rId27"/>
    <p:sldId id="423" r:id="rId28"/>
    <p:sldId id="424" r:id="rId29"/>
    <p:sldId id="427" r:id="rId30"/>
    <p:sldId id="425" r:id="rId31"/>
    <p:sldId id="426" r:id="rId32"/>
    <p:sldId id="428" r:id="rId33"/>
    <p:sldId id="430" r:id="rId34"/>
    <p:sldId id="437" r:id="rId35"/>
    <p:sldId id="429" r:id="rId36"/>
    <p:sldId id="431" r:id="rId37"/>
    <p:sldId id="436" r:id="rId38"/>
    <p:sldId id="293" r:id="rId39"/>
  </p:sldIdLst>
  <p:sldSz cx="9144000" cy="5143500" type="screen16x9"/>
  <p:notesSz cx="9144000" cy="51435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71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725" y="502810"/>
            <a:ext cx="8374549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666666"/>
                </a:solidFill>
                <a:latin typeface="Yu Gothic UI"/>
                <a:cs typeface="Yu Gothic UI"/>
              </a:defRPr>
            </a:lvl1pPr>
          </a:lstStyle>
          <a:p>
            <a:pPr marL="6604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65" dirty="0"/>
              <a:t>‹nº›</a:t>
            </a:fld>
            <a:endParaRPr spc="-6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rgbClr val="FF572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666666"/>
                </a:solidFill>
                <a:latin typeface="Yu Gothic UI"/>
                <a:cs typeface="Yu Gothic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666666"/>
                </a:solidFill>
                <a:latin typeface="Yu Gothic UI"/>
                <a:cs typeface="Yu Gothic UI"/>
              </a:defRPr>
            </a:lvl1pPr>
          </a:lstStyle>
          <a:p>
            <a:pPr marL="6604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65" dirty="0"/>
              <a:t>‹nº›</a:t>
            </a:fld>
            <a:endParaRPr spc="-6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rgbClr val="FF572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666666"/>
                </a:solidFill>
                <a:latin typeface="Yu Gothic UI"/>
                <a:cs typeface="Yu Gothic UI"/>
              </a:defRPr>
            </a:lvl1pPr>
          </a:lstStyle>
          <a:p>
            <a:pPr marL="6604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65" dirty="0"/>
              <a:t>‹nº›</a:t>
            </a:fld>
            <a:endParaRPr spc="-6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rgbClr val="FF572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666666"/>
                </a:solidFill>
                <a:latin typeface="Yu Gothic UI"/>
                <a:cs typeface="Yu Gothic UI"/>
              </a:defRPr>
            </a:lvl1pPr>
          </a:lstStyle>
          <a:p>
            <a:pPr marL="6604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65" dirty="0"/>
              <a:t>‹nº›</a:t>
            </a:fld>
            <a:endParaRPr spc="-6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666666"/>
                </a:solidFill>
                <a:latin typeface="Yu Gothic UI"/>
                <a:cs typeface="Yu Gothic UI"/>
              </a:defRPr>
            </a:lvl1pPr>
          </a:lstStyle>
          <a:p>
            <a:pPr marL="6604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65" dirty="0"/>
              <a:t>‹nº›</a:t>
            </a:fld>
            <a:endParaRPr spc="-6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73675" y="88950"/>
            <a:ext cx="386401" cy="37624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73675" y="459299"/>
            <a:ext cx="8521065" cy="0"/>
          </a:xfrm>
          <a:custGeom>
            <a:avLst/>
            <a:gdLst/>
            <a:ahLst/>
            <a:cxnLst/>
            <a:rect l="l" t="t" r="r" b="b"/>
            <a:pathLst>
              <a:path w="8521065">
                <a:moveTo>
                  <a:pt x="0" y="0"/>
                </a:moveTo>
                <a:lnTo>
                  <a:pt x="8520599" y="0"/>
                </a:lnTo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73675" y="4822675"/>
            <a:ext cx="8521065" cy="0"/>
          </a:xfrm>
          <a:custGeom>
            <a:avLst/>
            <a:gdLst/>
            <a:ahLst/>
            <a:cxnLst/>
            <a:rect l="l" t="t" r="r" b="b"/>
            <a:pathLst>
              <a:path w="8521065">
                <a:moveTo>
                  <a:pt x="0" y="0"/>
                </a:moveTo>
                <a:lnTo>
                  <a:pt x="8520599" y="0"/>
                </a:lnTo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7822" y="648172"/>
            <a:ext cx="8308354" cy="65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0" i="0">
                <a:solidFill>
                  <a:srgbClr val="FF572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0469" y="1176350"/>
            <a:ext cx="8063060" cy="3168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666666"/>
                </a:solidFill>
                <a:latin typeface="Yu Gothic UI"/>
                <a:cs typeface="Yu Gothic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48039" y="4776197"/>
            <a:ext cx="226059" cy="1803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666666"/>
                </a:solidFill>
                <a:latin typeface="Yu Gothic UI"/>
                <a:cs typeface="Yu Gothic UI"/>
              </a:defRPr>
            </a:lvl1pPr>
          </a:lstStyle>
          <a:p>
            <a:pPr marL="6604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65" dirty="0"/>
              <a:t>‹nº›</a:t>
            </a:fld>
            <a:endParaRPr spc="-6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inityschool.com.br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infinityschool.com.br/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finityschool.com.br/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finityschool.com.br/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finityschool.com.br/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finityschool.com.br/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pt-br/sql-server/sql-server-downloads" TargetMode="External"/><Relationship Id="rId2" Type="http://schemas.openxmlformats.org/officeDocument/2006/relationships/hyperlink" Target="http://www.infinityschool.com.br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mysql/" TargetMode="External"/><Relationship Id="rId2" Type="http://schemas.openxmlformats.org/officeDocument/2006/relationships/hyperlink" Target="http://www.infinityschool.com.br/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infinityschool.com.br/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workbench/" TargetMode="External"/><Relationship Id="rId2" Type="http://schemas.openxmlformats.org/officeDocument/2006/relationships/hyperlink" Target="http://www.infinityschool.com.br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.infinityschool.com.br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finityschool.com.br/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www.infinityschool.com.br/" TargetMode="Externa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index-other.html" TargetMode="External"/><Relationship Id="rId2" Type="http://schemas.openxmlformats.org/officeDocument/2006/relationships/hyperlink" Target="http://www.infinityschool.com.br/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ev.mysql.com/doc/sakila/en/" TargetMode="Externa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infinityschool.com.br/" TargetMode="Externa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finityschool.com.br/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www.infinityschool.com.br/" TargetMode="Externa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inityschool.com.br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www.infinityschool.com.br/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ev.mysql.com/downloads/connector/net/" TargetMode="Externa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connector/net/" TargetMode="External"/><Relationship Id="rId2" Type="http://schemas.openxmlformats.org/officeDocument/2006/relationships/hyperlink" Target="http://www.infinityschool.com.br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www.infinityschool.com.br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www.infinityschool.com.br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finityschool.com.br/" TargetMode="Externa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www.infinityschool.com.br/" TargetMode="Externa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://www.infinityschool.com.br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://www.infinityschool.com.br/" TargetMode="Externa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inityschool.com.br/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inityschool.com.br/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://www.infinityschool.com.br/" TargetMode="Externa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inityschool.com.br/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finityschool.com.br/" TargetMode="Externa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inityschool.com.br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finityschool.com.br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infinityschool.com.br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infinityschool.com.br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inityschool.com.br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ebp"/><Relationship Id="rId2" Type="http://schemas.openxmlformats.org/officeDocument/2006/relationships/hyperlink" Target="http://www.infinityschool.com.br/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inityschool.com.br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73675" y="88950"/>
            <a:ext cx="8521065" cy="376555"/>
            <a:chOff x="273675" y="88950"/>
            <a:chExt cx="8521065" cy="3765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3675" y="88950"/>
              <a:ext cx="386401" cy="37624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73675" y="459299"/>
              <a:ext cx="8521065" cy="0"/>
            </a:xfrm>
            <a:custGeom>
              <a:avLst/>
              <a:gdLst/>
              <a:ahLst/>
              <a:cxnLst/>
              <a:rect l="l" t="t" r="r" b="b"/>
              <a:pathLst>
                <a:path w="8521065">
                  <a:moveTo>
                    <a:pt x="0" y="0"/>
                  </a:moveTo>
                  <a:lnTo>
                    <a:pt x="8520599" y="0"/>
                  </a:lnTo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760612" y="4916163"/>
            <a:ext cx="3616325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94"/>
              </a:lnSpc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3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3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229" y="0"/>
            <a:ext cx="9135745" cy="5143500"/>
            <a:chOff x="4229" y="0"/>
            <a:chExt cx="9135745" cy="5143500"/>
          </a:xfrm>
        </p:grpSpPr>
        <p:sp>
          <p:nvSpPr>
            <p:cNvPr id="8" name="object 8"/>
            <p:cNvSpPr/>
            <p:nvPr/>
          </p:nvSpPr>
          <p:spPr>
            <a:xfrm>
              <a:off x="273675" y="4822675"/>
              <a:ext cx="8521065" cy="0"/>
            </a:xfrm>
            <a:custGeom>
              <a:avLst/>
              <a:gdLst/>
              <a:ahLst/>
              <a:cxnLst/>
              <a:rect l="l" t="t" r="r" b="b"/>
              <a:pathLst>
                <a:path w="8521065">
                  <a:moveTo>
                    <a:pt x="0" y="0"/>
                  </a:moveTo>
                  <a:lnTo>
                    <a:pt x="8520599" y="0"/>
                  </a:lnTo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29" y="0"/>
              <a:ext cx="9135541" cy="5143499"/>
            </a:xfrm>
            <a:prstGeom prst="rect">
              <a:avLst/>
            </a:prstGeom>
          </p:spPr>
        </p:pic>
      </p:grpSp>
      <p:sp>
        <p:nvSpPr>
          <p:cNvPr id="12" name="object 11">
            <a:extLst>
              <a:ext uri="{FF2B5EF4-FFF2-40B4-BE49-F238E27FC236}">
                <a16:creationId xmlns:a16="http://schemas.microsoft.com/office/drawing/2014/main" id="{2023B09C-0484-FB6B-F3FC-C2BBA338FFF4}"/>
              </a:ext>
            </a:extLst>
          </p:cNvPr>
          <p:cNvSpPr txBox="1"/>
          <p:nvPr/>
        </p:nvSpPr>
        <p:spPr>
          <a:xfrm>
            <a:off x="3962400" y="4098777"/>
            <a:ext cx="44964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000" spc="390" dirty="0">
                <a:solidFill>
                  <a:srgbClr val="FFFFFF"/>
                </a:solidFill>
                <a:latin typeface="Verdana"/>
                <a:cs typeface="Verdana"/>
              </a:rPr>
              <a:t>ula</a:t>
            </a:r>
            <a:r>
              <a:rPr sz="30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pt-BR" sz="3000" spc="-305" dirty="0">
                <a:solidFill>
                  <a:srgbClr val="FFFFFF"/>
                </a:solidFill>
                <a:latin typeface="Verdana"/>
                <a:cs typeface="Verdana"/>
              </a:rPr>
              <a:t>8</a:t>
            </a:r>
            <a:endParaRPr sz="3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66E6374-198D-C2D9-7736-E77ECA12AEE7}"/>
              </a:ext>
            </a:extLst>
          </p:cNvPr>
          <p:cNvSpPr txBox="1"/>
          <p:nvPr/>
        </p:nvSpPr>
        <p:spPr>
          <a:xfrm>
            <a:off x="685800" y="483621"/>
            <a:ext cx="6172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Básico de SQL e Power BI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16BF2CD-50E9-21BD-D623-FBB1AFAD831F}"/>
              </a:ext>
            </a:extLst>
          </p:cNvPr>
          <p:cNvSpPr txBox="1"/>
          <p:nvPr/>
        </p:nvSpPr>
        <p:spPr>
          <a:xfrm>
            <a:off x="304800" y="1123950"/>
            <a:ext cx="8610600" cy="1603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 é a sigla para </a:t>
            </a:r>
            <a:r>
              <a:rPr lang="pt-BR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Structured</a:t>
            </a: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Query </a:t>
            </a:r>
            <a:r>
              <a:rPr lang="pt-BR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Language</a:t>
            </a: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que em português significa Linguagem de consulta estruturada.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 é uma linguagem de consulta padronizada usada para gerenciar bancos de dados relacionais.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Ela foi originalmente desenvolvida pela IBM nos anos 70, baseada no modelo relacional proposto por Edgar F. </a:t>
            </a:r>
            <a:r>
              <a:rPr lang="pt-BR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Codd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AE5A6E7-159A-BEF7-0EFE-36FE0F450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2415214"/>
            <a:ext cx="3053255" cy="230584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4B050E3-8059-BBD7-0ECB-1F4C17026E41}"/>
              </a:ext>
            </a:extLst>
          </p:cNvPr>
          <p:cNvSpPr txBox="1"/>
          <p:nvPr/>
        </p:nvSpPr>
        <p:spPr>
          <a:xfrm>
            <a:off x="304800" y="2752171"/>
            <a:ext cx="5562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defRPr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Desde então, a linguagem evoluiu e se tornou uma norma do American </a:t>
            </a:r>
            <a:r>
              <a:rPr lang="pt-BR" dirty="0" err="1"/>
              <a:t>National</a:t>
            </a:r>
            <a:r>
              <a:rPr lang="pt-BR" dirty="0"/>
              <a:t> Standards </a:t>
            </a:r>
            <a:r>
              <a:rPr lang="pt-BR" dirty="0" err="1"/>
              <a:t>Institute</a:t>
            </a:r>
            <a:r>
              <a:rPr lang="pt-BR" dirty="0"/>
              <a:t> (ANSI) e da International </a:t>
            </a:r>
            <a:r>
              <a:rPr lang="pt-BR" dirty="0" err="1"/>
              <a:t>Organization</a:t>
            </a:r>
            <a:r>
              <a:rPr lang="pt-BR" dirty="0"/>
              <a:t> for </a:t>
            </a:r>
            <a:r>
              <a:rPr lang="pt-BR" dirty="0" err="1"/>
              <a:t>Standardization</a:t>
            </a:r>
            <a:r>
              <a:rPr lang="pt-BR" dirty="0"/>
              <a:t> (ISO), o que garante a portabilidade e a interoperabilidade entre diferentes sistemas de gerenciamento de banco de dados (</a:t>
            </a:r>
            <a:r>
              <a:rPr lang="pt-BR" dirty="0" err="1"/>
              <a:t>SGBDs</a:t>
            </a:r>
            <a:r>
              <a:rPr lang="pt-BR" dirty="0"/>
              <a:t>) do mercado, como: Oracle, MySQL, </a:t>
            </a:r>
            <a:r>
              <a:rPr lang="pt-BR" dirty="0" err="1"/>
              <a:t>MariaDB</a:t>
            </a:r>
            <a:r>
              <a:rPr lang="pt-BR" dirty="0"/>
              <a:t>, PostgreSQL, Microsoft SQL Server, entre outros.</a:t>
            </a:r>
          </a:p>
        </p:txBody>
      </p:sp>
    </p:spTree>
    <p:extLst>
      <p:ext uri="{BB962C8B-B14F-4D97-AF65-F5344CB8AC3E}">
        <p14:creationId xmlns:p14="http://schemas.microsoft.com/office/powerpoint/2010/main" val="1090466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66E6374-198D-C2D9-7736-E77ECA12AEE7}"/>
              </a:ext>
            </a:extLst>
          </p:cNvPr>
          <p:cNvSpPr txBox="1"/>
          <p:nvPr/>
        </p:nvSpPr>
        <p:spPr>
          <a:xfrm>
            <a:off x="685800" y="483621"/>
            <a:ext cx="6172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Básico de SQL e Power BI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16BF2CD-50E9-21BD-D623-FBB1AFAD831F}"/>
              </a:ext>
            </a:extLst>
          </p:cNvPr>
          <p:cNvSpPr txBox="1"/>
          <p:nvPr/>
        </p:nvSpPr>
        <p:spPr>
          <a:xfrm>
            <a:off x="304800" y="1123950"/>
            <a:ext cx="8229600" cy="3389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Principais Características do SQL:.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Facilidade de Uso: SQL é conhecida por sua sintaxe intuitiva e de fácil compreensão. Comandos como SELECT, INSERT, UPDATE e DELETE são utilizados para executar ações básicas no banco de dados.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Capacidade de Recuperação de Dados: Através da cláusula SELECT, é possível buscar informações específicas em um banco de dados, filtrando dados com base em condições pré-definidas.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Gerenciamento de Tabelas e Relações: SQL permite criar, modificar e eliminar tabelas e suas relações de forma organizada.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Integridade de Dados: SQL garante a integridade dos dados através de restrições e chaves primárias e estrangeiras.</a:t>
            </a:r>
          </a:p>
        </p:txBody>
      </p:sp>
    </p:spTree>
    <p:extLst>
      <p:ext uri="{BB962C8B-B14F-4D97-AF65-F5344CB8AC3E}">
        <p14:creationId xmlns:p14="http://schemas.microsoft.com/office/powerpoint/2010/main" val="1912185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66E6374-198D-C2D9-7736-E77ECA12AEE7}"/>
              </a:ext>
            </a:extLst>
          </p:cNvPr>
          <p:cNvSpPr txBox="1"/>
          <p:nvPr/>
        </p:nvSpPr>
        <p:spPr>
          <a:xfrm>
            <a:off x="685800" y="483621"/>
            <a:ext cx="6172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Básico de SQL e Power BI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16BF2CD-50E9-21BD-D623-FBB1AFAD831F}"/>
              </a:ext>
            </a:extLst>
          </p:cNvPr>
          <p:cNvSpPr txBox="1"/>
          <p:nvPr/>
        </p:nvSpPr>
        <p:spPr>
          <a:xfrm>
            <a:off x="304800" y="1123950"/>
            <a:ext cx="8229600" cy="1866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Principais Características do SQL:.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Transações: A linguagem suporta transações, permitindo a execução de várias operações como uma única unidade lógica, garantindo que todas sejam executadas com sucesso ou nenhuma delas seja aplicada.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Agregação de Dados: Através de funções agregadas, como SUM, COUNT, AVG, MAX e MIN, é possível realizar cálculos sobre grupos de registros.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405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66E6374-198D-C2D9-7736-E77ECA12AEE7}"/>
              </a:ext>
            </a:extLst>
          </p:cNvPr>
          <p:cNvSpPr txBox="1"/>
          <p:nvPr/>
        </p:nvSpPr>
        <p:spPr>
          <a:xfrm>
            <a:off x="685800" y="483621"/>
            <a:ext cx="6172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Básico de SQL e Power BI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16BF2CD-50E9-21BD-D623-FBB1AFAD831F}"/>
              </a:ext>
            </a:extLst>
          </p:cNvPr>
          <p:cNvSpPr txBox="1"/>
          <p:nvPr/>
        </p:nvSpPr>
        <p:spPr>
          <a:xfrm>
            <a:off x="304800" y="1123950"/>
            <a:ext cx="8229600" cy="2906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Comandos Básicos de SQL: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SELECT: Utilizado para recuperar dados do banco de dados.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INSERT: Insere novos registros em uma tabela.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UPDATE: Atualiza registros existentes em uma tabela.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DELETE: Remove registros de uma tabela.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CREATE: Cria novas tabelas, índices e outros objetos do banco de dados.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ALTER: Modifica estruturas de tabelas existentes.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DROP: Remove tabelas e outros objetos do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4218338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66E6374-198D-C2D9-7736-E77ECA12AEE7}"/>
              </a:ext>
            </a:extLst>
          </p:cNvPr>
          <p:cNvSpPr txBox="1"/>
          <p:nvPr/>
        </p:nvSpPr>
        <p:spPr>
          <a:xfrm>
            <a:off x="685800" y="483621"/>
            <a:ext cx="6172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Básico de SQL e Power BI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16BF2CD-50E9-21BD-D623-FBB1AFAD831F}"/>
              </a:ext>
            </a:extLst>
          </p:cNvPr>
          <p:cNvSpPr txBox="1"/>
          <p:nvPr/>
        </p:nvSpPr>
        <p:spPr>
          <a:xfrm>
            <a:off x="304800" y="1123950"/>
            <a:ext cx="8229600" cy="2906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Comandos Básicos de SQL: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SELECT: Utilizado para recuperar dados do banco de dados.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INSERT: Insere novos registros em uma tabela.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UPDATE: Atualiza registros existentes em uma tabela.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DELETE: Remove registros de uma tabela.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CREATE: Cria novas tabelas, índices e outros objetos do banco de dados.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ALTER: Modifica estruturas de tabelas existentes.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DROP: Remove tabelas e outros objetos do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1277568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66E6374-198D-C2D9-7736-E77ECA12AEE7}"/>
              </a:ext>
            </a:extLst>
          </p:cNvPr>
          <p:cNvSpPr txBox="1"/>
          <p:nvPr/>
        </p:nvSpPr>
        <p:spPr>
          <a:xfrm>
            <a:off x="685800" y="483621"/>
            <a:ext cx="6172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Básico de SQL e Power BI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16BF2CD-50E9-21BD-D623-FBB1AFAD831F}"/>
              </a:ext>
            </a:extLst>
          </p:cNvPr>
          <p:cNvSpPr txBox="1"/>
          <p:nvPr/>
        </p:nvSpPr>
        <p:spPr>
          <a:xfrm>
            <a:off x="304800" y="1123950"/>
            <a:ext cx="8229600" cy="71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Opções de servidores SQL: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SQL Server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2146623-9D80-902F-1165-F2A19C50C826}"/>
              </a:ext>
            </a:extLst>
          </p:cNvPr>
          <p:cNvSpPr txBox="1"/>
          <p:nvPr/>
        </p:nvSpPr>
        <p:spPr>
          <a:xfrm>
            <a:off x="571500" y="1879569"/>
            <a:ext cx="7696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https://www.microsoft.com/pt-br/sql-server/sql-server-downloads</a:t>
            </a:r>
            <a:endParaRPr lang="en-US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372E97F-F814-B6F4-5908-BA542D161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2367750"/>
            <a:ext cx="6096000" cy="2353363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A32AF877-846F-475E-EED4-8AC8CDF8A62A}"/>
              </a:ext>
            </a:extLst>
          </p:cNvPr>
          <p:cNvSpPr/>
          <p:nvPr/>
        </p:nvSpPr>
        <p:spPr>
          <a:xfrm>
            <a:off x="5105400" y="2294388"/>
            <a:ext cx="2209800" cy="248716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19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66E6374-198D-C2D9-7736-E77ECA12AEE7}"/>
              </a:ext>
            </a:extLst>
          </p:cNvPr>
          <p:cNvSpPr txBox="1"/>
          <p:nvPr/>
        </p:nvSpPr>
        <p:spPr>
          <a:xfrm>
            <a:off x="685800" y="483621"/>
            <a:ext cx="6172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Básico de SQL e Power BI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16BF2CD-50E9-21BD-D623-FBB1AFAD831F}"/>
              </a:ext>
            </a:extLst>
          </p:cNvPr>
          <p:cNvSpPr txBox="1"/>
          <p:nvPr/>
        </p:nvSpPr>
        <p:spPr>
          <a:xfrm>
            <a:off x="304800" y="1123950"/>
            <a:ext cx="8229600" cy="3067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Opções de servidores SQL: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Oracle MySQL server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PT" sz="1600" dirty="0"/>
              <a:t>O MySQL é o banco de dados de código aberto mais conhecido no mundo.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PT" sz="1600" dirty="0"/>
              <a:t>De acordo com o DB-Engines, o MySQL é o segundo banco de dados mais popular, ficando atrás do Oracle Database.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PT" sz="1600" dirty="0"/>
              <a:t>O MySQL alimenta muitas das aplicações mais acessadas, como Facebook, Twitter, Netflix, Uber, Airbnb, Shopify e Booking.com.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2146623-9D80-902F-1165-F2A19C50C826}"/>
              </a:ext>
            </a:extLst>
          </p:cNvPr>
          <p:cNvSpPr txBox="1"/>
          <p:nvPr/>
        </p:nvSpPr>
        <p:spPr>
          <a:xfrm>
            <a:off x="571500" y="2038350"/>
            <a:ext cx="7696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https://dev.mysql.com/downloads/mysql/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061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66E6374-198D-C2D9-7736-E77ECA12AEE7}"/>
              </a:ext>
            </a:extLst>
          </p:cNvPr>
          <p:cNvSpPr txBox="1"/>
          <p:nvPr/>
        </p:nvSpPr>
        <p:spPr>
          <a:xfrm>
            <a:off x="685800" y="483621"/>
            <a:ext cx="6172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Básico de SQL e Power BI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8FD4A1D-D68A-A4A7-B032-44B273004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007121"/>
            <a:ext cx="6296563" cy="4050012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2B69DEFB-D5D3-E86B-81DF-496737E82885}"/>
              </a:ext>
            </a:extLst>
          </p:cNvPr>
          <p:cNvSpPr/>
          <p:nvPr/>
        </p:nvSpPr>
        <p:spPr>
          <a:xfrm>
            <a:off x="1143000" y="3181351"/>
            <a:ext cx="6019800" cy="6096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43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66E6374-198D-C2D9-7736-E77ECA12AEE7}"/>
              </a:ext>
            </a:extLst>
          </p:cNvPr>
          <p:cNvSpPr txBox="1"/>
          <p:nvPr/>
        </p:nvSpPr>
        <p:spPr>
          <a:xfrm>
            <a:off x="685800" y="483621"/>
            <a:ext cx="6172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Básico de SQL e Power BI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16BF2CD-50E9-21BD-D623-FBB1AFAD831F}"/>
              </a:ext>
            </a:extLst>
          </p:cNvPr>
          <p:cNvSpPr txBox="1"/>
          <p:nvPr/>
        </p:nvSpPr>
        <p:spPr>
          <a:xfrm>
            <a:off x="304800" y="1123950"/>
            <a:ext cx="8229600" cy="1076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 Workbench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2146623-9D80-902F-1165-F2A19C50C826}"/>
              </a:ext>
            </a:extLst>
          </p:cNvPr>
          <p:cNvSpPr txBox="1"/>
          <p:nvPr/>
        </p:nvSpPr>
        <p:spPr>
          <a:xfrm>
            <a:off x="571500" y="1581150"/>
            <a:ext cx="7696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https://dev.mysql.com/downloads/workbench/</a:t>
            </a: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B167F7C-A1AB-481C-49B5-25498B657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1950482"/>
            <a:ext cx="4663916" cy="317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031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66E6374-198D-C2D9-7736-E77ECA12AEE7}"/>
              </a:ext>
            </a:extLst>
          </p:cNvPr>
          <p:cNvSpPr txBox="1"/>
          <p:nvPr/>
        </p:nvSpPr>
        <p:spPr>
          <a:xfrm>
            <a:off x="685800" y="483621"/>
            <a:ext cx="6172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Básico de SQL e Power BI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13C82E0-032A-B3AA-E9D7-D07E1B919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044242"/>
            <a:ext cx="7316996" cy="385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523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4F0C093-2BCE-1A58-AD36-6E968DE79CC0}"/>
              </a:ext>
            </a:extLst>
          </p:cNvPr>
          <p:cNvSpPr txBox="1"/>
          <p:nvPr/>
        </p:nvSpPr>
        <p:spPr>
          <a:xfrm>
            <a:off x="304800" y="2784"/>
            <a:ext cx="8305800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20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Objetivo</a:t>
            </a:r>
            <a:r>
              <a:rPr lang="pt-BR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Trabalhando com cálculo de Percentuais usando DAX</a:t>
            </a:r>
          </a:p>
          <a:p>
            <a:pPr marL="285750" indent="-285750" algn="just">
              <a:buFontTx/>
              <a:buChar char="-"/>
            </a:pPr>
            <a:endParaRPr lang="pt-BR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Básico de SQL e Power BI</a:t>
            </a:r>
            <a:endParaRPr lang="pt-BR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857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66E6374-198D-C2D9-7736-E77ECA12AEE7}"/>
              </a:ext>
            </a:extLst>
          </p:cNvPr>
          <p:cNvSpPr txBox="1"/>
          <p:nvPr/>
        </p:nvSpPr>
        <p:spPr>
          <a:xfrm>
            <a:off x="685800" y="483621"/>
            <a:ext cx="6172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Básico de SQL e Power BI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E4D1CBA-2E33-0363-6339-01E462062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329"/>
            <a:ext cx="9144000" cy="482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066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66E6374-198D-C2D9-7736-E77ECA12AEE7}"/>
              </a:ext>
            </a:extLst>
          </p:cNvPr>
          <p:cNvSpPr txBox="1"/>
          <p:nvPr/>
        </p:nvSpPr>
        <p:spPr>
          <a:xfrm>
            <a:off x="685800" y="483621"/>
            <a:ext cx="6172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Básico de SQL e Power BI</a:t>
            </a:r>
            <a:endParaRPr lang="pt-BR" sz="24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16BF2CD-50E9-21BD-D623-FBB1AFAD831F}"/>
              </a:ext>
            </a:extLst>
          </p:cNvPr>
          <p:cNvSpPr txBox="1"/>
          <p:nvPr/>
        </p:nvSpPr>
        <p:spPr>
          <a:xfrm>
            <a:off x="304800" y="1123950"/>
            <a:ext cx="8229600" cy="34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Sakila</a:t>
            </a: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Database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4F9528E-0A3B-83B3-697B-48AF0EDAE715}"/>
              </a:ext>
            </a:extLst>
          </p:cNvPr>
          <p:cNvSpPr txBox="1"/>
          <p:nvPr/>
        </p:nvSpPr>
        <p:spPr>
          <a:xfrm>
            <a:off x="580465" y="413041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https://dev.mysql.com/doc/index-other.html</a:t>
            </a:r>
            <a:endParaRPr lang="en-US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AB6DEB5-51E4-ACEB-EE1C-B2CD7D0246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253" y="2104286"/>
            <a:ext cx="8106906" cy="2000529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A2CAE044-1677-1327-9188-C1655173B1B3}"/>
              </a:ext>
            </a:extLst>
          </p:cNvPr>
          <p:cNvSpPr/>
          <p:nvPr/>
        </p:nvSpPr>
        <p:spPr>
          <a:xfrm>
            <a:off x="607359" y="3287829"/>
            <a:ext cx="7772400" cy="22860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E96A2DF-2851-7DF6-D779-20454189A144}"/>
              </a:ext>
            </a:extLst>
          </p:cNvPr>
          <p:cNvSpPr txBox="1"/>
          <p:nvPr/>
        </p:nvSpPr>
        <p:spPr>
          <a:xfrm>
            <a:off x="580465" y="146201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https://dev.mysql.com/doc/sakila/en/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979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66E6374-198D-C2D9-7736-E77ECA12AEE7}"/>
              </a:ext>
            </a:extLst>
          </p:cNvPr>
          <p:cNvSpPr txBox="1"/>
          <p:nvPr/>
        </p:nvSpPr>
        <p:spPr>
          <a:xfrm>
            <a:off x="685800" y="483621"/>
            <a:ext cx="6172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Básico de SQL e Power BI</a:t>
            </a:r>
            <a:endParaRPr lang="pt-BR" sz="24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16BF2CD-50E9-21BD-D623-FBB1AFAD831F}"/>
              </a:ext>
            </a:extLst>
          </p:cNvPr>
          <p:cNvSpPr txBox="1"/>
          <p:nvPr/>
        </p:nvSpPr>
        <p:spPr>
          <a:xfrm>
            <a:off x="304800" y="1123950"/>
            <a:ext cx="8229600" cy="34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Abrindo o MySQL Workbench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DCE18ED-CA65-1C24-8104-17A9F352D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885" y="1468019"/>
            <a:ext cx="5855429" cy="349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0566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66E6374-198D-C2D9-7736-E77ECA12AEE7}"/>
              </a:ext>
            </a:extLst>
          </p:cNvPr>
          <p:cNvSpPr txBox="1"/>
          <p:nvPr/>
        </p:nvSpPr>
        <p:spPr>
          <a:xfrm>
            <a:off x="685800" y="483621"/>
            <a:ext cx="6172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Básico de SQL e Power BI</a:t>
            </a:r>
            <a:endParaRPr lang="pt-BR" sz="24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16BF2CD-50E9-21BD-D623-FBB1AFAD831F}"/>
              </a:ext>
            </a:extLst>
          </p:cNvPr>
          <p:cNvSpPr txBox="1"/>
          <p:nvPr/>
        </p:nvSpPr>
        <p:spPr>
          <a:xfrm>
            <a:off x="304800" y="1123950"/>
            <a:ext cx="8229600" cy="14422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Abrindo o MySQL Workbench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Realizando uma query: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&lt;</a:t>
            </a:r>
            <a:r>
              <a:rPr lang="pt-BR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lista_de_campos</a:t>
            </a: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FROM &lt;</a:t>
            </a:r>
            <a:r>
              <a:rPr lang="pt-BR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nome_da_tabela</a:t>
            </a: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13803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66E6374-198D-C2D9-7736-E77ECA12AEE7}"/>
              </a:ext>
            </a:extLst>
          </p:cNvPr>
          <p:cNvSpPr txBox="1"/>
          <p:nvPr/>
        </p:nvSpPr>
        <p:spPr>
          <a:xfrm>
            <a:off x="685800" y="483621"/>
            <a:ext cx="6172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Básico de SQL e Power BI</a:t>
            </a:r>
            <a:endParaRPr lang="pt-BR" sz="24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285DD81-A86C-AB55-3075-F4B11FC86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874" y="901663"/>
            <a:ext cx="7543800" cy="4213822"/>
          </a:xfrm>
          <a:prstGeom prst="rect">
            <a:avLst/>
          </a:prstGeom>
        </p:spPr>
      </p:pic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72A16E30-3012-967C-438C-72380B98B5E9}"/>
              </a:ext>
            </a:extLst>
          </p:cNvPr>
          <p:cNvSpPr/>
          <p:nvPr/>
        </p:nvSpPr>
        <p:spPr>
          <a:xfrm>
            <a:off x="3048000" y="1047750"/>
            <a:ext cx="255494" cy="51561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47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BE0FC4E-4D3A-77FA-DA8C-229AFD3B1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811" y="945286"/>
            <a:ext cx="4305039" cy="419821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3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3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66E6374-198D-C2D9-7736-E77ECA12AEE7}"/>
              </a:ext>
            </a:extLst>
          </p:cNvPr>
          <p:cNvSpPr txBox="1"/>
          <p:nvPr/>
        </p:nvSpPr>
        <p:spPr>
          <a:xfrm>
            <a:off x="685800" y="483621"/>
            <a:ext cx="6172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Básico de SQL e Power BI</a:t>
            </a:r>
            <a:endParaRPr lang="pt-BR" sz="24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72A16E30-3012-967C-438C-72380B98B5E9}"/>
              </a:ext>
            </a:extLst>
          </p:cNvPr>
          <p:cNvSpPr/>
          <p:nvPr/>
        </p:nvSpPr>
        <p:spPr>
          <a:xfrm>
            <a:off x="3352800" y="3257550"/>
            <a:ext cx="255494" cy="51561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32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66E6374-198D-C2D9-7736-E77ECA12AEE7}"/>
              </a:ext>
            </a:extLst>
          </p:cNvPr>
          <p:cNvSpPr txBox="1"/>
          <p:nvPr/>
        </p:nvSpPr>
        <p:spPr>
          <a:xfrm>
            <a:off x="685800" y="483621"/>
            <a:ext cx="6172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Básico de SQL e Power BI</a:t>
            </a:r>
            <a:endParaRPr lang="pt-BR" sz="24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16BF2CD-50E9-21BD-D623-FBB1AFAD831F}"/>
              </a:ext>
            </a:extLst>
          </p:cNvPr>
          <p:cNvSpPr txBox="1"/>
          <p:nvPr/>
        </p:nvSpPr>
        <p:spPr>
          <a:xfrm>
            <a:off x="304800" y="922124"/>
            <a:ext cx="8229600" cy="71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Usando o Power BI com o MySQL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Obter dados </a:t>
            </a: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Banco de dados MySQL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5490C32-409F-0AA7-7E60-02FA4CF7B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28" y="1578045"/>
            <a:ext cx="3328472" cy="321539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CAEB635-8A5F-8391-4779-4E85D3AAC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0" y="1599172"/>
            <a:ext cx="4134267" cy="1277146"/>
          </a:xfrm>
          <a:prstGeom prst="rect">
            <a:avLst/>
          </a:prstGeom>
        </p:spPr>
      </p:pic>
      <p:sp>
        <p:nvSpPr>
          <p:cNvPr id="14" name="CaixaDeTexto 13">
            <a:hlinkClick r:id="rId5"/>
            <a:extLst>
              <a:ext uri="{FF2B5EF4-FFF2-40B4-BE49-F238E27FC236}">
                <a16:creationId xmlns:a16="http://schemas.microsoft.com/office/drawing/2014/main" id="{0774FC40-5982-62A2-F155-10F602788590}"/>
              </a:ext>
            </a:extLst>
          </p:cNvPr>
          <p:cNvSpPr txBox="1"/>
          <p:nvPr/>
        </p:nvSpPr>
        <p:spPr>
          <a:xfrm>
            <a:off x="4015099" y="3023814"/>
            <a:ext cx="49432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https://dev.mysql.com/downloads/connector/net/</a:t>
            </a:r>
          </a:p>
        </p:txBody>
      </p:sp>
    </p:spTree>
    <p:extLst>
      <p:ext uri="{BB962C8B-B14F-4D97-AF65-F5344CB8AC3E}">
        <p14:creationId xmlns:p14="http://schemas.microsoft.com/office/powerpoint/2010/main" val="2046268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66E6374-198D-C2D9-7736-E77ECA12AEE7}"/>
              </a:ext>
            </a:extLst>
          </p:cNvPr>
          <p:cNvSpPr txBox="1"/>
          <p:nvPr/>
        </p:nvSpPr>
        <p:spPr>
          <a:xfrm>
            <a:off x="685800" y="483621"/>
            <a:ext cx="6172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Básico de SQL e Power BI</a:t>
            </a:r>
            <a:endParaRPr lang="pt-BR" sz="24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16BF2CD-50E9-21BD-D623-FBB1AFAD831F}"/>
              </a:ext>
            </a:extLst>
          </p:cNvPr>
          <p:cNvSpPr txBox="1"/>
          <p:nvPr/>
        </p:nvSpPr>
        <p:spPr>
          <a:xfrm>
            <a:off x="304800" y="1123950"/>
            <a:ext cx="8229600" cy="34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Usando o Power BI com o MySQL</a:t>
            </a:r>
          </a:p>
        </p:txBody>
      </p:sp>
      <p:sp>
        <p:nvSpPr>
          <p:cNvPr id="14" name="CaixaDeTexto 13">
            <a:hlinkClick r:id="rId3"/>
            <a:extLst>
              <a:ext uri="{FF2B5EF4-FFF2-40B4-BE49-F238E27FC236}">
                <a16:creationId xmlns:a16="http://schemas.microsoft.com/office/drawing/2014/main" id="{0774FC40-5982-62A2-F155-10F602788590}"/>
              </a:ext>
            </a:extLst>
          </p:cNvPr>
          <p:cNvSpPr txBox="1"/>
          <p:nvPr/>
        </p:nvSpPr>
        <p:spPr>
          <a:xfrm>
            <a:off x="3697669" y="1098687"/>
            <a:ext cx="49432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https://dev.mysql.com/downloads/connector/net/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E9EB904-AB85-0503-EE90-902F49AA1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76773"/>
            <a:ext cx="5972663" cy="305285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6FFE6E8-E063-15DC-EC5E-AF148FAF5C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120363"/>
            <a:ext cx="2891167" cy="226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5934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66E6374-198D-C2D9-7736-E77ECA12AEE7}"/>
              </a:ext>
            </a:extLst>
          </p:cNvPr>
          <p:cNvSpPr txBox="1"/>
          <p:nvPr/>
        </p:nvSpPr>
        <p:spPr>
          <a:xfrm>
            <a:off x="685800" y="483621"/>
            <a:ext cx="6172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Básico de SQL e Power BI</a:t>
            </a:r>
            <a:endParaRPr lang="pt-BR" sz="24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AB0A786-DD35-E7D1-48C3-856296DDC297}"/>
              </a:ext>
            </a:extLst>
          </p:cNvPr>
          <p:cNvSpPr txBox="1"/>
          <p:nvPr/>
        </p:nvSpPr>
        <p:spPr>
          <a:xfrm>
            <a:off x="228600" y="945286"/>
            <a:ext cx="8229600" cy="71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Usando o Power BI com o MySQL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Obter dados </a:t>
            </a: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Mais... Banco de dados MySQL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3CE89488-313D-B10C-9CB9-E3CCC8245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648" y="714453"/>
            <a:ext cx="4376493" cy="424815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FF2128F7-75C3-08E0-419C-B7321E39D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042" y="1990589"/>
            <a:ext cx="3733800" cy="998851"/>
          </a:xfrm>
          <a:prstGeom prst="rect">
            <a:avLst/>
          </a:prstGeom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AF87185B-EE59-EF2B-0257-09996F5F1411}"/>
              </a:ext>
            </a:extLst>
          </p:cNvPr>
          <p:cNvSpPr/>
          <p:nvPr/>
        </p:nvSpPr>
        <p:spPr>
          <a:xfrm>
            <a:off x="1828799" y="2266950"/>
            <a:ext cx="609601" cy="71268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07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66E6374-198D-C2D9-7736-E77ECA12AEE7}"/>
              </a:ext>
            </a:extLst>
          </p:cNvPr>
          <p:cNvSpPr txBox="1"/>
          <p:nvPr/>
        </p:nvSpPr>
        <p:spPr>
          <a:xfrm>
            <a:off x="685800" y="483621"/>
            <a:ext cx="6172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Básico de SQL e Power BI</a:t>
            </a:r>
            <a:endParaRPr lang="pt-BR" sz="24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AB0A786-DD35-E7D1-48C3-856296DDC297}"/>
              </a:ext>
            </a:extLst>
          </p:cNvPr>
          <p:cNvSpPr txBox="1"/>
          <p:nvPr/>
        </p:nvSpPr>
        <p:spPr>
          <a:xfrm>
            <a:off x="228600" y="945286"/>
            <a:ext cx="8229600" cy="71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Usando o Power BI com o MySQL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Obter dados </a:t>
            </a: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Banco de dados MySQL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1729ED3F-A694-D9E1-2F25-BB0F2507E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032" y="1809750"/>
            <a:ext cx="6687483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867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66E6374-198D-C2D9-7736-E77ECA12AEE7}"/>
              </a:ext>
            </a:extLst>
          </p:cNvPr>
          <p:cNvSpPr txBox="1"/>
          <p:nvPr/>
        </p:nvSpPr>
        <p:spPr>
          <a:xfrm>
            <a:off x="685800" y="483621"/>
            <a:ext cx="6172200" cy="1197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Cálculo de Percentuais usando DAX</a:t>
            </a:r>
          </a:p>
          <a:p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33333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16BF2CD-50E9-21BD-D623-FBB1AFAD831F}"/>
              </a:ext>
            </a:extLst>
          </p:cNvPr>
          <p:cNvSpPr txBox="1"/>
          <p:nvPr/>
        </p:nvSpPr>
        <p:spPr>
          <a:xfrm>
            <a:off x="304800" y="1123950"/>
            <a:ext cx="8686800" cy="1076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vezes é necessário visualizar as informações como percentuais de totais.</a:t>
            </a:r>
            <a:endParaRPr lang="pt-BR" sz="1600" dirty="0"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Vamos utilizar fórmulas DAX para calcular os percentuais de colunas de dados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085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66E6374-198D-C2D9-7736-E77ECA12AEE7}"/>
              </a:ext>
            </a:extLst>
          </p:cNvPr>
          <p:cNvSpPr txBox="1"/>
          <p:nvPr/>
        </p:nvSpPr>
        <p:spPr>
          <a:xfrm>
            <a:off x="685800" y="483621"/>
            <a:ext cx="6172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Básico de SQL e Power BI</a:t>
            </a:r>
            <a:endParaRPr lang="pt-BR" sz="24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AB0A786-DD35-E7D1-48C3-856296DDC297}"/>
              </a:ext>
            </a:extLst>
          </p:cNvPr>
          <p:cNvSpPr txBox="1"/>
          <p:nvPr/>
        </p:nvSpPr>
        <p:spPr>
          <a:xfrm>
            <a:off x="228600" y="945286"/>
            <a:ext cx="8229600" cy="71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Usando o Power BI com o MySQL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Obter dados </a:t>
            </a: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Banco de dados MySQL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C29B20D-2F4E-DC12-6CA1-CF0375822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1" y="1551578"/>
            <a:ext cx="6019800" cy="3267157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B8ECAFA0-2956-FBFB-1364-5DEF5AEB8C86}"/>
              </a:ext>
            </a:extLst>
          </p:cNvPr>
          <p:cNvSpPr/>
          <p:nvPr/>
        </p:nvSpPr>
        <p:spPr>
          <a:xfrm>
            <a:off x="1295401" y="2117082"/>
            <a:ext cx="1523999" cy="45466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054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66E6374-198D-C2D9-7736-E77ECA12AEE7}"/>
              </a:ext>
            </a:extLst>
          </p:cNvPr>
          <p:cNvSpPr txBox="1"/>
          <p:nvPr/>
        </p:nvSpPr>
        <p:spPr>
          <a:xfrm>
            <a:off x="685800" y="483621"/>
            <a:ext cx="6172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Básico de SQL e Power BI</a:t>
            </a:r>
            <a:endParaRPr lang="pt-BR" sz="24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9C3B50E-78B0-D434-E627-D66188E55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945286"/>
            <a:ext cx="5288574" cy="4209273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DA962476-3C82-4D91-FF66-FA99D2C7A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1450" y="1552449"/>
            <a:ext cx="3403950" cy="257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3936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66E6374-198D-C2D9-7736-E77ECA12AEE7}"/>
              </a:ext>
            </a:extLst>
          </p:cNvPr>
          <p:cNvSpPr txBox="1"/>
          <p:nvPr/>
        </p:nvSpPr>
        <p:spPr>
          <a:xfrm>
            <a:off x="685800" y="483621"/>
            <a:ext cx="6172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Básico de SQL e Power BI</a:t>
            </a:r>
            <a:endParaRPr lang="pt-BR" sz="24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E116055-0438-34CF-D55C-5210CA483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5771"/>
            <a:ext cx="9144000" cy="3525058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AB9FB11A-5F18-C6D2-03D7-F4CBB7F17E4E}"/>
              </a:ext>
            </a:extLst>
          </p:cNvPr>
          <p:cNvSpPr/>
          <p:nvPr/>
        </p:nvSpPr>
        <p:spPr>
          <a:xfrm>
            <a:off x="1" y="1657350"/>
            <a:ext cx="304799" cy="3048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220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DF187F1-3797-E968-BF5A-9F5E5AF33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7147"/>
            <a:ext cx="9144000" cy="354144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3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3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66E6374-198D-C2D9-7736-E77ECA12AEE7}"/>
              </a:ext>
            </a:extLst>
          </p:cNvPr>
          <p:cNvSpPr txBox="1"/>
          <p:nvPr/>
        </p:nvSpPr>
        <p:spPr>
          <a:xfrm>
            <a:off x="685800" y="483621"/>
            <a:ext cx="6172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Básico de SQL e Power BI</a:t>
            </a:r>
            <a:endParaRPr lang="pt-BR" sz="24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B9FB11A-5F18-C6D2-03D7-F4CBB7F17E4E}"/>
              </a:ext>
            </a:extLst>
          </p:cNvPr>
          <p:cNvSpPr/>
          <p:nvPr/>
        </p:nvSpPr>
        <p:spPr>
          <a:xfrm>
            <a:off x="5867400" y="1809750"/>
            <a:ext cx="3124200" cy="10668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903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381F7AB1-92A3-14E5-7E52-010609B36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631" y="1300355"/>
            <a:ext cx="4368738" cy="333375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3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3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66E6374-198D-C2D9-7736-E77ECA12AEE7}"/>
              </a:ext>
            </a:extLst>
          </p:cNvPr>
          <p:cNvSpPr txBox="1"/>
          <p:nvPr/>
        </p:nvSpPr>
        <p:spPr>
          <a:xfrm>
            <a:off x="685800" y="483621"/>
            <a:ext cx="6172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Básico de SQL e Power BI</a:t>
            </a:r>
            <a:endParaRPr lang="pt-BR" sz="24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B9FB11A-5F18-C6D2-03D7-F4CBB7F17E4E}"/>
              </a:ext>
            </a:extLst>
          </p:cNvPr>
          <p:cNvSpPr/>
          <p:nvPr/>
        </p:nvSpPr>
        <p:spPr>
          <a:xfrm>
            <a:off x="4724400" y="2038350"/>
            <a:ext cx="4267200" cy="5334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48363A5-EC83-3E03-C613-38753E538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1214644"/>
            <a:ext cx="3440487" cy="3409950"/>
          </a:xfrm>
          <a:prstGeom prst="rect">
            <a:avLst/>
          </a:prstGeom>
        </p:spPr>
      </p:pic>
      <p:sp>
        <p:nvSpPr>
          <p:cNvPr id="10" name="Seta: para Baixo 9">
            <a:extLst>
              <a:ext uri="{FF2B5EF4-FFF2-40B4-BE49-F238E27FC236}">
                <a16:creationId xmlns:a16="http://schemas.microsoft.com/office/drawing/2014/main" id="{13BD9665-B740-3A97-DCA8-ED7C54ADE6D4}"/>
              </a:ext>
            </a:extLst>
          </p:cNvPr>
          <p:cNvSpPr/>
          <p:nvPr/>
        </p:nvSpPr>
        <p:spPr>
          <a:xfrm>
            <a:off x="914400" y="3671048"/>
            <a:ext cx="255494" cy="51561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eta: para Baixo 10">
            <a:extLst>
              <a:ext uri="{FF2B5EF4-FFF2-40B4-BE49-F238E27FC236}">
                <a16:creationId xmlns:a16="http://schemas.microsoft.com/office/drawing/2014/main" id="{84B10B9A-3572-299F-97BE-CE339B35E34D}"/>
              </a:ext>
            </a:extLst>
          </p:cNvPr>
          <p:cNvSpPr/>
          <p:nvPr/>
        </p:nvSpPr>
        <p:spPr>
          <a:xfrm>
            <a:off x="1752600" y="1522734"/>
            <a:ext cx="255494" cy="51561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797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66E6374-198D-C2D9-7736-E77ECA12AEE7}"/>
              </a:ext>
            </a:extLst>
          </p:cNvPr>
          <p:cNvSpPr txBox="1"/>
          <p:nvPr/>
        </p:nvSpPr>
        <p:spPr>
          <a:xfrm>
            <a:off x="685800" y="483621"/>
            <a:ext cx="6172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Básico de SQL e Power BI</a:t>
            </a:r>
            <a:endParaRPr lang="pt-BR" sz="24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5ADF213-8D7B-B562-0563-A4D518C4F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16" y="1517159"/>
            <a:ext cx="8301318" cy="338630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4940858-7C87-BE79-D6F6-036F0D03BF28}"/>
              </a:ext>
            </a:extLst>
          </p:cNvPr>
          <p:cNvSpPr txBox="1"/>
          <p:nvPr/>
        </p:nvSpPr>
        <p:spPr>
          <a:xfrm>
            <a:off x="228600" y="945286"/>
            <a:ext cx="8229600" cy="34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Criar relatório de total de vendas por categoria dos filmes</a:t>
            </a:r>
          </a:p>
        </p:txBody>
      </p:sp>
      <p:sp>
        <p:nvSpPr>
          <p:cNvPr id="9" name="Seta: para Baixo 8">
            <a:extLst>
              <a:ext uri="{FF2B5EF4-FFF2-40B4-BE49-F238E27FC236}">
                <a16:creationId xmlns:a16="http://schemas.microsoft.com/office/drawing/2014/main" id="{CB277ACC-28ED-C7E0-5C25-BAA611D52C49}"/>
              </a:ext>
            </a:extLst>
          </p:cNvPr>
          <p:cNvSpPr/>
          <p:nvPr/>
        </p:nvSpPr>
        <p:spPr>
          <a:xfrm>
            <a:off x="6781800" y="1657350"/>
            <a:ext cx="255494" cy="51561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CB88EEA-2DD5-98B2-86C6-E7C2267EF360}"/>
              </a:ext>
            </a:extLst>
          </p:cNvPr>
          <p:cNvSpPr/>
          <p:nvPr/>
        </p:nvSpPr>
        <p:spPr>
          <a:xfrm>
            <a:off x="6553200" y="3486150"/>
            <a:ext cx="2286000" cy="9906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171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E5670B0-67AA-D106-65C4-876C1EFE1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4186"/>
            <a:ext cx="8932179" cy="363855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3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3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66E6374-198D-C2D9-7736-E77ECA12AEE7}"/>
              </a:ext>
            </a:extLst>
          </p:cNvPr>
          <p:cNvSpPr txBox="1"/>
          <p:nvPr/>
        </p:nvSpPr>
        <p:spPr>
          <a:xfrm>
            <a:off x="685800" y="483621"/>
            <a:ext cx="6172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Básico de SQL e Power BI</a:t>
            </a:r>
            <a:endParaRPr lang="pt-BR" sz="24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4940858-7C87-BE79-D6F6-036F0D03BF28}"/>
              </a:ext>
            </a:extLst>
          </p:cNvPr>
          <p:cNvSpPr txBox="1"/>
          <p:nvPr/>
        </p:nvSpPr>
        <p:spPr>
          <a:xfrm>
            <a:off x="228600" y="945286"/>
            <a:ext cx="8229600" cy="34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Criar relatório de total de vendas por Loja</a:t>
            </a:r>
          </a:p>
        </p:txBody>
      </p:sp>
      <p:sp>
        <p:nvSpPr>
          <p:cNvPr id="9" name="Seta: para Baixo 8">
            <a:extLst>
              <a:ext uri="{FF2B5EF4-FFF2-40B4-BE49-F238E27FC236}">
                <a16:creationId xmlns:a16="http://schemas.microsoft.com/office/drawing/2014/main" id="{CB277ACC-28ED-C7E0-5C25-BAA611D52C49}"/>
              </a:ext>
            </a:extLst>
          </p:cNvPr>
          <p:cNvSpPr/>
          <p:nvPr/>
        </p:nvSpPr>
        <p:spPr>
          <a:xfrm>
            <a:off x="6781800" y="1604682"/>
            <a:ext cx="255494" cy="51561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CB88EEA-2DD5-98B2-86C6-E7C2267EF360}"/>
              </a:ext>
            </a:extLst>
          </p:cNvPr>
          <p:cNvSpPr/>
          <p:nvPr/>
        </p:nvSpPr>
        <p:spPr>
          <a:xfrm>
            <a:off x="6553200" y="3562350"/>
            <a:ext cx="2286000" cy="9906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943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66E6374-198D-C2D9-7736-E77ECA12AEE7}"/>
              </a:ext>
            </a:extLst>
          </p:cNvPr>
          <p:cNvSpPr txBox="1"/>
          <p:nvPr/>
        </p:nvSpPr>
        <p:spPr>
          <a:xfrm>
            <a:off x="838200" y="1428750"/>
            <a:ext cx="61722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Obrigado pessoal!</a:t>
            </a:r>
          </a:p>
          <a:p>
            <a:endParaRPr lang="pt-BR" sz="24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2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Até a PRÓXIMA!</a:t>
            </a:r>
          </a:p>
          <a:p>
            <a:endParaRPr lang="pt-BR" sz="24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2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afraniofilho@hotmail.com</a:t>
            </a:r>
          </a:p>
        </p:txBody>
      </p:sp>
    </p:spTree>
    <p:extLst>
      <p:ext uri="{BB962C8B-B14F-4D97-AF65-F5344CB8AC3E}">
        <p14:creationId xmlns:p14="http://schemas.microsoft.com/office/powerpoint/2010/main" val="28332077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3675" y="88950"/>
            <a:ext cx="8521065" cy="376555"/>
            <a:chOff x="273675" y="88950"/>
            <a:chExt cx="8521065" cy="3765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3675" y="88950"/>
              <a:ext cx="386401" cy="37624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73675" y="459299"/>
              <a:ext cx="8521065" cy="0"/>
            </a:xfrm>
            <a:custGeom>
              <a:avLst/>
              <a:gdLst/>
              <a:ahLst/>
              <a:cxnLst/>
              <a:rect l="l" t="t" r="r" b="b"/>
              <a:pathLst>
                <a:path w="8521065">
                  <a:moveTo>
                    <a:pt x="0" y="0"/>
                  </a:moveTo>
                  <a:lnTo>
                    <a:pt x="8520599" y="0"/>
                  </a:lnTo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760612" y="4916163"/>
            <a:ext cx="3616325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94"/>
              </a:lnSpc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3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3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229" y="0"/>
            <a:ext cx="9135745" cy="5143500"/>
            <a:chOff x="4229" y="0"/>
            <a:chExt cx="9135745" cy="5143500"/>
          </a:xfrm>
        </p:grpSpPr>
        <p:sp>
          <p:nvSpPr>
            <p:cNvPr id="7" name="object 7"/>
            <p:cNvSpPr/>
            <p:nvPr/>
          </p:nvSpPr>
          <p:spPr>
            <a:xfrm>
              <a:off x="273675" y="4822675"/>
              <a:ext cx="8521065" cy="0"/>
            </a:xfrm>
            <a:custGeom>
              <a:avLst/>
              <a:gdLst/>
              <a:ahLst/>
              <a:cxnLst/>
              <a:rect l="l" t="t" r="r" b="b"/>
              <a:pathLst>
                <a:path w="8521065">
                  <a:moveTo>
                    <a:pt x="0" y="0"/>
                  </a:moveTo>
                  <a:lnTo>
                    <a:pt x="8520599" y="0"/>
                  </a:lnTo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29" y="0"/>
              <a:ext cx="9135541" cy="514349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912350" y="3803631"/>
            <a:ext cx="3229610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7</a:t>
            </a:r>
            <a:r>
              <a:rPr sz="1800" spc="-495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sz="18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60" dirty="0">
                <a:solidFill>
                  <a:srgbClr val="FFFFFF"/>
                </a:solidFill>
                <a:latin typeface="Verdana"/>
                <a:cs typeface="Verdana"/>
              </a:rPr>
              <a:t>3901</a:t>
            </a:r>
            <a:r>
              <a:rPr sz="18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95" dirty="0">
                <a:solidFill>
                  <a:srgbClr val="FFFFFF"/>
                </a:solidFill>
                <a:latin typeface="Verdana"/>
                <a:cs typeface="Verdana"/>
              </a:rPr>
              <a:t>10</a:t>
            </a:r>
            <a:r>
              <a:rPr sz="1800" spc="-204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sz="18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90" dirty="0">
                <a:solidFill>
                  <a:srgbClr val="FFFFFF"/>
                </a:solidFill>
                <a:latin typeface="Verdana"/>
                <a:cs typeface="Verdana"/>
              </a:rPr>
              <a:t>|</a:t>
            </a:r>
            <a:r>
              <a:rPr sz="1800" spc="3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7</a:t>
            </a:r>
            <a:r>
              <a:rPr sz="1800" spc="-495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sz="18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9</a:t>
            </a:r>
            <a:r>
              <a:rPr sz="18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9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sz="1800" spc="45" dirty="0">
                <a:solidFill>
                  <a:srgbClr val="FFFFFF"/>
                </a:solidFill>
                <a:latin typeface="Verdana"/>
                <a:cs typeface="Verdana"/>
              </a:rPr>
              <a:t>04</a:t>
            </a:r>
            <a:r>
              <a:rPr sz="18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0134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@inﬁnity.school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12350" y="4364005"/>
            <a:ext cx="3272154" cy="57404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200" spc="-5" dirty="0">
                <a:solidFill>
                  <a:srgbClr val="FFFFFF"/>
                </a:solidFill>
                <a:latin typeface="Verdana"/>
                <a:cs typeface="Verdana"/>
              </a:rPr>
              <a:t>www.inﬁnityschool.com.br</a:t>
            </a:r>
            <a:endParaRPr sz="12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219"/>
              </a:spcBef>
            </a:pPr>
            <a:r>
              <a:rPr sz="1000" spc="-35" dirty="0">
                <a:solidFill>
                  <a:srgbClr val="FFFFFF"/>
                </a:solidFill>
                <a:latin typeface="Verdana"/>
                <a:cs typeface="Verdana"/>
              </a:rPr>
              <a:t>Sal</a:t>
            </a:r>
            <a:r>
              <a:rPr sz="1000" spc="-5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000" spc="5" dirty="0">
                <a:solidFill>
                  <a:srgbClr val="FFFFFF"/>
                </a:solidFill>
                <a:latin typeface="Verdana"/>
                <a:cs typeface="Verdana"/>
              </a:rPr>
              <a:t>ador</a:t>
            </a:r>
            <a:r>
              <a:rPr sz="10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25" dirty="0">
                <a:solidFill>
                  <a:srgbClr val="FFFFFF"/>
                </a:solidFill>
                <a:latin typeface="Verdana"/>
                <a:cs typeface="Verdana"/>
              </a:rPr>
              <a:t>Shopping</a:t>
            </a:r>
            <a:r>
              <a:rPr sz="10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5" dirty="0">
                <a:solidFill>
                  <a:srgbClr val="FFFFFF"/>
                </a:solidFill>
                <a:latin typeface="Verdana"/>
                <a:cs typeface="Verdana"/>
              </a:rPr>
              <a:t>Business</a:t>
            </a:r>
            <a:r>
              <a:rPr sz="10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165" dirty="0">
                <a:solidFill>
                  <a:srgbClr val="FFFFFF"/>
                </a:solidFill>
                <a:latin typeface="Verdana"/>
                <a:cs typeface="Verdana"/>
              </a:rPr>
              <a:t>|</a:t>
            </a:r>
            <a:r>
              <a:rPr sz="10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1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000" spc="-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000" spc="-1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000" spc="-4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00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000" spc="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000" spc="-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000" spc="3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000" spc="3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00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0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Verdana"/>
                <a:cs typeface="Verdana"/>
              </a:rPr>
              <a:t>Sala</a:t>
            </a:r>
            <a:r>
              <a:rPr sz="1000" spc="-90" dirty="0">
                <a:solidFill>
                  <a:srgbClr val="FFFFFF"/>
                </a:solidFill>
                <a:latin typeface="Verdana"/>
                <a:cs typeface="Verdana"/>
              </a:rPr>
              <a:t> 310  </a:t>
            </a:r>
            <a:r>
              <a:rPr sz="1000" spc="25" dirty="0">
                <a:solidFill>
                  <a:srgbClr val="FFFFFF"/>
                </a:solidFill>
                <a:latin typeface="Verdana"/>
                <a:cs typeface="Verdana"/>
              </a:rPr>
              <a:t>Caminho</a:t>
            </a:r>
            <a:r>
              <a:rPr sz="10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FFFFFF"/>
                </a:solidFill>
                <a:latin typeface="Verdana"/>
                <a:cs typeface="Verdana"/>
              </a:rPr>
              <a:t>das</a:t>
            </a:r>
            <a:r>
              <a:rPr sz="10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Verdana"/>
                <a:cs typeface="Verdana"/>
              </a:rPr>
              <a:t>Árvores,</a:t>
            </a:r>
            <a:r>
              <a:rPr sz="10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15" dirty="0">
                <a:solidFill>
                  <a:srgbClr val="FFFFFF"/>
                </a:solidFill>
                <a:latin typeface="Verdana"/>
                <a:cs typeface="Verdana"/>
              </a:rPr>
              <a:t>Salvador</a:t>
            </a:r>
            <a:r>
              <a:rPr sz="10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7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10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Verdana"/>
                <a:cs typeface="Verdana"/>
              </a:rPr>
              <a:t>BA</a:t>
            </a:r>
            <a:r>
              <a:rPr sz="10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Verdana"/>
                <a:cs typeface="Verdana"/>
              </a:rPr>
              <a:t>CEP:</a:t>
            </a:r>
            <a:r>
              <a:rPr sz="10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spc="-90" dirty="0">
                <a:solidFill>
                  <a:srgbClr val="FFFFFF"/>
                </a:solidFill>
                <a:latin typeface="Verdana"/>
                <a:cs typeface="Verdana"/>
              </a:rPr>
              <a:t>40301-155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66E6374-198D-C2D9-7736-E77ECA12AEE7}"/>
              </a:ext>
            </a:extLst>
          </p:cNvPr>
          <p:cNvSpPr txBox="1"/>
          <p:nvPr/>
        </p:nvSpPr>
        <p:spPr>
          <a:xfrm>
            <a:off x="685800" y="483621"/>
            <a:ext cx="6172200" cy="1197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Cálculo de Percentuais usando DAX</a:t>
            </a:r>
          </a:p>
          <a:p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33333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16BF2CD-50E9-21BD-D623-FBB1AFAD831F}"/>
              </a:ext>
            </a:extLst>
          </p:cNvPr>
          <p:cNvSpPr txBox="1"/>
          <p:nvPr/>
        </p:nvSpPr>
        <p:spPr>
          <a:xfrm>
            <a:off x="304800" y="1123950"/>
            <a:ext cx="8686800" cy="2174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Criar uma medição para o </a:t>
            </a:r>
            <a:r>
              <a:rPr lang="pt-BR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Publico_filme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para o </a:t>
            </a:r>
            <a:r>
              <a:rPr lang="pt-BR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Publico_total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publico_filme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ancine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[PUBLICO]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publico_total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CALCULATE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68349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68349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publico_filme</a:t>
            </a:r>
            <a:r>
              <a:rPr lang="en-US" sz="1600" b="0" dirty="0">
                <a:solidFill>
                  <a:srgbClr val="68349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ancine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pt-BR" sz="1600" dirty="0"/>
              <a:t>cálculos ignoram os filtros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336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66E6374-198D-C2D9-7736-E77ECA12AEE7}"/>
              </a:ext>
            </a:extLst>
          </p:cNvPr>
          <p:cNvSpPr txBox="1"/>
          <p:nvPr/>
        </p:nvSpPr>
        <p:spPr>
          <a:xfrm>
            <a:off x="685800" y="483621"/>
            <a:ext cx="6172200" cy="1197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Cálculo de Percentuais usando DAX</a:t>
            </a:r>
          </a:p>
          <a:p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33333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16BF2CD-50E9-21BD-D623-FBB1AFAD831F}"/>
              </a:ext>
            </a:extLst>
          </p:cNvPr>
          <p:cNvSpPr txBox="1"/>
          <p:nvPr/>
        </p:nvSpPr>
        <p:spPr>
          <a:xfrm>
            <a:off x="304800" y="1123950"/>
            <a:ext cx="8686800" cy="2540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Criar uma medição para a porcentagem de público por filme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Percentual_filme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68349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68349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publico_filme</a:t>
            </a:r>
            <a:r>
              <a:rPr lang="en-US" sz="1600" b="0" dirty="0">
                <a:solidFill>
                  <a:srgbClr val="68349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1600" b="0" dirty="0">
                <a:solidFill>
                  <a:srgbClr val="68349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68349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publico_total</a:t>
            </a:r>
            <a:r>
              <a:rPr lang="en-US" sz="1600" b="0" dirty="0">
                <a:solidFill>
                  <a:srgbClr val="68349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Visualizar o resultado por uma tabela Matriz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6BB11B7-FFF9-6A9E-9D47-2DA2E08B2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1809750"/>
            <a:ext cx="1371600" cy="2924072"/>
          </a:xfrm>
          <a:prstGeom prst="rect">
            <a:avLst/>
          </a:prstGeom>
        </p:spPr>
      </p:pic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B0E09790-A5AB-9DD6-EF60-9484EAB48116}"/>
              </a:ext>
            </a:extLst>
          </p:cNvPr>
          <p:cNvSpPr/>
          <p:nvPr/>
        </p:nvSpPr>
        <p:spPr>
          <a:xfrm>
            <a:off x="7848600" y="1504950"/>
            <a:ext cx="255494" cy="51561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27CB5FB-7ED7-033D-ED35-0BC6E441E950}"/>
              </a:ext>
            </a:extLst>
          </p:cNvPr>
          <p:cNvSpPr/>
          <p:nvPr/>
        </p:nvSpPr>
        <p:spPr>
          <a:xfrm>
            <a:off x="7010400" y="3122935"/>
            <a:ext cx="1295400" cy="2336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7AAEC8E-2449-BDCF-9336-F50DD229F328}"/>
              </a:ext>
            </a:extLst>
          </p:cNvPr>
          <p:cNvSpPr/>
          <p:nvPr/>
        </p:nvSpPr>
        <p:spPr>
          <a:xfrm>
            <a:off x="7010400" y="3865058"/>
            <a:ext cx="1295400" cy="8687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96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66E6374-198D-C2D9-7736-E77ECA12AEE7}"/>
              </a:ext>
            </a:extLst>
          </p:cNvPr>
          <p:cNvSpPr txBox="1"/>
          <p:nvPr/>
        </p:nvSpPr>
        <p:spPr>
          <a:xfrm>
            <a:off x="685800" y="483621"/>
            <a:ext cx="6172200" cy="1197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Cálculo de Percentuais usando DAX</a:t>
            </a:r>
          </a:p>
          <a:p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33333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16BF2CD-50E9-21BD-D623-FBB1AFAD831F}"/>
              </a:ext>
            </a:extLst>
          </p:cNvPr>
          <p:cNvSpPr txBox="1"/>
          <p:nvPr/>
        </p:nvSpPr>
        <p:spPr>
          <a:xfrm>
            <a:off x="304800" y="1123950"/>
            <a:ext cx="8686800" cy="2540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Criar uma medição para a porcentagem de público por filme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Percentual_filme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68349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68349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publico_filme</a:t>
            </a:r>
            <a:r>
              <a:rPr lang="en-US" sz="1600" b="0" dirty="0">
                <a:solidFill>
                  <a:srgbClr val="68349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1600" b="0" dirty="0">
                <a:solidFill>
                  <a:srgbClr val="68349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68349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publico_total</a:t>
            </a:r>
            <a:r>
              <a:rPr lang="en-US" sz="1600" b="0" dirty="0">
                <a:solidFill>
                  <a:srgbClr val="68349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Visualizar o resultado por uma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tebela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Matriz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6BB11B7-FFF9-6A9E-9D47-2DA2E08B2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1809750"/>
            <a:ext cx="1371600" cy="2924072"/>
          </a:xfrm>
          <a:prstGeom prst="rect">
            <a:avLst/>
          </a:prstGeom>
        </p:spPr>
      </p:pic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B0E09790-A5AB-9DD6-EF60-9484EAB48116}"/>
              </a:ext>
            </a:extLst>
          </p:cNvPr>
          <p:cNvSpPr/>
          <p:nvPr/>
        </p:nvSpPr>
        <p:spPr>
          <a:xfrm>
            <a:off x="7848600" y="1504950"/>
            <a:ext cx="255494" cy="51561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27CB5FB-7ED7-033D-ED35-0BC6E441E950}"/>
              </a:ext>
            </a:extLst>
          </p:cNvPr>
          <p:cNvSpPr/>
          <p:nvPr/>
        </p:nvSpPr>
        <p:spPr>
          <a:xfrm>
            <a:off x="7010400" y="3122935"/>
            <a:ext cx="1295400" cy="2336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7AAEC8E-2449-BDCF-9336-F50DD229F328}"/>
              </a:ext>
            </a:extLst>
          </p:cNvPr>
          <p:cNvSpPr/>
          <p:nvPr/>
        </p:nvSpPr>
        <p:spPr>
          <a:xfrm>
            <a:off x="7010400" y="3865058"/>
            <a:ext cx="1295400" cy="8687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296C99B-F49C-15D8-DC69-82655AB5B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9220" y="2020566"/>
            <a:ext cx="3105583" cy="2876951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1BAD9206-F475-46DC-38D6-42AA432F7323}"/>
              </a:ext>
            </a:extLst>
          </p:cNvPr>
          <p:cNvSpPr/>
          <p:nvPr/>
        </p:nvSpPr>
        <p:spPr>
          <a:xfrm>
            <a:off x="5611776" y="1977495"/>
            <a:ext cx="914400" cy="292002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24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175AF4C2-DF05-7FD5-0338-D08C372DD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1914222"/>
            <a:ext cx="1434359" cy="224823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3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3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66E6374-198D-C2D9-7736-E77ECA12AEE7}"/>
              </a:ext>
            </a:extLst>
          </p:cNvPr>
          <p:cNvSpPr txBox="1"/>
          <p:nvPr/>
        </p:nvSpPr>
        <p:spPr>
          <a:xfrm>
            <a:off x="685800" y="483621"/>
            <a:ext cx="6172200" cy="1197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Cálculo de Percentuais usando DAX</a:t>
            </a:r>
          </a:p>
          <a:p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33333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16BF2CD-50E9-21BD-D623-FBB1AFAD831F}"/>
              </a:ext>
            </a:extLst>
          </p:cNvPr>
          <p:cNvSpPr txBox="1"/>
          <p:nvPr/>
        </p:nvSpPr>
        <p:spPr>
          <a:xfrm>
            <a:off x="304800" y="1123950"/>
            <a:ext cx="8686800" cy="1076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Podemos adicionar uma segmentação para visualizar por filme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B0E09790-A5AB-9DD6-EF60-9484EAB48116}"/>
              </a:ext>
            </a:extLst>
          </p:cNvPr>
          <p:cNvSpPr/>
          <p:nvPr/>
        </p:nvSpPr>
        <p:spPr>
          <a:xfrm>
            <a:off x="7467600" y="1423449"/>
            <a:ext cx="255494" cy="51561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27CB5FB-7ED7-033D-ED35-0BC6E441E950}"/>
              </a:ext>
            </a:extLst>
          </p:cNvPr>
          <p:cNvSpPr/>
          <p:nvPr/>
        </p:nvSpPr>
        <p:spPr>
          <a:xfrm>
            <a:off x="7010400" y="3122935"/>
            <a:ext cx="1295400" cy="2336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52BC54C8-94E6-6B09-E65C-6F695765B1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1915343"/>
            <a:ext cx="1409897" cy="2314898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93AB4667-27B2-3E52-A4BF-865748CAD8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571" y="1566058"/>
            <a:ext cx="3096057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572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66E6374-198D-C2D9-7736-E77ECA12AEE7}"/>
              </a:ext>
            </a:extLst>
          </p:cNvPr>
          <p:cNvSpPr txBox="1"/>
          <p:nvPr/>
        </p:nvSpPr>
        <p:spPr>
          <a:xfrm>
            <a:off x="685800" y="483621"/>
            <a:ext cx="6172200" cy="1197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Cálculo de Percentuais usando DAX</a:t>
            </a:r>
          </a:p>
          <a:p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33333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16BF2CD-50E9-21BD-D623-FBB1AFAD831F}"/>
              </a:ext>
            </a:extLst>
          </p:cNvPr>
          <p:cNvSpPr txBox="1"/>
          <p:nvPr/>
        </p:nvSpPr>
        <p:spPr>
          <a:xfrm>
            <a:off x="304800" y="1123950"/>
            <a:ext cx="8686800" cy="41613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 outra forma de realizar os cálculos seria usando varáveis como num código de programação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/>
              <a:t>As variáveis podem aprimorar o desempenho, a confiabilidade e a capacidade de leitura, além de reduzir a complexidade.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Criar uma medição usando a função </a:t>
            </a:r>
            <a:r>
              <a:rPr lang="pt-BR" sz="16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criar variáveis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percentual_filme2 = 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publico_filme2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ancine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[PUBLICO]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publico_total2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CALCULATE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ancine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[PUBLICO]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sz="160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ancine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publico_filme2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1600" b="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publico_total2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0D52306-AC4E-C4DD-AB5A-DA4AFC3B40D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16" b="14445"/>
          <a:stretch/>
        </p:blipFill>
        <p:spPr>
          <a:xfrm>
            <a:off x="6858000" y="2038350"/>
            <a:ext cx="1771254" cy="162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677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648D74B-6A72-12B5-32F9-A6D2A6C79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098" y="1460284"/>
            <a:ext cx="1810003" cy="30198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747912" y="4903463"/>
            <a:ext cx="364172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©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 Copyright 2018-2019 </a:t>
            </a:r>
            <a:r>
              <a:rPr sz="900" spc="-10" dirty="0">
                <a:solidFill>
                  <a:srgbClr val="999999"/>
                </a:solidFill>
                <a:latin typeface="Arial MT"/>
                <a:cs typeface="Arial MT"/>
                <a:hlinkClick r:id="rId3"/>
              </a:rPr>
              <a:t>www.infinityschool.com.br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  <a:hlinkClick r:id="rId3"/>
              </a:rPr>
              <a:t> </a:t>
            </a:r>
            <a:r>
              <a:rPr sz="900" dirty="0">
                <a:solidFill>
                  <a:srgbClr val="999999"/>
                </a:solidFill>
                <a:latin typeface="Arial MT"/>
                <a:cs typeface="Arial MT"/>
              </a:rPr>
              <a:t>-</a:t>
            </a:r>
            <a:r>
              <a:rPr sz="900" spc="-5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999999"/>
                </a:solidFill>
                <a:latin typeface="Arial MT"/>
                <a:cs typeface="Arial MT"/>
              </a:rPr>
              <a:t>All Rights Reserved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66E6374-198D-C2D9-7736-E77ECA12AEE7}"/>
              </a:ext>
            </a:extLst>
          </p:cNvPr>
          <p:cNvSpPr txBox="1"/>
          <p:nvPr/>
        </p:nvSpPr>
        <p:spPr>
          <a:xfrm>
            <a:off x="685800" y="483621"/>
            <a:ext cx="6172200" cy="1197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Cálculo de Percentuais usando DAX</a:t>
            </a:r>
          </a:p>
          <a:p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dirty="0">
                <a:solidFill>
                  <a:srgbClr val="333333"/>
                </a:solidFill>
                <a:effectLst/>
                <a:latin typeface="Segoe UI Ligh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16BF2CD-50E9-21BD-D623-FBB1AFAD831F}"/>
              </a:ext>
            </a:extLst>
          </p:cNvPr>
          <p:cNvSpPr txBox="1"/>
          <p:nvPr/>
        </p:nvSpPr>
        <p:spPr>
          <a:xfrm>
            <a:off x="304800" y="1123950"/>
            <a:ext cx="8686800" cy="1076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Visualizar os dois métodos adicionando a nova medição na tabela Matriz: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27CB5FB-7ED7-033D-ED35-0BC6E441E950}"/>
              </a:ext>
            </a:extLst>
          </p:cNvPr>
          <p:cNvSpPr/>
          <p:nvPr/>
        </p:nvSpPr>
        <p:spPr>
          <a:xfrm>
            <a:off x="6753097" y="4171950"/>
            <a:ext cx="1810003" cy="2336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D82D337-58BC-5CEE-A844-ACD6CFCFC4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1681257"/>
            <a:ext cx="4010585" cy="2896004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FFD19D86-173E-C6BC-4901-EC11F6ECD57B}"/>
              </a:ext>
            </a:extLst>
          </p:cNvPr>
          <p:cNvSpPr/>
          <p:nvPr/>
        </p:nvSpPr>
        <p:spPr>
          <a:xfrm>
            <a:off x="4267200" y="1657350"/>
            <a:ext cx="1724585" cy="289600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24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9999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2417</TotalTime>
  <Words>1783</Words>
  <Application>Microsoft Office PowerPoint</Application>
  <PresentationFormat>Apresentação na tela (16:9)</PresentationFormat>
  <Paragraphs>193</Paragraphs>
  <Slides>38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46" baseType="lpstr">
      <vt:lpstr>Yu Gothic UI</vt:lpstr>
      <vt:lpstr>Arial</vt:lpstr>
      <vt:lpstr>Arial MT</vt:lpstr>
      <vt:lpstr>Calibri</vt:lpstr>
      <vt:lpstr>Consolas</vt:lpstr>
      <vt:lpstr>Segoe UI Light</vt:lpstr>
      <vt:lpstr>Verdana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[LP-A01] Slide - Conceitos e Princípios de programação</dc:title>
  <dc:creator>Mauricio B Marcal de Carvalho</dc:creator>
  <cp:lastModifiedBy>Afrânio Rebouças</cp:lastModifiedBy>
  <cp:revision>105</cp:revision>
  <dcterms:created xsi:type="dcterms:W3CDTF">2022-09-19T13:12:57Z</dcterms:created>
  <dcterms:modified xsi:type="dcterms:W3CDTF">2024-05-05T12:58:10Z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