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47E0C78-C3F7-41DF-A0A6-AA2069C481B9}">
  <a:tblStyle styleId="{B47E0C78-C3F7-41DF-A0A6-AA2069C48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2d7f8f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2d7f8f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2d7f8f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2d7f8f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a2d7f8f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a2d7f8f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2d7f8f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2d7f8f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2d7f8f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a2d7f8f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a2d7f8f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a2d7f8f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2d7f8f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a2d7f8f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2d7f8f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a2d7f8f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2d7f8f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a2d7f8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a2d7f8f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a2d7f8f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2d7f8f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2d7f8f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2d7f8f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a2d7f8f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a2d7f8f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a2d7f8f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a2d7f8f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a2d7f8f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a2d7f8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a2d7f8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2d7f8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a2d7f8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a2d7f8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a2d7f8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a2d7f8f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a2d7f8f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2d7f8f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a2d7f8f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a2d7f8f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a2d7f8f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a2d7f8f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a2d7f8f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2d7f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2d7f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2d7f8f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a2d7f8f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a2d7f8f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a2d7f8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a2d7f8f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a2d7f8f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a2d7f8f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a2d7f8f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a2d7f8f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a2d7f8f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a2d7f8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a2d7f8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a2d7f8f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a2d7f8f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a2d7f8f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a2d7f8f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a2d7f8f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a2d7f8f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a2d7f8f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a2d7f8f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2d7f8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2d7f8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a2d7f8f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a2d7f8f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a2d7f8f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a2d7f8f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2d7f8f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2d7f8f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a2d7f8f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a2d7f8f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a2d7f8f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a2d7f8f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a2d7f8f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a2d7f8f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a2d7f8f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a2d7f8f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a2d7f8f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a2d7f8f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a2d7f8f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a2d7f8f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a2d7f8f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a2d7f8f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a2d7f8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a2d7f8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a2d7f8f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a2d7f8f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a2d7f8f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a2d7f8f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a2d7f8f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a2d7f8f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9a9cd02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9a9cd02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9a9cd0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9a9cd0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a2d7f8f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a2d7f8f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9a9cd02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9a9cd02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9a9cd02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9a9cd02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9a9cd024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9a9cd024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9a9cd02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9a9cd02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2d7f8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2d7f8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9a9cd02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9a9cd02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49a9cd02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49a9cd02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9a9cd02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49a9cd02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9a9cd02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9a9cd02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a2d7f8f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3a2d7f8f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a2d7f8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a2d7f8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2d7f8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2d7f8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2d7f8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2d7f8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Indecidibilidade do problema da vacuidade da interseção de LLCs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Thiago Lages de Alencar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</a:t>
            </a:r>
            <a:r>
              <a:rPr lang="en-GB"/>
              <a:t>b</a:t>
            </a:r>
            <a:br>
              <a:rPr lang="en-GB"/>
            </a:br>
            <a:r>
              <a:rPr lang="en-GB"/>
              <a:t>C → </a:t>
            </a:r>
            <a:r>
              <a:rPr lang="en-GB"/>
              <a:t>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A ⇒ CB ⇒ ABB ⇒ ABBBB</a:t>
            </a:r>
            <a:br>
              <a:rPr lang="en-GB"/>
            </a:br>
            <a:r>
              <a:rPr lang="en-GB"/>
              <a:t>4 passos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AB</a:t>
            </a:r>
            <a:r>
              <a:rPr lang="en-GB"/>
              <a:t>BBB ⇒ aBBBB ⇒ abBBB ⇒ abbBB ⇒ abbbB ⇒ abbbb</a:t>
            </a:r>
            <a:br>
              <a:rPr lang="en-GB"/>
            </a:br>
            <a:r>
              <a:rPr lang="en-GB"/>
              <a:t>5 passos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Uma string de 5 letras custou 9 passos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Dada um string </a:t>
            </a:r>
            <a:r>
              <a:rPr b="1" lang="en-GB"/>
              <a:t>w</a:t>
            </a:r>
            <a:r>
              <a:rPr lang="en-GB"/>
              <a:t> com tamanho </a:t>
            </a:r>
            <a:r>
              <a:rPr b="1" lang="en-GB"/>
              <a:t>N</a:t>
            </a:r>
            <a:r>
              <a:rPr lang="en-GB"/>
              <a:t>, você precisará de 2*</a:t>
            </a:r>
            <a:r>
              <a:rPr b="1" lang="en-GB"/>
              <a:t>N</a:t>
            </a:r>
            <a:r>
              <a:rPr lang="en-GB"/>
              <a:t> - 1 passos para encontrar ela.</a:t>
            </a:r>
            <a:br>
              <a:rPr lang="en-GB"/>
            </a:br>
            <a:r>
              <a:rPr lang="en-GB"/>
              <a:t>S ⇒ A ⇒ CB ⇒ ABB ⇒ ABBBB</a:t>
            </a:r>
            <a:br>
              <a:rPr lang="en-GB"/>
            </a:br>
            <a:r>
              <a:rPr lang="en-GB"/>
              <a:t>4 passos</a:t>
            </a:r>
            <a:br>
              <a:rPr lang="en-GB"/>
            </a:br>
            <a:r>
              <a:rPr lang="en-GB"/>
              <a:t>ABBBB ⇒ aBBBB ⇒ abBBB ⇒ abbBB ⇒ abbbB ⇒ abbbb</a:t>
            </a:r>
            <a:br>
              <a:rPr lang="en-GB"/>
            </a:br>
            <a:r>
              <a:rPr lang="en-GB"/>
              <a:t>5 passos</a:t>
            </a:r>
            <a:br>
              <a:rPr lang="en-GB"/>
            </a:br>
            <a:r>
              <a:rPr lang="en-GB"/>
              <a:t>Total: 9 passos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</a:t>
            </a:r>
            <a:endParaRPr sz="24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Gerar todas derivações com tamanho 2*</a:t>
            </a:r>
            <a:r>
              <a:rPr b="1" lang="en-GB"/>
              <a:t>N</a:t>
            </a:r>
            <a:r>
              <a:rPr lang="en-GB"/>
              <a:t> - 1.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Etapa 3:</a:t>
            </a:r>
            <a:br>
              <a:rPr lang="en-GB"/>
            </a:br>
            <a:r>
              <a:rPr lang="en-GB"/>
              <a:t>Se alguma delas for </a:t>
            </a:r>
            <a:r>
              <a:rPr b="1" lang="en-GB"/>
              <a:t>w</a:t>
            </a:r>
            <a:r>
              <a:rPr lang="en-GB"/>
              <a:t> então </a:t>
            </a:r>
            <a:r>
              <a:rPr b="1" lang="en-GB"/>
              <a:t>w</a:t>
            </a:r>
            <a:r>
              <a:rPr lang="en-GB"/>
              <a:t> ∈ L(G), caso contrário não.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Sem saber o máximo de passos para encontrar </a:t>
            </a:r>
            <a:r>
              <a:rPr b="1" lang="en-GB"/>
              <a:t>w</a:t>
            </a:r>
            <a:r>
              <a:rPr lang="en-GB"/>
              <a:t> o algoritmo  teria que gerar todas derivações </a:t>
            </a:r>
            <a:r>
              <a:rPr lang="en-GB"/>
              <a:t>possíveis</a:t>
            </a:r>
            <a:r>
              <a:rPr lang="en-GB"/>
              <a:t> e isso poderia entrar em loop.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é finito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gramática livre de contexto G, a linguagem gerada por aquela gramática é finita?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é finito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gramática livre de contexto G, a linguagem gerada por aquela gramática é finita?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Decidível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Contar o número de não terminais (</a:t>
            </a:r>
            <a:r>
              <a:rPr b="1" lang="en-GB"/>
              <a:t>N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Etapa 3: Verificar se existe alguma árvore derivação com o tamanho maior ou igual a </a:t>
            </a:r>
            <a:r>
              <a:rPr b="1" lang="en-GB"/>
              <a:t>N</a:t>
            </a:r>
            <a:r>
              <a:rPr lang="en-GB"/>
              <a:t> + 1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AB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</a:t>
            </a:r>
            <a:r>
              <a:rPr b="1" lang="en-GB"/>
              <a:t>4</a:t>
            </a:r>
            <a:endParaRPr b="1"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45720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Tamanho &gt;= </a:t>
            </a:r>
            <a:r>
              <a:rPr b="1" lang="en-GB"/>
              <a:t>4</a:t>
            </a:r>
            <a:r>
              <a:rPr lang="en-GB"/>
              <a:t> + 1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Gramática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 = (V, T, P,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</a:t>
            </a:r>
            <a:r>
              <a:rPr lang="en-GB"/>
              <a:t>são as</a:t>
            </a:r>
            <a:r>
              <a:rPr lang="en-GB"/>
              <a:t>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</a:t>
            </a:r>
            <a:r>
              <a:rPr lang="en-GB"/>
              <a:t>são</a:t>
            </a:r>
            <a:r>
              <a:rPr lang="en-GB"/>
              <a:t>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</a:t>
            </a:r>
            <a:r>
              <a:rPr lang="en-GB"/>
              <a:t>são as</a:t>
            </a:r>
            <a:r>
              <a:rPr lang="en-GB"/>
              <a:t> regras de </a:t>
            </a:r>
            <a:r>
              <a:rPr lang="en-GB" u="sng"/>
              <a:t>produção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é o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Finitude - Algoritmo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CB | a</a:t>
            </a:r>
            <a:br>
              <a:rPr lang="en-GB"/>
            </a:br>
            <a:r>
              <a:rPr lang="en-GB"/>
              <a:t>B → b</a:t>
            </a:r>
            <a:br>
              <a:rPr lang="en-GB"/>
            </a:br>
            <a:r>
              <a:rPr lang="en-GB"/>
              <a:t>C → DB</a:t>
            </a:r>
            <a:br>
              <a:rPr lang="en-GB"/>
            </a:br>
            <a:r>
              <a:rPr lang="en-GB"/>
              <a:t>D → 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Número de não terminais: </a:t>
            </a:r>
            <a:r>
              <a:rPr b="1" lang="en-GB"/>
              <a:t>5</a:t>
            </a:r>
            <a:endParaRPr b="1"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0" y="1152000"/>
            <a:ext cx="42603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	b	b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Tamanho &gt;= </a:t>
            </a:r>
            <a:r>
              <a:rPr b="1" lang="en-GB"/>
              <a:t>5</a:t>
            </a:r>
            <a:r>
              <a:rPr lang="en-GB"/>
              <a:t> + 1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gramática livre de contexto G, a linguagem gerada por aquela gramática é vazia?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gramática livre de contexto G, a linguagem gerada por aquela gramática é vazia?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Decidível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000"/>
            <a:ext cx="4260300" cy="19263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Exemplo 1:</a:t>
            </a:r>
            <a:br>
              <a:rPr lang="en-GB"/>
            </a:br>
            <a:r>
              <a:rPr lang="en-GB"/>
              <a:t>S → 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ε | A</a:t>
            </a:r>
            <a:br>
              <a:rPr lang="en-GB"/>
            </a:br>
            <a:r>
              <a:rPr lang="en-GB"/>
              <a:t>A → A | aA</a:t>
            </a: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72000" y="1152000"/>
            <a:ext cx="4260300" cy="19263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⇒ ε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S ⇒ ε </a:t>
            </a:r>
            <a:br>
              <a:rPr lang="en-GB"/>
            </a:br>
            <a:r>
              <a:rPr lang="en-GB"/>
              <a:t>S </a:t>
            </a:r>
            <a:r>
              <a:rPr lang="en-GB"/>
              <a:t>⇒ A ⇒ aA ⇒ aaA ⇒ aaaA ⇒ ...</a:t>
            </a: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/>
        </p:nvSpPr>
        <p:spPr>
          <a:xfrm>
            <a:off x="311600" y="3216600"/>
            <a:ext cx="8520600" cy="1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É necessário um algoritmo que dê a resposta certa e sempre pare.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Dada uma gramática livre de contexto G, a linguagem gerada por aquela gramática é vazia?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Em outras palavras: Gramática G não gera nenhuma palavra?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03" name="Google Shape;203;p3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Marcar todos os terminais no lado direito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</a:t>
            </a:r>
            <a:r>
              <a:rPr lang="en-GB"/>
              <a:t>Marcar todos os não terminais que tem o lado direito todo marcado</a:t>
            </a:r>
            <a:br>
              <a:rPr lang="en-GB"/>
            </a:br>
            <a:r>
              <a:rPr lang="en-GB"/>
              <a:t>(repetir etapa 2 enquanto conseguir marcar algum não terminal)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3: Verificar se S foi marcado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1: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zzz</a:t>
            </a:r>
            <a:br>
              <a:rPr lang="en-GB"/>
            </a:br>
            <a:r>
              <a:rPr lang="en-GB"/>
              <a:t>D → dC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</a:t>
            </a:r>
            <a:r>
              <a:rPr lang="en-GB"/>
              <a:t>1 - </a:t>
            </a:r>
            <a:r>
              <a:rPr lang="en-GB"/>
              <a:t>Marcar todos os terminais no lado direito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zzz</a:t>
            </a:r>
            <a:br>
              <a:rPr lang="en-GB"/>
            </a:br>
            <a:r>
              <a:rPr lang="en-GB"/>
              <a:t>D </a:t>
            </a:r>
            <a:r>
              <a:rPr lang="en-GB"/>
              <a:t>→ dC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1 - Marcar todos os terminais no lado direito: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Gramática Livre do Contexto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 = (V, T, P, 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dC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(repetir etapa 2 enquanto conseguir marcar algum não terminal)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(repetir etapa 2 enquanto conseguir marcar algum não terminal)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3 - </a:t>
            </a:r>
            <a:r>
              <a:rPr lang="en-GB"/>
              <a:t>Verificar se S foi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ε</a:t>
            </a:r>
            <a:br>
              <a:rPr lang="en-GB"/>
            </a:br>
            <a:r>
              <a:rPr lang="en-GB"/>
              <a:t>S → AB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zzz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Como S não foi marcado, não é possível gerar uma palavra nessa gramática.</a:t>
            </a:r>
            <a:br>
              <a:rPr lang="en-GB"/>
            </a:br>
            <a:r>
              <a:rPr lang="en-GB"/>
              <a:t>Em outras palavras, essa linguagem é vazia.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Exemplo 2:</a:t>
            </a:r>
            <a:br>
              <a:rPr lang="en-GB"/>
            </a:br>
            <a:r>
              <a:rPr lang="en-GB"/>
              <a:t>S → DABC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B → bbC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xy</a:t>
            </a:r>
            <a:br>
              <a:rPr lang="en-GB"/>
            </a:br>
            <a:r>
              <a:rPr lang="en-GB"/>
              <a:t>D → Cd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1 - </a:t>
            </a:r>
            <a:r>
              <a:rPr lang="en-GB"/>
              <a:t>Marcar todos os terminais no lado direito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DABC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AC</a:t>
            </a:r>
            <a:br>
              <a:rPr lang="en-GB"/>
            </a:br>
            <a:r>
              <a:rPr lang="en-GB"/>
              <a:t>B → </a:t>
            </a:r>
            <a:r>
              <a:rPr lang="en-GB">
                <a:highlight>
                  <a:srgbClr val="F4CCCC"/>
                </a:highlight>
              </a:rPr>
              <a:t>bb</a:t>
            </a:r>
            <a:r>
              <a:rPr lang="en-GB"/>
              <a:t>C</a:t>
            </a:r>
            <a:br>
              <a:rPr lang="en-GB"/>
            </a:br>
            <a:r>
              <a:rPr lang="en-GB"/>
              <a:t>C → CD</a:t>
            </a:r>
            <a:br>
              <a:rPr lang="en-GB"/>
            </a:br>
            <a:r>
              <a:rPr lang="en-GB"/>
              <a:t>C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C</a:t>
            </a:r>
            <a:r>
              <a:rPr lang="en-GB">
                <a:highlight>
                  <a:srgbClr val="F4CCCC"/>
                </a:highlight>
              </a:rPr>
              <a:t>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</a:t>
            </a:r>
            <a:r>
              <a:rPr lang="en-GB"/>
              <a:t>Marcar todos os não terminais que tem o lado direito todo marcado</a:t>
            </a:r>
            <a:r>
              <a:rPr lang="en-GB"/>
              <a:t>:</a:t>
            </a:r>
            <a:br>
              <a:rPr lang="en-GB"/>
            </a:br>
            <a:r>
              <a:rPr lang="en-GB"/>
              <a:t>S → DAB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/>
              <a:t>A → BB</a:t>
            </a:r>
            <a:br>
              <a:rPr lang="en-GB"/>
            </a:br>
            <a:r>
              <a:rPr lang="en-GB"/>
              <a:t>B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/>
              <a:t>B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DA</a:t>
            </a:r>
            <a:r>
              <a:rPr lang="en-GB">
                <a:highlight>
                  <a:srgbClr val="F4CCCC"/>
                </a:highlight>
              </a:rPr>
              <a:t>BC</a:t>
            </a:r>
            <a:br>
              <a:rPr lang="en-GB"/>
            </a:br>
            <a:r>
              <a:rPr lang="en-GB"/>
              <a:t>A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A</a:t>
            </a:r>
            <a:r>
              <a:rPr lang="en-GB">
                <a:highlight>
                  <a:srgbClr val="F4CCCC"/>
                </a:highlight>
              </a:rPr>
              <a:t>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D</a:t>
            </a:r>
            <a:r>
              <a:rPr lang="en-GB">
                <a:highlight>
                  <a:srgbClr val="F4CCCC"/>
                </a:highlight>
              </a:rPr>
              <a:t>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/>
              <a:t>D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/>
              <a:t>S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</a:t>
            </a:r>
            <a:r>
              <a:rPr lang="en-GB"/>
              <a:t> Livre do Contexto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lang="en-GB"/>
              <a:t>(G) = {</a:t>
            </a:r>
            <a:r>
              <a:rPr b="1" lang="en-GB"/>
              <a:t>w</a:t>
            </a:r>
            <a:r>
              <a:rPr lang="en-GB"/>
              <a:t> ∈ T* | S ⇒</a:t>
            </a:r>
            <a:r>
              <a:rPr baseline="30000" lang="en-GB"/>
              <a:t>+</a:t>
            </a:r>
            <a:r>
              <a:rPr lang="en-GB"/>
              <a:t> </a:t>
            </a:r>
            <a:r>
              <a:rPr b="1" lang="en-GB"/>
              <a:t>w</a:t>
            </a: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2 - Marcar todos os não terminais que tem o lado direito todo marcado: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S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endParaRPr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- Algoritmo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000"/>
            <a:ext cx="8520600" cy="39147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Etapa 3 - </a:t>
            </a:r>
            <a:r>
              <a:rPr lang="en-GB"/>
              <a:t>Verificar se S foi marcado</a:t>
            </a:r>
            <a:r>
              <a:rPr lang="en-GB"/>
              <a:t>: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S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DABC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A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AC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B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bbC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C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xy</a:t>
            </a:r>
            <a:br>
              <a:rPr lang="en-GB"/>
            </a:br>
            <a:r>
              <a:rPr lang="en-GB">
                <a:highlight>
                  <a:srgbClr val="F4CCCC"/>
                </a:highlight>
              </a:rPr>
              <a:t>D</a:t>
            </a:r>
            <a:r>
              <a:rPr lang="en-GB"/>
              <a:t> → </a:t>
            </a:r>
            <a:r>
              <a:rPr lang="en-GB">
                <a:highlight>
                  <a:srgbClr val="F4CCCC"/>
                </a:highlight>
              </a:rPr>
              <a:t>Cd</a:t>
            </a:r>
            <a:br>
              <a:rPr lang="en-GB"/>
            </a:br>
            <a:r>
              <a:rPr lang="en-GB"/>
              <a:t>Como S foi marcado, essa gramática consegue gerar uma palavra.</a:t>
            </a:r>
            <a:br>
              <a:rPr lang="en-GB"/>
            </a:br>
            <a:r>
              <a:rPr lang="en-GB"/>
              <a:t>Exemplo: DABC ⇒ </a:t>
            </a:r>
            <a:r>
              <a:rPr lang="en-GB"/>
              <a:t>DABxy ⇒ DAbbCxy ⇒ DAbbxyxy ⇒ DBBbbxyxy ⇒ DBbbCbbxyxy ⇒ DBbbxybbxyxy ⇒ DbbCbbxybbxyxy ⇒ Dbbxybbxybbxyxy ⇒ Cdbbxybbxybbxyxy ⇒ xydbbxybbxybbxyxy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11700" y="1152000"/>
            <a:ext cx="8520600" cy="14199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é um alfabeto com pelo menos 2 símbolos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Existe duas listas: lista α e lista 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Ambas as listas são listas de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Ambas as listas tem tamanho 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6" name="Google Shape;306;p54"/>
          <p:cNvGraphicFramePr/>
          <p:nvPr/>
        </p:nvGraphicFramePr>
        <p:xfrm>
          <a:off x="3420638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07" name="Google Shape;307;p54"/>
          <p:cNvGraphicFramePr/>
          <p:nvPr/>
        </p:nvGraphicFramePr>
        <p:xfrm>
          <a:off x="3420625" y="323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13" name="Google Shape;313;p55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14" name="Google Shape;314;p55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20" name="Google Shape;320;p56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1" name="Google Shape;321;p56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22" name="Google Shape;322;p56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28" name="Google Shape;328;p57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9" name="Google Shape;329;p57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0" name="Google Shape;330;p57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36" name="Google Shape;336;p58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37" name="Google Shape;337;p58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38" name="Google Shape;338;p58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58"/>
          <p:cNvSpPr txBox="1"/>
          <p:nvPr/>
        </p:nvSpPr>
        <p:spPr>
          <a:xfrm>
            <a:off x="61425" y="3769350"/>
            <a:ext cx="4510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 problema de decisão é: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Existe tal solução ou não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</a:t>
            </a:r>
            <a:endParaRPr/>
          </a:p>
        </p:txBody>
      </p:sp>
      <p:graphicFrame>
        <p:nvGraphicFramePr>
          <p:cNvPr id="345" name="Google Shape;345;p59"/>
          <p:cNvGraphicFramePr/>
          <p:nvPr/>
        </p:nvGraphicFramePr>
        <p:xfrm>
          <a:off x="311688" y="159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α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6" name="Google Shape;346;p59"/>
          <p:cNvGraphicFramePr/>
          <p:nvPr/>
        </p:nvGraphicFramePr>
        <p:xfrm>
          <a:off x="311700" y="27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{B47E0C78-C3F7-41DF-A0A6-AA2069C481B9}</a:tableStyleId>
              </a:tblPr>
              <a:tblGrid>
                <a:gridCol w="767575"/>
                <a:gridCol w="767575"/>
                <a:gridCol w="767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1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2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β</a:t>
                      </a:r>
                      <a:r>
                        <a:rPr baseline="-25000" lang="en-GB"/>
                        <a:t>3</a:t>
                      </a:r>
                      <a:endParaRPr baseline="-25000"/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59"/>
          <p:cNvSpPr txBox="1"/>
          <p:nvPr/>
        </p:nvSpPr>
        <p:spPr>
          <a:xfrm>
            <a:off x="4572000" y="1274350"/>
            <a:ext cx="4572300" cy="3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α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r>
              <a:rPr lang="en-GB" sz="1800">
                <a:solidFill>
                  <a:schemeClr val="dk2"/>
                </a:solidFill>
              </a:rPr>
              <a:t> = 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3</a:t>
            </a:r>
            <a:r>
              <a:rPr lang="en-GB" sz="1800">
                <a:solidFill>
                  <a:schemeClr val="dk2"/>
                </a:solidFill>
              </a:rPr>
              <a:t>β</a:t>
            </a:r>
            <a:r>
              <a:rPr baseline="-25000" lang="en-GB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 ab bba a = bb aa bb 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bbaabbbaa = bbaabbbaa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Sequência: 3,2,3,1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1425" y="3769350"/>
            <a:ext cx="45105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 problema de decisão é: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Existe tal solução ou não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</a:t>
            </a:r>
            <a:r>
              <a:rPr lang="en-GB" sz="1800">
                <a:solidFill>
                  <a:schemeClr val="dk2"/>
                </a:solidFill>
              </a:rPr>
              <a:t>ndecidível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Podemos construir uma gramática livre de contexto para o Post Correspondence 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60" name="Google Shape;360;p61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x representa a escolha do par correspondente α</a:t>
            </a:r>
            <a:r>
              <a:rPr baseline="-25000" lang="en-GB"/>
              <a:t>i</a:t>
            </a:r>
            <a:r>
              <a:rPr lang="en-GB"/>
              <a:t> ou β</a:t>
            </a:r>
            <a:r>
              <a:rPr baseline="-25000" lang="en-GB"/>
              <a:t>i</a:t>
            </a:r>
            <a:r>
              <a:rPr lang="en-GB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Linguagem Livre do Contexto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L(G) = {</a:t>
            </a:r>
            <a:r>
              <a:rPr b="1" lang="en-GB"/>
              <a:t>w</a:t>
            </a:r>
            <a:r>
              <a:rPr lang="en-GB"/>
              <a:t> ∈ T* | S ⇒</a:t>
            </a:r>
            <a:r>
              <a:rPr baseline="30000" lang="en-GB"/>
              <a:t>+</a:t>
            </a:r>
            <a:r>
              <a:rPr lang="en-GB"/>
              <a:t> </a:t>
            </a:r>
            <a:r>
              <a:rPr b="1" lang="en-GB"/>
              <a:t>w</a:t>
            </a: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 = </a:t>
            </a:r>
            <a:r>
              <a:rPr lang="en-GB" u="sng"/>
              <a:t>variáveis</a:t>
            </a:r>
            <a:r>
              <a:rPr lang="en-GB"/>
              <a:t> ou </a:t>
            </a:r>
            <a:r>
              <a:rPr lang="en-GB" u="sng"/>
              <a:t>não 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= </a:t>
            </a:r>
            <a:r>
              <a:rPr lang="en-GB" u="sng"/>
              <a:t>terminais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 = (V ∪ T)* = qualquer combinação entre terminais e não terminais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= </a:t>
            </a:r>
            <a:r>
              <a:rPr lang="en-GB" u="sng"/>
              <a:t>símbolo inicial</a:t>
            </a:r>
            <a:r>
              <a:rPr lang="en-GB"/>
              <a:t> ou </a:t>
            </a:r>
            <a:r>
              <a:rPr lang="en-GB" u="sng"/>
              <a:t>variável inicial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 é uma string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 Correspondence Problem para LLC</a:t>
            </a:r>
            <a:endParaRPr/>
          </a:p>
        </p:txBody>
      </p:sp>
      <p:sp>
        <p:nvSpPr>
          <p:cNvPr id="366" name="Google Shape;366;p62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 → A |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Ax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Ax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α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α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α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 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Bx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Bx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β</a:t>
            </a:r>
            <a:r>
              <a:rPr baseline="-25000" lang="en-GB"/>
              <a:t>1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| β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 | 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 | … | β</a:t>
            </a:r>
            <a:r>
              <a:rPr baseline="-25000" lang="en-GB"/>
              <a:t>N</a:t>
            </a:r>
            <a:r>
              <a:rPr lang="en-GB"/>
              <a:t>x</a:t>
            </a:r>
            <a:r>
              <a:rPr baseline="-25000" lang="en-GB"/>
              <a:t>N</a:t>
            </a:r>
            <a:r>
              <a:rPr lang="en-GB"/>
              <a:t> |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é a linguagem gerada pela lista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</a:t>
            </a:r>
            <a:r>
              <a:rPr baseline="-25000" lang="en-GB"/>
              <a:t>B</a:t>
            </a:r>
            <a:r>
              <a:rPr lang="en-GB"/>
              <a:t> é a linguagem gerada pela lista B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Ambiguidade</a:t>
            </a:r>
            <a:endParaRPr/>
          </a:p>
        </p:txBody>
      </p:sp>
      <p:sp>
        <p:nvSpPr>
          <p:cNvPr id="372" name="Google Shape;372;p63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Sabe se uma gramática livre de contexto é </a:t>
            </a:r>
            <a:r>
              <a:rPr lang="en-GB"/>
              <a:t>ambígua ou não é indecidível.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Suponha que 1, 2, 3 é uma solução do PCP na forma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A ⇒ α</a:t>
            </a:r>
            <a:r>
              <a:rPr baseline="-25000" lang="en-GB"/>
              <a:t>1</a:t>
            </a:r>
            <a:r>
              <a:rPr lang="en-GB"/>
              <a:t>Ax</a:t>
            </a:r>
            <a:r>
              <a:rPr baseline="-25000" lang="en-GB"/>
              <a:t>1</a:t>
            </a:r>
            <a:r>
              <a:rPr lang="en-GB"/>
              <a:t> ⇒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Ax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⇒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α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⇒ B ⇒ β</a:t>
            </a:r>
            <a:r>
              <a:rPr baseline="-25000" lang="en-GB"/>
              <a:t>1</a:t>
            </a:r>
            <a:r>
              <a:rPr lang="en-GB"/>
              <a:t>Bx</a:t>
            </a:r>
            <a:r>
              <a:rPr baseline="-25000" lang="en-GB"/>
              <a:t>1</a:t>
            </a:r>
            <a:r>
              <a:rPr lang="en-GB"/>
              <a:t> ⇒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Bx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r>
              <a:rPr lang="en-GB"/>
              <a:t> ⇒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β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3</a:t>
            </a:r>
            <a:r>
              <a:rPr lang="en-GB"/>
              <a:t>x</a:t>
            </a:r>
            <a:r>
              <a:rPr baseline="-25000" lang="en-GB"/>
              <a:t>2</a:t>
            </a:r>
            <a:r>
              <a:rPr lang="en-GB"/>
              <a:t>x</a:t>
            </a:r>
            <a:r>
              <a:rPr baseline="-25000" lang="en-GB"/>
              <a:t>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Já que 1, 2, 3 é uma solução, nós podemos dizer que α</a:t>
            </a:r>
            <a:r>
              <a:rPr baseline="-25000" lang="en-GB"/>
              <a:t>1</a:t>
            </a:r>
            <a:r>
              <a:rPr lang="en-GB"/>
              <a:t>α</a:t>
            </a:r>
            <a:r>
              <a:rPr baseline="-25000" lang="en-GB"/>
              <a:t>2</a:t>
            </a:r>
            <a:r>
              <a:rPr lang="en-GB"/>
              <a:t>α</a:t>
            </a:r>
            <a:r>
              <a:rPr baseline="-25000" lang="en-GB"/>
              <a:t>3</a:t>
            </a:r>
            <a:r>
              <a:rPr lang="en-GB"/>
              <a:t> = β</a:t>
            </a:r>
            <a:r>
              <a:rPr baseline="-25000" lang="en-GB"/>
              <a:t>1</a:t>
            </a:r>
            <a:r>
              <a:rPr lang="en-GB"/>
              <a:t>β</a:t>
            </a:r>
            <a:r>
              <a:rPr baseline="-25000" lang="en-GB"/>
              <a:t>2</a:t>
            </a:r>
            <a:r>
              <a:rPr lang="en-GB"/>
              <a:t>β</a:t>
            </a:r>
            <a:r>
              <a:rPr baseline="-25000" lang="en-GB"/>
              <a:t>3</a:t>
            </a:r>
            <a:br>
              <a:rPr lang="en-GB"/>
            </a:br>
            <a:r>
              <a:rPr lang="en-GB"/>
              <a:t>Como só é possível ter uma derivação em A e uma em B, a única maneira de acabarem sendo iguais é ambas estarem fazendo derivação da mesma string.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Complemento</a:t>
            </a:r>
            <a:endParaRPr/>
          </a:p>
        </p:txBody>
      </p:sp>
      <p:sp>
        <p:nvSpPr>
          <p:cNvPr id="378" name="Google Shape;378;p64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Dada a L</a:t>
            </a:r>
            <a:r>
              <a:rPr baseline="-25000" lang="en-GB"/>
              <a:t>A</a:t>
            </a:r>
            <a:r>
              <a:rPr lang="en-GB"/>
              <a:t> como linguagem da lista A,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é uma linguagem livre de contexto.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Diferente de </a:t>
            </a: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, não é fácil criar uma gramática para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,</a:t>
            </a:r>
            <a:br>
              <a:rPr lang="en-GB"/>
            </a:br>
            <a:r>
              <a:rPr lang="en-GB"/>
              <a:t>mas podemos fazer o design de um autômato com pilha para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Complemento</a:t>
            </a:r>
            <a:endParaRPr/>
          </a:p>
        </p:txBody>
      </p:sp>
      <p:sp>
        <p:nvSpPr>
          <p:cNvPr id="384" name="Google Shape;384;p65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Dada a L</a:t>
            </a:r>
            <a:r>
              <a:rPr baseline="-25000" lang="en-GB"/>
              <a:t>A</a:t>
            </a:r>
            <a:r>
              <a:rPr lang="en-GB"/>
              <a:t> como linguagem da lista A,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é uma linguagem livre de contexto.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Diferente de L</a:t>
            </a:r>
            <a:r>
              <a:rPr baseline="-25000" lang="en-GB"/>
              <a:t>A</a:t>
            </a:r>
            <a:r>
              <a:rPr lang="en-GB"/>
              <a:t>, não é fácil criar uma gramática para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,</a:t>
            </a:r>
            <a:br>
              <a:rPr lang="en-GB"/>
            </a:br>
            <a:r>
              <a:rPr lang="en-GB"/>
              <a:t>mas podemos fazer o design de um autômato com pilha para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…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Indecidibilidade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152000"/>
            <a:ext cx="8520600" cy="39915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Nós podemos usar L</a:t>
            </a:r>
            <a:r>
              <a:rPr baseline="-25000" lang="en-GB"/>
              <a:t>A</a:t>
            </a:r>
            <a:r>
              <a:rPr lang="en-GB"/>
              <a:t>, L</a:t>
            </a:r>
            <a:r>
              <a:rPr baseline="-25000" lang="en-GB"/>
              <a:t>B</a:t>
            </a:r>
            <a:r>
              <a:rPr lang="en-GB"/>
              <a:t> e seus complementos de diversas maneiras para demonstrar indecidibilidade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Muitos problema indecidíveis envolvem reduzir o problema ao de PCP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L(G</a:t>
            </a:r>
            <a:r>
              <a:rPr baseline="-25000" lang="en-GB"/>
              <a:t>2</a:t>
            </a:r>
            <a:r>
              <a:rPr lang="en-GB"/>
              <a:t>)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⊆ L(G</a:t>
            </a:r>
            <a:r>
              <a:rPr baseline="-25000" lang="en-GB"/>
              <a:t>2</a:t>
            </a:r>
            <a:r>
              <a:rPr lang="en-GB"/>
              <a:t>)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 ∑* 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acuidade da interseção de LLCs</a:t>
            </a:r>
            <a:endParaRPr/>
          </a:p>
        </p:txBody>
      </p:sp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Considerando</a:t>
            </a:r>
            <a:br>
              <a:rPr lang="en-GB"/>
            </a:br>
            <a:r>
              <a:rPr lang="en-GB"/>
              <a:t>L(G</a:t>
            </a:r>
            <a:r>
              <a:rPr baseline="-25000" lang="en-GB"/>
              <a:t>1</a:t>
            </a:r>
            <a:r>
              <a:rPr lang="en-GB"/>
              <a:t>) = L</a:t>
            </a:r>
            <a:r>
              <a:rPr baseline="-25000" lang="en-GB"/>
              <a:t>A</a:t>
            </a:r>
            <a:r>
              <a:rPr lang="en-GB"/>
              <a:t> </a:t>
            </a:r>
            <a:br>
              <a:rPr lang="en-GB"/>
            </a:br>
            <a:r>
              <a:rPr lang="en-GB"/>
              <a:t>L(G</a:t>
            </a:r>
            <a:r>
              <a:rPr baseline="-25000" lang="en-GB"/>
              <a:t>2</a:t>
            </a:r>
            <a:r>
              <a:rPr lang="en-GB"/>
              <a:t>) = L</a:t>
            </a:r>
            <a:r>
              <a:rPr baseline="-25000" lang="en-GB"/>
              <a:t>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Então L(G</a:t>
            </a:r>
            <a:r>
              <a:rPr baseline="-25000" lang="en-GB"/>
              <a:t>1</a:t>
            </a:r>
            <a:r>
              <a:rPr lang="en-GB"/>
              <a:t>) ∩ L(G</a:t>
            </a:r>
            <a:r>
              <a:rPr baseline="-25000" lang="en-GB"/>
              <a:t>2</a:t>
            </a:r>
            <a:r>
              <a:rPr lang="en-GB"/>
              <a:t>) é o conjunto de soluções do problema PCP</a:t>
            </a:r>
            <a:br>
              <a:rPr lang="en-GB"/>
            </a:br>
            <a:r>
              <a:rPr lang="en-GB"/>
              <a:t>A interseção é vazia apenas se não existe solução para o problema PCP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Mostrar que o complemento de um problema é indecidível equivale a mostrar que o problema é indecidível.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02" name="Google Shape;40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08" name="Google Shape;40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</a:t>
            </a:r>
            <a:r>
              <a:rPr lang="en-GB"/>
              <a:t>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14" name="Google Shape;414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Como existe prova que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e 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são LLC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 ∈ </a:t>
            </a:r>
            <a:r>
              <a:rPr lang="en-GB"/>
              <a:t>L(G)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Dada uma string </a:t>
            </a:r>
            <a:r>
              <a:rPr b="1" lang="en-GB"/>
              <a:t>w</a:t>
            </a:r>
            <a:r>
              <a:rPr lang="en-GB"/>
              <a:t> e uma gramática livre de contexto G, w pertence a linguagem gerada por aquela gramática?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Como existe prova que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e 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são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é LLC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Como existe prova que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e 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são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= ∅ ?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Como existe prova que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e 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são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= ∅ ? Decidível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Vacuidade da interseção de LLCs</a:t>
            </a:r>
            <a:endParaRPr/>
          </a:p>
        </p:txBody>
      </p:sp>
      <p:sp>
        <p:nvSpPr>
          <p:cNvPr id="444" name="Google Shape;444;p75"/>
          <p:cNvSpPr txBox="1"/>
          <p:nvPr>
            <p:ph idx="1" type="body"/>
          </p:nvPr>
        </p:nvSpPr>
        <p:spPr>
          <a:xfrm>
            <a:off x="311700" y="1152475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∩ L</a:t>
            </a:r>
            <a:r>
              <a:rPr baseline="-25000" lang="en-GB"/>
              <a:t>B</a:t>
            </a:r>
            <a:r>
              <a:rPr lang="en-GB"/>
              <a:t> = 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= ∅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lang="en-GB"/>
              <a:t> ∪ L</a:t>
            </a:r>
            <a:r>
              <a:rPr baseline="-25000" lang="en-GB"/>
              <a:t>B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Como existe prova que 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e 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são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é LLC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 = ∅ ? Decidível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(L</a:t>
            </a:r>
            <a:r>
              <a:rPr baseline="-25000" lang="en-GB"/>
              <a:t>A</a:t>
            </a:r>
            <a:r>
              <a:rPr baseline="30000" lang="en-GB"/>
              <a:t>C</a:t>
            </a:r>
            <a:r>
              <a:rPr lang="en-GB"/>
              <a:t> ∪ </a:t>
            </a:r>
            <a:r>
              <a:rPr baseline="-25000" lang="en-GB"/>
              <a:t> </a:t>
            </a:r>
            <a:r>
              <a:rPr lang="en-GB"/>
              <a:t>L</a:t>
            </a:r>
            <a:r>
              <a:rPr baseline="-25000" lang="en-GB"/>
              <a:t>B</a:t>
            </a:r>
            <a:r>
              <a:rPr baseline="30000" lang="en-GB"/>
              <a:t>C</a:t>
            </a:r>
            <a:r>
              <a:rPr lang="en-GB"/>
              <a:t>)</a:t>
            </a:r>
            <a:r>
              <a:rPr baseline="30000" lang="en-GB"/>
              <a:t>C</a:t>
            </a:r>
            <a:r>
              <a:rPr lang="en-GB"/>
              <a:t> Indecidível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6"/>
          <p:cNvSpPr txBox="1"/>
          <p:nvPr/>
        </p:nvSpPr>
        <p:spPr>
          <a:xfrm>
            <a:off x="0" y="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FIM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∈ L(G)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 é uma gramática livre de contexto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Dada uma string </a:t>
            </a:r>
            <a:r>
              <a:rPr b="1" lang="en-GB"/>
              <a:t>w</a:t>
            </a:r>
            <a:r>
              <a:rPr lang="en-GB"/>
              <a:t> e uma gramática livre de contexto G, </a:t>
            </a:r>
            <a:r>
              <a:rPr b="1" lang="en-GB"/>
              <a:t>w</a:t>
            </a:r>
            <a:r>
              <a:rPr lang="en-GB"/>
              <a:t> pertence a linguagem gerada por aquela gramática?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</a:t>
            </a:r>
            <a:r>
              <a:rPr lang="en-GB"/>
              <a:t>ecidível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Entradas: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 é uma gramática livre de contexto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</a:t>
            </a:r>
            <a:r>
              <a:rPr lang="en-GB"/>
              <a:t> é uma 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1: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Etapa 2: Gerar todas derivações com tamanho 2N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Etapa 3: Procurar </a:t>
            </a:r>
            <a:r>
              <a:rPr b="1" lang="en-GB"/>
              <a:t>w</a:t>
            </a:r>
            <a:r>
              <a:rPr lang="en-GB"/>
              <a:t> entre todas as derivações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Composição - Algoritmo - </a:t>
            </a:r>
            <a:r>
              <a:rPr lang="en-GB" sz="2400"/>
              <a:t>Forma Normal de Chomsky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000"/>
            <a:ext cx="8520600" cy="3416400"/>
          </a:xfrm>
          <a:prstGeom prst="rect">
            <a:avLst/>
          </a:prstGeom>
        </p:spPr>
        <p:txBody>
          <a:bodyPr anchorCtr="0" anchor="t" bIns="12600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Etapa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- </a:t>
            </a:r>
            <a:r>
              <a:rPr lang="en-GB"/>
              <a:t>Transformar para forma normal de Chomsky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 → ε</a:t>
            </a:r>
            <a:br>
              <a:rPr lang="en-GB"/>
            </a:br>
            <a:r>
              <a:rPr lang="en-GB"/>
              <a:t>A → BC</a:t>
            </a:r>
            <a:br>
              <a:rPr lang="en-GB"/>
            </a:br>
            <a:r>
              <a:rPr lang="en-GB"/>
              <a:t>A →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