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9EF5BE-C2B3-4B79-A957-C20433EACFE6}">
  <a:tblStyle styleId="{329EF5BE-C2B3-4B79-A957-C20433EAC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2d7f8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2d7f8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2d7f8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2d7f8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a2d7f8f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a2d7f8f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2d7f8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2d7f8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2d7f8f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a2d7f8f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a2d7f8f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a2d7f8f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a2d7f8f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a2d7f8f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2d7f8f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a2d7f8f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2d7f8f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a2d7f8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a2d7f8f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a2d7f8f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2d7f8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2d7f8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a2d7f8f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a2d7f8f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a2d7f8f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a2d7f8f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a2d7f8f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a2d7f8f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a2d7f8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a2d7f8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a2d7f8f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a2d7f8f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a2d7f8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a2d7f8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a2d7f8f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a2d7f8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a2d7f8f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a2d7f8f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a2d7f8f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a2d7f8f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a2d7f8f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a2d7f8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2d7f8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2d7f8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a2d7f8f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a2d7f8f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a2d7f8f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a2d7f8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a2d7f8f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a2d7f8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a2d7f8f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a2d7f8f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a2d7f8f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a2d7f8f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a2d7f8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a2d7f8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a2d7f8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a2d7f8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a2d7f8f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a2d7f8f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a2d7f8f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a2d7f8f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a2d7f8f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a2d7f8f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2d7f8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2d7f8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a2d7f8f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a2d7f8f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a2d7f8f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a2d7f8f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2d7f8f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a2d7f8f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a2d7f8f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a2d7f8f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a2d7f8f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a2d7f8f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a2d7f8f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a2d7f8f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a2d7f8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a2d7f8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a2d7f8f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a2d7f8f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a2d7f8f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a2d7f8f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a2d7f8f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a2d7f8f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a2d7f8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a2d7f8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a2d7f8f3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a2d7f8f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a2d7f8f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a2d7f8f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a2d7f8f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a2d7f8f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a2d7f8f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a2d7f8f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a2d7f8f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a2d7f8f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2d7f8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2d7f8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a2d7f8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a2d7f8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2d7f8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2d7f8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2d7f8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2d7f8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Indecidibilidade do problema da vacuidade da interseção de LLCs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Thiago Lages de Alencar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 - </a:t>
            </a:r>
            <a:r>
              <a:rPr lang="en-GB" sz="2400"/>
              <a:t>Forma Normal de Chomsky</a:t>
            </a:r>
            <a:endParaRPr sz="24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</a:t>
            </a:r>
            <a:r>
              <a:rPr lang="en-GB"/>
              <a:t>b</a:t>
            </a:r>
            <a:br>
              <a:rPr lang="en-GB"/>
            </a:br>
            <a:r>
              <a:rPr lang="en-GB"/>
              <a:t>C → </a:t>
            </a:r>
            <a:r>
              <a:rPr lang="en-GB"/>
              <a:t>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⇒ A ⇒ CB ⇒ ABB ⇒ ABBBB</a:t>
            </a:r>
            <a:br>
              <a:rPr lang="en-GB"/>
            </a:br>
            <a:r>
              <a:rPr lang="en-GB"/>
              <a:t>4 passos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AB</a:t>
            </a:r>
            <a:r>
              <a:rPr lang="en-GB"/>
              <a:t>BBB ⇒ aBBBB ⇒ abBBB ⇒ abbBB ⇒ abbbB ⇒ abbbb</a:t>
            </a:r>
            <a:br>
              <a:rPr lang="en-GB"/>
            </a:br>
            <a:r>
              <a:rPr lang="en-GB"/>
              <a:t>5 passos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Uma string de 5 letras custou 9 passos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 - </a:t>
            </a:r>
            <a:r>
              <a:rPr lang="en-GB" sz="2400"/>
              <a:t>Forma Normal de Chomsky</a:t>
            </a:r>
            <a:endParaRPr sz="24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Dada um string </a:t>
            </a:r>
            <a:r>
              <a:rPr b="1" lang="en-GB"/>
              <a:t>w</a:t>
            </a:r>
            <a:r>
              <a:rPr lang="en-GB"/>
              <a:t> com tamanho </a:t>
            </a:r>
            <a:r>
              <a:rPr b="1" lang="en-GB"/>
              <a:t>N</a:t>
            </a:r>
            <a:r>
              <a:rPr lang="en-GB"/>
              <a:t>, você precisará de 2*</a:t>
            </a:r>
            <a:r>
              <a:rPr b="1" lang="en-GB"/>
              <a:t>N</a:t>
            </a:r>
            <a:r>
              <a:rPr lang="en-GB"/>
              <a:t> - 1 passos para encontrar ela.</a:t>
            </a:r>
            <a:br>
              <a:rPr lang="en-GB"/>
            </a:br>
            <a:r>
              <a:rPr lang="en-GB"/>
              <a:t>S ⇒ A ⇒ CB ⇒ ABB ⇒ ABBBB</a:t>
            </a:r>
            <a:br>
              <a:rPr lang="en-GB"/>
            </a:br>
            <a:r>
              <a:rPr lang="en-GB"/>
              <a:t>4 passos</a:t>
            </a:r>
            <a:br>
              <a:rPr lang="en-GB"/>
            </a:br>
            <a:r>
              <a:rPr lang="en-GB"/>
              <a:t>ABBBB ⇒ aBBBB ⇒ abBBB ⇒ abbBB ⇒ abbbB ⇒ abbbb</a:t>
            </a:r>
            <a:br>
              <a:rPr lang="en-GB"/>
            </a:br>
            <a:r>
              <a:rPr lang="en-GB"/>
              <a:t>5 passos</a:t>
            </a:r>
            <a:br>
              <a:rPr lang="en-GB"/>
            </a:br>
            <a:r>
              <a:rPr lang="en-GB"/>
              <a:t>Total: 9 passos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</a:t>
            </a:r>
            <a:endParaRPr sz="24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Gerar todas derivações com tamanho 2*</a:t>
            </a:r>
            <a:r>
              <a:rPr b="1" lang="en-GB"/>
              <a:t>N</a:t>
            </a:r>
            <a:r>
              <a:rPr lang="en-GB"/>
              <a:t> - 1.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Etapa 3:</a:t>
            </a:r>
            <a:br>
              <a:rPr lang="en-GB"/>
            </a:br>
            <a:r>
              <a:rPr lang="en-GB"/>
              <a:t>Se alguma delas for </a:t>
            </a:r>
            <a:r>
              <a:rPr b="1" lang="en-GB"/>
              <a:t>w</a:t>
            </a:r>
            <a:r>
              <a:rPr lang="en-GB"/>
              <a:t> então </a:t>
            </a:r>
            <a:r>
              <a:rPr b="1" lang="en-GB"/>
              <a:t>w</a:t>
            </a:r>
            <a:r>
              <a:rPr lang="en-GB"/>
              <a:t> ∈ L(G), caso contrário não.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Sem saber o máximo de passos para encontrar </a:t>
            </a:r>
            <a:r>
              <a:rPr b="1" lang="en-GB"/>
              <a:t>w</a:t>
            </a:r>
            <a:r>
              <a:rPr lang="en-GB"/>
              <a:t> o algoritmo  teria que gerar todas derivações </a:t>
            </a:r>
            <a:r>
              <a:rPr lang="en-GB"/>
              <a:t>possíveis</a:t>
            </a:r>
            <a:r>
              <a:rPr lang="en-GB"/>
              <a:t> e isso poderia entrar em loop.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é finito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Dada uma gramática livre de contexto G, a linguagem gerada por aquela gramática é finita?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é finito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Dada uma gramática livre de contexto G, a linguagem gerada por aquela gramática é finita?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Decidível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1: Forma Normal de Chomsky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2: Contar o número de não terminais (</a:t>
            </a:r>
            <a:r>
              <a:rPr b="1" lang="en-GB"/>
              <a:t>N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Etapa 3: Verificar se existe alguma árvore derivação com o tamanho maior ou igual a </a:t>
            </a:r>
            <a:r>
              <a:rPr b="1" lang="en-GB"/>
              <a:t>N</a:t>
            </a:r>
            <a:r>
              <a:rPr lang="en-GB"/>
              <a:t> + 1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AB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3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</a:t>
            </a:r>
            <a:r>
              <a:rPr b="1" lang="en-GB"/>
              <a:t>4</a:t>
            </a:r>
            <a:endParaRPr b="1"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	B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Tamanho &gt;= </a:t>
            </a:r>
            <a:r>
              <a:rPr b="1" lang="en-GB"/>
              <a:t>4</a:t>
            </a:r>
            <a:r>
              <a:rPr lang="en-GB"/>
              <a:t> + 1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 2: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DB</a:t>
            </a:r>
            <a:br>
              <a:rPr lang="en-GB"/>
            </a:br>
            <a:r>
              <a:rPr lang="en-GB"/>
              <a:t>D → 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Gramática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 = (V, T, P,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</a:t>
            </a:r>
            <a:r>
              <a:rPr lang="en-GB"/>
              <a:t>são as</a:t>
            </a:r>
            <a:r>
              <a:rPr lang="en-GB"/>
              <a:t>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</a:t>
            </a:r>
            <a:r>
              <a:rPr lang="en-GB"/>
              <a:t>são</a:t>
            </a:r>
            <a:r>
              <a:rPr lang="en-GB"/>
              <a:t>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</a:t>
            </a:r>
            <a:r>
              <a:rPr lang="en-GB"/>
              <a:t>são as</a:t>
            </a:r>
            <a:r>
              <a:rPr lang="en-GB"/>
              <a:t> regras de </a:t>
            </a:r>
            <a:r>
              <a:rPr lang="en-GB" u="sng"/>
              <a:t>produção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 é o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DB</a:t>
            </a:r>
            <a:br>
              <a:rPr lang="en-GB"/>
            </a:br>
            <a:r>
              <a:rPr lang="en-GB"/>
              <a:t>D →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3: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DB</a:t>
            </a:r>
            <a:br>
              <a:rPr lang="en-GB"/>
            </a:br>
            <a:r>
              <a:rPr lang="en-GB"/>
              <a:t>D →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</a:t>
            </a:r>
            <a:r>
              <a:rPr b="1" lang="en-GB"/>
              <a:t>5</a:t>
            </a:r>
            <a:endParaRPr b="1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Tamanho &gt;= </a:t>
            </a:r>
            <a:r>
              <a:rPr b="1" lang="en-GB"/>
              <a:t>5</a:t>
            </a:r>
            <a:r>
              <a:rPr lang="en-GB"/>
              <a:t> + 1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Dada uma gramática livre de contexto G, a linguagem gerada por aquela gramática é vazia?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Dada uma gramática livre de contexto G, a linguagem gerada por aquela gramática é vazia?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Decidível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000"/>
            <a:ext cx="4260300" cy="19263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 1:</a:t>
            </a:r>
            <a:br>
              <a:rPr lang="en-GB"/>
            </a:br>
            <a:r>
              <a:rPr lang="en-GB"/>
              <a:t>S → 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Exemplo 2: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A | aA</a:t>
            </a: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72000" y="1152000"/>
            <a:ext cx="4260300" cy="19263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⇒ 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S ⇒ ε </a:t>
            </a:r>
            <a:br>
              <a:rPr lang="en-GB"/>
            </a:br>
            <a:r>
              <a:rPr lang="en-GB"/>
              <a:t>S </a:t>
            </a:r>
            <a:r>
              <a:rPr lang="en-GB"/>
              <a:t>⇒ A ⇒ aA ⇒ aaA ⇒ aaaA ⇒ ...</a:t>
            </a: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311600" y="3216600"/>
            <a:ext cx="85206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É necessário um algoritmo que dê a resposta certa e sempre pare.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Dada uma gramática livre de contexto G, a linguagem gerada por aquela gramática é vazia?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Em outras palavras: Gramática G não gera nenhuma palavra?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Entrada: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1: Marcar todos os terminais no lado direito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2: </a:t>
            </a:r>
            <a:r>
              <a:rPr lang="en-GB"/>
              <a:t>Marcar todos os não terminais que tem o lado direito todo marcado</a:t>
            </a:r>
            <a:br>
              <a:rPr lang="en-GB"/>
            </a:br>
            <a:r>
              <a:rPr lang="en-GB"/>
              <a:t>(repetir etapa 2 enquanto conseguir marcar algum não terminal)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3: Verificar se S foi marcado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 1: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zzz</a:t>
            </a:r>
            <a:br>
              <a:rPr lang="en-GB"/>
            </a:br>
            <a:r>
              <a:rPr lang="en-GB"/>
              <a:t>D → dC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</a:t>
            </a:r>
            <a:r>
              <a:rPr lang="en-GB"/>
              <a:t>1 - </a:t>
            </a:r>
            <a:r>
              <a:rPr lang="en-GB"/>
              <a:t>Marcar todos os terminais no lado direito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zzz</a:t>
            </a:r>
            <a:br>
              <a:rPr lang="en-GB"/>
            </a:br>
            <a:r>
              <a:rPr lang="en-GB"/>
              <a:t>D </a:t>
            </a:r>
            <a:r>
              <a:rPr lang="en-GB"/>
              <a:t>→ dC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1 - Marcar todos os terminais no lado direito: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</a:t>
            </a:r>
            <a:r>
              <a:rPr lang="en-GB"/>
              <a:t>Marcar todos os não terminais que tem o lado direito todo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Gramática Livre do Contexto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 = (V, T, P,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=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=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= (V ∪ T)* = qualquer combinação entre terminais e não terminais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 =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</a:t>
            </a:r>
            <a:r>
              <a:rPr lang="en-GB"/>
              <a:t>Marcar todos os não terminais que tem o lado direito todo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(repetir etapa 2 enquanto conseguir marcar algum não terminal)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(repetir etapa 2 enquanto conseguir marcar algum não terminal)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3 - </a:t>
            </a:r>
            <a:r>
              <a:rPr lang="en-GB"/>
              <a:t>Verificar se S foi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Como S não foi marcado, não é possível gerar uma palavra nessa gramática.</a:t>
            </a:r>
            <a:br>
              <a:rPr lang="en-GB"/>
            </a:br>
            <a:r>
              <a:rPr lang="en-GB"/>
              <a:t>Em outras palavras, essa linguagem é vazia.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 2:</a:t>
            </a:r>
            <a:br>
              <a:rPr lang="en-GB"/>
            </a:br>
            <a:r>
              <a:rPr lang="en-GB"/>
              <a:t>S → DABC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B → bbC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xy</a:t>
            </a:r>
            <a:br>
              <a:rPr lang="en-GB"/>
            </a:br>
            <a:r>
              <a:rPr lang="en-GB"/>
              <a:t>D → Cd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1 - </a:t>
            </a:r>
            <a:r>
              <a:rPr lang="en-GB"/>
              <a:t>Marcar todos os terminais no lado direito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DABC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B → </a:t>
            </a:r>
            <a:r>
              <a:rPr lang="en-GB">
                <a:highlight>
                  <a:srgbClr val="F4CCCC"/>
                </a:highlight>
              </a:rPr>
              <a:t>bb</a:t>
            </a:r>
            <a:r>
              <a:rPr lang="en-GB"/>
              <a:t>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C</a:t>
            </a:r>
            <a:r>
              <a:rPr lang="en-GB">
                <a:highlight>
                  <a:srgbClr val="F4CCCC"/>
                </a:highlight>
              </a:rPr>
              <a:t>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</a:t>
            </a:r>
            <a:r>
              <a:rPr lang="en-GB"/>
              <a:t>Marcar todos os não terminais que tem o lado direito todo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DAB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/>
              <a:t>B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DA</a:t>
            </a:r>
            <a:r>
              <a:rPr lang="en-GB">
                <a:highlight>
                  <a:srgbClr val="F4CCCC"/>
                </a:highlight>
              </a:rPr>
              <a:t>BC</a:t>
            </a:r>
            <a:br>
              <a:rPr lang="en-GB"/>
            </a:br>
            <a:r>
              <a:rPr lang="en-GB"/>
              <a:t>A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D</a:t>
            </a:r>
            <a:r>
              <a:rPr lang="en-GB">
                <a:highlight>
                  <a:srgbClr val="F4CCCC"/>
                </a:highlight>
              </a:rPr>
              <a:t>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</a:t>
            </a:r>
            <a:r>
              <a:rPr lang="en-GB">
                <a:highlight>
                  <a:srgbClr val="F4CCCC"/>
                </a:highlight>
              </a:rPr>
              <a:t>DABC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</a:t>
            </a:r>
            <a:r>
              <a:rPr lang="en-GB"/>
              <a:t> Livre do Contexto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(G) = {</a:t>
            </a:r>
            <a:r>
              <a:rPr b="1" lang="en-GB"/>
              <a:t>w</a:t>
            </a:r>
            <a:r>
              <a:rPr lang="en-GB"/>
              <a:t> ∈ T* | S ⇒</a:t>
            </a:r>
            <a:r>
              <a:rPr baseline="30000" lang="en-GB"/>
              <a:t>+</a:t>
            </a:r>
            <a:r>
              <a:rPr lang="en-GB"/>
              <a:t> </a:t>
            </a:r>
            <a:r>
              <a:rPr b="1" lang="en-GB"/>
              <a:t>w</a:t>
            </a: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=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=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= (V ∪ T)* = qualquer combinação entre terminais e não terminais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 =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S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000"/>
            <a:ext cx="8520600" cy="39147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3 - </a:t>
            </a:r>
            <a:r>
              <a:rPr lang="en-GB"/>
              <a:t>Verificar se S foi marcado</a:t>
            </a:r>
            <a:r>
              <a:rPr lang="en-GB"/>
              <a:t>: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S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/>
              <a:t>Como S foi marcado, essa gramática consegue gerar uma palavra.</a:t>
            </a:r>
            <a:br>
              <a:rPr lang="en-GB"/>
            </a:br>
            <a:r>
              <a:rPr lang="en-GB"/>
              <a:t>Exemplo: DABC ⇒ </a:t>
            </a:r>
            <a:r>
              <a:rPr lang="en-GB"/>
              <a:t>DABxy ⇒ DAbbCxy ⇒ DAbbxyxy ⇒ DBBbbxyxy ⇒ DBbbCbbxyxy ⇒ DBbbxybbxyxy ⇒ DbbCbbxybbxyxy ⇒ Dbbxybbxybbxyxy ⇒ Cdbbxybbxybbxyxy ⇒ xydbbxybbxybbxyxy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1152000"/>
            <a:ext cx="8520600" cy="14199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é um alfabeto com pelo menos 2 símbolos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Existe duas listas: lista α e lista 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Ambas as listas são listas de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Ambas as listas tem tamanho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54"/>
          <p:cNvGraphicFramePr/>
          <p:nvPr/>
        </p:nvGraphicFramePr>
        <p:xfrm>
          <a:off x="342063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07" name="Google Shape;307;p54"/>
          <p:cNvGraphicFramePr/>
          <p:nvPr/>
        </p:nvGraphicFramePr>
        <p:xfrm>
          <a:off x="3420625" y="32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13" name="Google Shape;313;p55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14" name="Google Shape;314;p55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20" name="Google Shape;320;p56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1" name="Google Shape;321;p56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2" name="Google Shape;322;p56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28" name="Google Shape;328;p57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9" name="Google Shape;329;p57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0" name="Google Shape;330;p57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 ab bba a = bb aa bb 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bbaabbbaa = bbaabbbaa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36" name="Google Shape;336;p58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37" name="Google Shape;337;p58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8" name="Google Shape;338;p58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 ab bba a = bb aa bb 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bbaabbbaa = bbaabbbaa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58"/>
          <p:cNvSpPr txBox="1"/>
          <p:nvPr/>
        </p:nvSpPr>
        <p:spPr>
          <a:xfrm>
            <a:off x="61425" y="3769350"/>
            <a:ext cx="4510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 problema de decisão é: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Existe tal solução ou não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45" name="Google Shape;345;p59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6" name="Google Shape;346;p59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{329EF5BE-C2B3-4B79-A957-C20433EACFE6}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59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 ab bba a = bb aa bb 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bbaabbbaa = bbaabbbaa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1425" y="3769350"/>
            <a:ext cx="4510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 problema de decisão é: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Existe tal solução ou não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</a:t>
            </a:r>
            <a:r>
              <a:rPr lang="en-GB" sz="1800">
                <a:solidFill>
                  <a:schemeClr val="dk2"/>
                </a:solidFill>
              </a:rPr>
              <a:t>ndecidível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Post Correspondence Problem para LLC</a:t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Podemos construir uma gramática livre de contexto para o Post Correspondence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 → A |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 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Ax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Ax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α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Bx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Bx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β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 para LLC</a:t>
            </a:r>
            <a:endParaRPr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→ A |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Ax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Ax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α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Bx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Bx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β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x é o par solução de α em A ou o par solução em β em 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Livre do Contexto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= {</a:t>
            </a:r>
            <a:r>
              <a:rPr b="1" lang="en-GB"/>
              <a:t>w</a:t>
            </a:r>
            <a:r>
              <a:rPr lang="en-GB"/>
              <a:t> ∈ T* | S ⇒</a:t>
            </a:r>
            <a:r>
              <a:rPr baseline="30000" lang="en-GB"/>
              <a:t>+</a:t>
            </a:r>
            <a:r>
              <a:rPr lang="en-GB"/>
              <a:t> </a:t>
            </a:r>
            <a:r>
              <a:rPr b="1" lang="en-GB"/>
              <a:t>w</a:t>
            </a: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=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=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= (V ∪ T)* = qualquer combinação entre terminais e não terminais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=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 é uma string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 para LLC</a:t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→ A |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Ax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Ax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α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Bx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Bx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β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é a linguagem gerada pela lista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</a:t>
            </a:r>
            <a:r>
              <a:rPr baseline="-25000" lang="en-GB"/>
              <a:t>B</a:t>
            </a:r>
            <a:r>
              <a:rPr lang="en-GB"/>
              <a:t> é a linguagem gerada pela lista B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Ambiguidade</a:t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Sabe se uma gramática livre de contexto é </a:t>
            </a:r>
            <a:r>
              <a:rPr lang="en-GB"/>
              <a:t>ambígua ou não é indecidível.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Suponha que 1, 2, 3 é uma solução do PCP na forma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⇒ A 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⇒ α</a:t>
            </a:r>
            <a:r>
              <a:rPr baseline="-25000" lang="en-GB"/>
              <a:t>1</a:t>
            </a:r>
            <a:r>
              <a:rPr lang="en-GB"/>
              <a:t>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⇒ α</a:t>
            </a:r>
            <a:r>
              <a:rPr baseline="-25000" lang="en-GB"/>
              <a:t>1</a:t>
            </a:r>
            <a:r>
              <a:rPr lang="en-GB"/>
              <a:t>α</a:t>
            </a:r>
            <a:r>
              <a:rPr baseline="-25000" lang="en-GB"/>
              <a:t>2</a:t>
            </a:r>
            <a:r>
              <a:rPr lang="en-GB"/>
              <a:t>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⇒ B 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⇒ β</a:t>
            </a:r>
            <a:r>
              <a:rPr baseline="-25000" lang="en-GB"/>
              <a:t>1</a:t>
            </a:r>
            <a:r>
              <a:rPr lang="en-GB"/>
              <a:t>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⇒ β</a:t>
            </a:r>
            <a:r>
              <a:rPr baseline="-25000" lang="en-GB"/>
              <a:t>1</a:t>
            </a:r>
            <a:r>
              <a:rPr lang="en-GB"/>
              <a:t>β</a:t>
            </a:r>
            <a:r>
              <a:rPr baseline="-25000" lang="en-GB"/>
              <a:t>2</a:t>
            </a:r>
            <a:r>
              <a:rPr lang="en-GB"/>
              <a:t>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Já que 1, 2, 3 é uma solução, nós podemos dizer que α</a:t>
            </a:r>
            <a:r>
              <a:rPr baseline="-25000" lang="en-GB"/>
              <a:t>1</a:t>
            </a:r>
            <a:r>
              <a:rPr lang="en-GB"/>
              <a:t>α</a:t>
            </a:r>
            <a:r>
              <a:rPr baseline="-25000" lang="en-GB"/>
              <a:t>2</a:t>
            </a:r>
            <a:r>
              <a:rPr lang="en-GB"/>
              <a:t>α</a:t>
            </a:r>
            <a:r>
              <a:rPr baseline="-25000" lang="en-GB"/>
              <a:t>3</a:t>
            </a:r>
            <a:r>
              <a:rPr lang="en-GB"/>
              <a:t> = β</a:t>
            </a:r>
            <a:r>
              <a:rPr baseline="-25000" lang="en-GB"/>
              <a:t>1</a:t>
            </a:r>
            <a:r>
              <a:rPr lang="en-GB"/>
              <a:t>β</a:t>
            </a:r>
            <a:r>
              <a:rPr baseline="-25000" lang="en-GB"/>
              <a:t>2</a:t>
            </a:r>
            <a:r>
              <a:rPr lang="en-GB"/>
              <a:t>β</a:t>
            </a:r>
            <a:r>
              <a:rPr baseline="-25000" lang="en-GB"/>
              <a:t>3</a:t>
            </a:r>
            <a:br>
              <a:rPr lang="en-GB"/>
            </a:br>
            <a:r>
              <a:rPr lang="en-GB"/>
              <a:t>Como só é possível ter uma derivação em A e uma em B, a única maneira de acabarem sendo iguais é ambas estarem fazendo derivação da mesma string.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ndecidibilidade</a:t>
            </a:r>
            <a:endParaRPr/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Nós podemos usar L</a:t>
            </a:r>
            <a:r>
              <a:rPr baseline="-25000" lang="en-GB"/>
              <a:t>A</a:t>
            </a:r>
            <a:r>
              <a:rPr lang="en-GB"/>
              <a:t>, L</a:t>
            </a:r>
            <a:r>
              <a:rPr baseline="-25000" lang="en-GB"/>
              <a:t>B</a:t>
            </a:r>
            <a:r>
              <a:rPr lang="en-GB"/>
              <a:t> e seus complementos de diversas maneiras para demonstrar </a:t>
            </a:r>
            <a:r>
              <a:rPr lang="en-GB"/>
              <a:t>indecidibilidade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Cada uma das provas seguintes envolve reduzir o problema ao de PCP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∩ L(G</a:t>
            </a:r>
            <a:r>
              <a:rPr baseline="-25000" lang="en-GB"/>
              <a:t>2</a:t>
            </a:r>
            <a:r>
              <a:rPr lang="en-GB"/>
              <a:t>)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= L(G</a:t>
            </a:r>
            <a:r>
              <a:rPr baseline="-25000" lang="en-GB"/>
              <a:t>2</a:t>
            </a:r>
            <a:r>
              <a:rPr lang="en-GB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⊆ L(G</a:t>
            </a:r>
            <a:r>
              <a:rPr baseline="-25000" lang="en-GB"/>
              <a:t>2</a:t>
            </a:r>
            <a:r>
              <a:rPr lang="en-GB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=  ∑*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acuidade da interseção de LLCs</a:t>
            </a:r>
            <a:endParaRPr/>
          </a:p>
        </p:txBody>
      </p:sp>
      <p:sp>
        <p:nvSpPr>
          <p:cNvPr id="384" name="Google Shape;38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∩ L(G</a:t>
            </a:r>
            <a:r>
              <a:rPr baseline="-25000" lang="en-GB"/>
              <a:t>2</a:t>
            </a:r>
            <a:r>
              <a:rPr lang="en-GB"/>
              <a:t>)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Considerando</a:t>
            </a:r>
            <a:br>
              <a:rPr lang="en-GB"/>
            </a:b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= L</a:t>
            </a:r>
            <a:r>
              <a:rPr baseline="-25000" lang="en-GB"/>
              <a:t>A</a:t>
            </a:r>
            <a:r>
              <a:rPr lang="en-GB"/>
              <a:t> </a:t>
            </a:r>
            <a:br>
              <a:rPr lang="en-GB"/>
            </a:br>
            <a:r>
              <a:rPr lang="en-GB"/>
              <a:t>L(G</a:t>
            </a:r>
            <a:r>
              <a:rPr baseline="-25000" lang="en-GB"/>
              <a:t>2</a:t>
            </a:r>
            <a:r>
              <a:rPr lang="en-GB"/>
              <a:t>) = L</a:t>
            </a:r>
            <a:r>
              <a:rPr baseline="-25000" lang="en-GB"/>
              <a:t>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Então L(G</a:t>
            </a:r>
            <a:r>
              <a:rPr baseline="-25000" lang="en-GB"/>
              <a:t>1</a:t>
            </a:r>
            <a:r>
              <a:rPr lang="en-GB"/>
              <a:t>) ∩ L(G</a:t>
            </a:r>
            <a:r>
              <a:rPr baseline="-25000" lang="en-GB"/>
              <a:t>2</a:t>
            </a:r>
            <a:r>
              <a:rPr lang="en-GB"/>
              <a:t>) é o conjunto de soluções do problema PCP</a:t>
            </a:r>
            <a:br>
              <a:rPr lang="en-GB"/>
            </a:br>
            <a:r>
              <a:rPr lang="en-GB"/>
              <a:t>A interseção é vazia apenas se não existe solução para o problema PCP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Mostrar que o complemento de um problema é indecidível equivale a mostrar que o problema é indecidível.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/>
        </p:nvSpPr>
        <p:spPr>
          <a:xfrm>
            <a:off x="0" y="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FIM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 ∈ </a:t>
            </a:r>
            <a:r>
              <a:rPr lang="en-GB"/>
              <a:t>L(G)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 é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Dada uma string </a:t>
            </a:r>
            <a:r>
              <a:rPr b="1" lang="en-GB"/>
              <a:t>w</a:t>
            </a:r>
            <a:r>
              <a:rPr lang="en-GB"/>
              <a:t> e uma gramática livre de contexto G, w pertence a linguagem gerada por aquela gramática?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 ∈ L(G)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 é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Dada uma string </a:t>
            </a:r>
            <a:r>
              <a:rPr b="1" lang="en-GB"/>
              <a:t>w</a:t>
            </a:r>
            <a:r>
              <a:rPr lang="en-GB"/>
              <a:t> e uma gramática livre de contexto G, </a:t>
            </a:r>
            <a:r>
              <a:rPr b="1" lang="en-GB"/>
              <a:t>w</a:t>
            </a:r>
            <a:r>
              <a:rPr lang="en-GB"/>
              <a:t> pertence a linguagem gerada por aquela gramática?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</a:t>
            </a:r>
            <a:r>
              <a:rPr lang="en-GB"/>
              <a:t>ecidível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 é uma gramática livre de contexto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</a:t>
            </a:r>
            <a:r>
              <a:rPr lang="en-GB"/>
              <a:t> é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1: Forma Normal de Chomsky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2: Gerar todas derivações com tamanho 2N - 1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Etapa 3: Procurar </a:t>
            </a:r>
            <a:r>
              <a:rPr b="1" lang="en-GB"/>
              <a:t>w</a:t>
            </a:r>
            <a:r>
              <a:rPr lang="en-GB"/>
              <a:t> entre todas as derivações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 - </a:t>
            </a:r>
            <a:r>
              <a:rPr lang="en-GB" sz="2400"/>
              <a:t>Forma Normal de Chomsky</a:t>
            </a:r>
            <a:endParaRPr sz="24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- </a:t>
            </a:r>
            <a:r>
              <a:rPr lang="en-GB"/>
              <a:t>Transformar para forma normal de Chomsky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→ ε</a:t>
            </a:r>
            <a:br>
              <a:rPr lang="en-GB"/>
            </a:br>
            <a:r>
              <a:rPr lang="en-GB"/>
              <a:t>A → BC</a:t>
            </a:r>
            <a:br>
              <a:rPr lang="en-GB"/>
            </a:br>
            <a:r>
              <a:rPr lang="en-GB"/>
              <a:t>A →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