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5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sZi6FLtTjXW9fiwvxuzOukkac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3288" y="240"/>
      </p:cViewPr>
      <p:guideLst>
        <p:guide orient="horz" pos="3165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bc01ef45b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bc01ef45b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1bc01ef45b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bc3c5302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21bc3c5302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21bc3c5302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bc3c5302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21bc3c53028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1bc3c53028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ersonkenya1.net/files/" TargetMode="External"/><Relationship Id="rId7" Type="http://schemas.openxmlformats.org/officeDocument/2006/relationships/hyperlink" Target="https://www.sounds-resourc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dels-resource.com/" TargetMode="External"/><Relationship Id="rId5" Type="http://schemas.openxmlformats.org/officeDocument/2006/relationships/hyperlink" Target="https://www.spriters-resource.com/" TargetMode="External"/><Relationship Id="rId4" Type="http://schemas.openxmlformats.org/officeDocument/2006/relationships/hyperlink" Target="https://mugenfreeforall.com/forum/13-collection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3697463"/>
            <a:ext cx="6858000" cy="21036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UNITY 2D FIGHTING BASE</a:t>
            </a:r>
            <a:endParaRPr sz="6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369000" y="914381"/>
            <a:ext cx="6120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 		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 			?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0" y="160774"/>
            <a:ext cx="6858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ÍNDEX</a:t>
            </a: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148248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CONCEPTO</a:t>
            </a:r>
            <a:endParaRPr sz="48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369000" y="914381"/>
            <a:ext cx="6120000" cy="550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General</a:t>
            </a:r>
            <a:endParaRPr dirty="0"/>
          </a:p>
          <a:p>
            <a:pPr marL="742950" marR="0" lvl="1" indent="-28575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– Unity 2D Fighting Base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Genre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– Fighting Game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 – One / Two Players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Tools: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Unity (ver. 2022.3.34f)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(C#)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Fighter Factory Studio (Sprites)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Resources: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https://www.andersonkenya1.net/files/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(Sprites)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https://mugenfreeforall.com/forum/13-collections/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(Sprites)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https://www.spriters-resource.com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(UI)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https://www.models-resource.com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(Models)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https://www.sounds-resource.com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(Sounds)</a:t>
            </a:r>
            <a:endParaRPr dirty="0"/>
          </a:p>
          <a:p>
            <a:pPr marL="1828800" marR="0" lvl="4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1.2. High Concept </a:t>
            </a:r>
            <a:endParaRPr dirty="0"/>
          </a:p>
          <a:p>
            <a:pPr marL="457200" marR="0" lvl="1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2D fighting game base for unity.</a:t>
            </a:r>
            <a:endParaRPr dirty="0"/>
          </a:p>
          <a:p>
            <a:pPr marL="457200" marR="0" lvl="1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works as a starting point for the creation of a 2D fighting game, taking as an example the gameplay of SFII.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367601" y="914377"/>
            <a:ext cx="6120000" cy="98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3.1. General</a:t>
            </a:r>
            <a:endParaRPr dirty="0"/>
          </a:p>
          <a:p>
            <a:pPr marL="457200" marR="0" lvl="1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gameplay takes the core of Street Fighter II and adds some other mechanics that are standard today.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4"/>
          <p:cNvGrpSpPr/>
          <p:nvPr/>
        </p:nvGrpSpPr>
        <p:grpSpPr>
          <a:xfrm>
            <a:off x="501549" y="2323181"/>
            <a:ext cx="5850341" cy="2053381"/>
            <a:chOff x="379629" y="2323181"/>
            <a:chExt cx="5850341" cy="2053381"/>
          </a:xfrm>
        </p:grpSpPr>
        <p:pic>
          <p:nvPicPr>
            <p:cNvPr id="112" name="Google Shape;112;p4" descr="Street Fighter II: se cumplen 30 años del juego de lucha más influyente de  la historia | Computer Hoy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633" y="2335337"/>
              <a:ext cx="3628841" cy="204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4"/>
            <p:cNvSpPr txBox="1"/>
            <p:nvPr/>
          </p:nvSpPr>
          <p:spPr>
            <a:xfrm>
              <a:off x="4008470" y="2323181"/>
              <a:ext cx="2221500" cy="1815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Six Button Attacks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Command Normal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Command Inputs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Special Cancel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Super and Meter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Block and Stun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Throws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79631" y="2335336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" name="Google Shape;115;p4"/>
            <p:cNvGrpSpPr/>
            <p:nvPr/>
          </p:nvGrpSpPr>
          <p:grpSpPr>
            <a:xfrm>
              <a:off x="379629" y="4016561"/>
              <a:ext cx="2336835" cy="360000"/>
              <a:chOff x="379629" y="4148914"/>
              <a:chExt cx="2336835" cy="360000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379629" y="4148914"/>
                <a:ext cx="1803978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II</a:t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2176464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F6C09E2-71A1-4BF7-9D57-1C41A2653C44}"/>
              </a:ext>
            </a:extLst>
          </p:cNvPr>
          <p:cNvGrpSpPr/>
          <p:nvPr/>
        </p:nvGrpSpPr>
        <p:grpSpPr>
          <a:xfrm>
            <a:off x="501712" y="4526812"/>
            <a:ext cx="5862512" cy="2053380"/>
            <a:chOff x="501712" y="4502748"/>
            <a:chExt cx="5862512" cy="2053380"/>
          </a:xfrm>
        </p:grpSpPr>
        <p:pic>
          <p:nvPicPr>
            <p:cNvPr id="108" name="Google Shape;108;p4"/>
            <p:cNvPicPr preferRelativeResize="0"/>
            <p:nvPr/>
          </p:nvPicPr>
          <p:blipFill rotWithShape="1">
            <a:blip r:embed="rId4">
              <a:alphaModFix/>
            </a:blip>
            <a:srcRect t="1800" b="2273"/>
            <a:stretch/>
          </p:blipFill>
          <p:spPr>
            <a:xfrm>
              <a:off x="522089" y="4514901"/>
              <a:ext cx="3608301" cy="20190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4"/>
            <p:cNvSpPr txBox="1"/>
            <p:nvPr/>
          </p:nvSpPr>
          <p:spPr>
            <a:xfrm>
              <a:off x="4130554" y="4502748"/>
              <a:ext cx="2233670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Alpha Counter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Throw Tech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Quick Stand Tech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01715" y="4514903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" name="Google Shape;120;p4"/>
            <p:cNvGrpSpPr/>
            <p:nvPr/>
          </p:nvGrpSpPr>
          <p:grpSpPr>
            <a:xfrm>
              <a:off x="501712" y="6196128"/>
              <a:ext cx="2671759" cy="360000"/>
              <a:chOff x="379628" y="4148914"/>
              <a:chExt cx="2671759" cy="3600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379628" y="4148914"/>
                <a:ext cx="2131759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Alpha</a:t>
                </a:r>
                <a:endParaRPr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2511387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3" name="Google Shape;123;p4"/>
          <p:cNvGrpSpPr/>
          <p:nvPr/>
        </p:nvGrpSpPr>
        <p:grpSpPr>
          <a:xfrm>
            <a:off x="501549" y="6725633"/>
            <a:ext cx="5862805" cy="2053380"/>
            <a:chOff x="501549" y="4502748"/>
            <a:chExt cx="5862805" cy="2053380"/>
          </a:xfrm>
        </p:grpSpPr>
        <p:pic>
          <p:nvPicPr>
            <p:cNvPr id="124" name="Google Shape;124;p4"/>
            <p:cNvPicPr preferRelativeResize="0"/>
            <p:nvPr/>
          </p:nvPicPr>
          <p:blipFill rotWithShape="1">
            <a:blip r:embed="rId5">
              <a:alphaModFix/>
            </a:blip>
            <a:srcRect b="3572"/>
            <a:stretch/>
          </p:blipFill>
          <p:spPr>
            <a:xfrm>
              <a:off x="501549" y="4502748"/>
              <a:ext cx="3628841" cy="204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4"/>
            <p:cNvSpPr txBox="1"/>
            <p:nvPr/>
          </p:nvSpPr>
          <p:spPr>
            <a:xfrm>
              <a:off x="4130554" y="4502748"/>
              <a:ext cx="2233800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</a:rPr>
                <a:t>Dash</a:t>
              </a:r>
              <a:endParaRPr sz="1600">
                <a:solidFill>
                  <a:schemeClr val="dk1"/>
                </a:solidFill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 Moves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Parry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01715" y="4514903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" name="Google Shape;127;p4"/>
            <p:cNvGrpSpPr/>
            <p:nvPr/>
          </p:nvGrpSpPr>
          <p:grpSpPr>
            <a:xfrm>
              <a:off x="501713" y="6196128"/>
              <a:ext cx="2336835" cy="360000"/>
              <a:chOff x="379629" y="4148914"/>
              <a:chExt cx="2336835" cy="360000"/>
            </a:xfrm>
          </p:grpSpPr>
          <p:sp>
            <p:nvSpPr>
              <p:cNvPr id="128" name="Google Shape;128;p4"/>
              <p:cNvSpPr/>
              <p:nvPr/>
            </p:nvSpPr>
            <p:spPr>
              <a:xfrm>
                <a:off x="379629" y="4148914"/>
                <a:ext cx="1803978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III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2176464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369000" y="915183"/>
            <a:ext cx="6120000" cy="73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 Controls</a:t>
            </a:r>
            <a:endParaRPr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Keyboard P1</a:t>
            </a:r>
            <a:endParaRPr sz="1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5" descr="Distribución de Teclados"/>
          <p:cNvPicPr preferRelativeResize="0"/>
          <p:nvPr/>
        </p:nvPicPr>
        <p:blipFill rotWithShape="1">
          <a:blip r:embed="rId3">
            <a:alphaModFix/>
          </a:blip>
          <a:srcRect r="34097"/>
          <a:stretch/>
        </p:blipFill>
        <p:spPr>
          <a:xfrm>
            <a:off x="1217696" y="1777016"/>
            <a:ext cx="4424405" cy="20684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5"/>
          <p:cNvGrpSpPr/>
          <p:nvPr/>
        </p:nvGrpSpPr>
        <p:grpSpPr>
          <a:xfrm>
            <a:off x="1835467" y="2598376"/>
            <a:ext cx="834281" cy="567521"/>
            <a:chOff x="943897" y="3437330"/>
            <a:chExt cx="747251" cy="508318"/>
          </a:xfrm>
        </p:grpSpPr>
        <p:sp>
          <p:nvSpPr>
            <p:cNvPr id="139" name="Google Shape;139;p5"/>
            <p:cNvSpPr/>
            <p:nvPr/>
          </p:nvSpPr>
          <p:spPr>
            <a:xfrm>
              <a:off x="1126318" y="3437330"/>
              <a:ext cx="252000" cy="256318"/>
            </a:xfrm>
            <a:custGeom>
              <a:avLst/>
              <a:gdLst/>
              <a:ahLst/>
              <a:cxnLst/>
              <a:rect l="l" t="t" r="r" b="b"/>
              <a:pathLst>
                <a:path w="252000" h="256318" extrusionOk="0">
                  <a:moveTo>
                    <a:pt x="42001" y="0"/>
                  </a:moveTo>
                  <a:lnTo>
                    <a:pt x="209999" y="0"/>
                  </a:lnTo>
                  <a:cubicBezTo>
                    <a:pt x="233196" y="0"/>
                    <a:pt x="252000" y="18804"/>
                    <a:pt x="252000" y="42001"/>
                  </a:cubicBezTo>
                  <a:lnTo>
                    <a:pt x="252000" y="256318"/>
                  </a:lnTo>
                  <a:lnTo>
                    <a:pt x="0" y="256318"/>
                  </a:lnTo>
                  <a:lnTo>
                    <a:pt x="0" y="42001"/>
                  </a:lnTo>
                  <a:cubicBezTo>
                    <a:pt x="0" y="18804"/>
                    <a:pt x="18804" y="0"/>
                    <a:pt x="42001" y="0"/>
                  </a:cubicBez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943897" y="3693648"/>
              <a:ext cx="747251" cy="252000"/>
            </a:xfrm>
            <a:custGeom>
              <a:avLst/>
              <a:gdLst/>
              <a:ahLst/>
              <a:cxnLst/>
              <a:rect l="l" t="t" r="r" b="b"/>
              <a:pathLst>
                <a:path w="747251" h="252000" extrusionOk="0">
                  <a:moveTo>
                    <a:pt x="42001" y="0"/>
                  </a:moveTo>
                  <a:lnTo>
                    <a:pt x="182421" y="0"/>
                  </a:lnTo>
                  <a:lnTo>
                    <a:pt x="182421" y="59602"/>
                  </a:lnTo>
                  <a:cubicBezTo>
                    <a:pt x="182421" y="82799"/>
                    <a:pt x="201225" y="101603"/>
                    <a:pt x="224422" y="101603"/>
                  </a:cubicBezTo>
                  <a:lnTo>
                    <a:pt x="392420" y="101603"/>
                  </a:lnTo>
                  <a:cubicBezTo>
                    <a:pt x="415617" y="101603"/>
                    <a:pt x="434421" y="82799"/>
                    <a:pt x="434421" y="59602"/>
                  </a:cubicBezTo>
                  <a:lnTo>
                    <a:pt x="434421" y="0"/>
                  </a:lnTo>
                  <a:lnTo>
                    <a:pt x="705250" y="0"/>
                  </a:lnTo>
                  <a:cubicBezTo>
                    <a:pt x="728447" y="0"/>
                    <a:pt x="747251" y="18804"/>
                    <a:pt x="747251" y="42001"/>
                  </a:cubicBezTo>
                  <a:lnTo>
                    <a:pt x="747251" y="209999"/>
                  </a:lnTo>
                  <a:cubicBezTo>
                    <a:pt x="747251" y="233196"/>
                    <a:pt x="728447" y="252000"/>
                    <a:pt x="705250" y="252000"/>
                  </a:cubicBezTo>
                  <a:lnTo>
                    <a:pt x="42001" y="252000"/>
                  </a:lnTo>
                  <a:cubicBezTo>
                    <a:pt x="18804" y="252000"/>
                    <a:pt x="0" y="233196"/>
                    <a:pt x="0" y="209999"/>
                  </a:cubicBezTo>
                  <a:lnTo>
                    <a:pt x="0" y="42001"/>
                  </a:lnTo>
                  <a:cubicBezTo>
                    <a:pt x="0" y="18804"/>
                    <a:pt x="18804" y="0"/>
                    <a:pt x="42001" y="0"/>
                  </a:cubicBez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126318" y="3693648"/>
              <a:ext cx="252000" cy="101603"/>
            </a:xfrm>
            <a:custGeom>
              <a:avLst/>
              <a:gdLst/>
              <a:ahLst/>
              <a:cxnLst/>
              <a:rect l="l" t="t" r="r" b="b"/>
              <a:pathLst>
                <a:path w="252000" h="101603" extrusionOk="0">
                  <a:moveTo>
                    <a:pt x="0" y="0"/>
                  </a:moveTo>
                  <a:lnTo>
                    <a:pt x="252000" y="0"/>
                  </a:lnTo>
                  <a:lnTo>
                    <a:pt x="252000" y="59602"/>
                  </a:lnTo>
                  <a:cubicBezTo>
                    <a:pt x="252000" y="82799"/>
                    <a:pt x="233196" y="101603"/>
                    <a:pt x="209999" y="101603"/>
                  </a:cubicBezTo>
                  <a:lnTo>
                    <a:pt x="42001" y="101603"/>
                  </a:lnTo>
                  <a:cubicBezTo>
                    <a:pt x="18804" y="101603"/>
                    <a:pt x="0" y="82799"/>
                    <a:pt x="0" y="596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5"/>
          <p:cNvSpPr/>
          <p:nvPr/>
        </p:nvSpPr>
        <p:spPr>
          <a:xfrm>
            <a:off x="1502475" y="4013578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Movement</a:t>
            </a:r>
            <a:endParaRPr/>
          </a:p>
        </p:txBody>
      </p:sp>
      <p:cxnSp>
        <p:nvCxnSpPr>
          <p:cNvPr id="143" name="Google Shape;143;p5"/>
          <p:cNvCxnSpPr>
            <a:stCxn id="142" idx="0"/>
          </p:cNvCxnSpPr>
          <p:nvPr/>
        </p:nvCxnSpPr>
        <p:spPr>
          <a:xfrm rot="10800000">
            <a:off x="2179809" y="3200578"/>
            <a:ext cx="0" cy="81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4" name="Google Shape;144;p5"/>
          <p:cNvSpPr/>
          <p:nvPr/>
        </p:nvSpPr>
        <p:spPr>
          <a:xfrm>
            <a:off x="1502475" y="4237332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- Up </a:t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1502475" y="4444025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- Left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1502475" y="4652334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- Down</a:t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1502475" y="4859027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- Right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bc01ef45b_0_80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bc01ef45b_0_80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Basic Movement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21452A0-BF78-486A-91B9-D77030CFDB77}"/>
              </a:ext>
            </a:extLst>
          </p:cNvPr>
          <p:cNvGrpSpPr/>
          <p:nvPr/>
        </p:nvGrpSpPr>
        <p:grpSpPr>
          <a:xfrm>
            <a:off x="1337465" y="1716446"/>
            <a:ext cx="4183051" cy="2231475"/>
            <a:chOff x="1337465" y="1704414"/>
            <a:chExt cx="4183051" cy="2231475"/>
          </a:xfrm>
        </p:grpSpPr>
        <p:sp>
          <p:nvSpPr>
            <p:cNvPr id="173" name="Google Shape;173;g21bc01ef45b_0_801"/>
            <p:cNvSpPr/>
            <p:nvPr/>
          </p:nvSpPr>
          <p:spPr>
            <a:xfrm>
              <a:off x="1345196" y="170441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21bc01ef45b_0_801"/>
            <p:cNvSpPr/>
            <p:nvPr/>
          </p:nvSpPr>
          <p:spPr>
            <a:xfrm>
              <a:off x="1337465" y="170441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Horizontal Movement</a:t>
              </a:r>
              <a:endParaRPr/>
            </a:p>
          </p:txBody>
        </p:sp>
        <p:sp>
          <p:nvSpPr>
            <p:cNvPr id="175" name="Google Shape;175;g21bc01ef45b_0_801"/>
            <p:cNvSpPr/>
            <p:nvPr/>
          </p:nvSpPr>
          <p:spPr>
            <a:xfrm>
              <a:off x="3468447" y="170441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21bc01ef45b_0_801"/>
            <p:cNvSpPr/>
            <p:nvPr/>
          </p:nvSpPr>
          <p:spPr>
            <a:xfrm>
              <a:off x="3460716" y="170441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Neutral Jump</a:t>
              </a:r>
              <a:endParaRPr/>
            </a:p>
          </p:txBody>
        </p:sp>
        <p:sp>
          <p:nvSpPr>
            <p:cNvPr id="177" name="Google Shape;177;g21bc01ef45b_0_801"/>
            <p:cNvSpPr/>
            <p:nvPr/>
          </p:nvSpPr>
          <p:spPr>
            <a:xfrm>
              <a:off x="1345196" y="2855889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21bc01ef45b_0_801"/>
            <p:cNvSpPr/>
            <p:nvPr/>
          </p:nvSpPr>
          <p:spPr>
            <a:xfrm>
              <a:off x="1337465" y="2855890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</a:t>
              </a:r>
              <a:endParaRPr/>
            </a:p>
          </p:txBody>
        </p:sp>
        <p:sp>
          <p:nvSpPr>
            <p:cNvPr id="179" name="Google Shape;179;g21bc01ef45b_0_801"/>
            <p:cNvSpPr/>
            <p:nvPr/>
          </p:nvSpPr>
          <p:spPr>
            <a:xfrm>
              <a:off x="3468447" y="2855889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21bc01ef45b_0_801"/>
            <p:cNvSpPr/>
            <p:nvPr/>
          </p:nvSpPr>
          <p:spPr>
            <a:xfrm>
              <a:off x="3460716" y="2855890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Diagonal </a:t>
              </a: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</a:t>
              </a:r>
              <a:endParaRPr/>
            </a:p>
          </p:txBody>
        </p:sp>
        <p:grpSp>
          <p:nvGrpSpPr>
            <p:cNvPr id="203" name="Google Shape;203;g21bc01ef45b_0_801"/>
            <p:cNvGrpSpPr/>
            <p:nvPr/>
          </p:nvGrpSpPr>
          <p:grpSpPr>
            <a:xfrm>
              <a:off x="1612526" y="2119593"/>
              <a:ext cx="1533066" cy="503208"/>
              <a:chOff x="1467638" y="2094825"/>
              <a:chExt cx="1799163" cy="590550"/>
            </a:xfrm>
          </p:grpSpPr>
          <p:pic>
            <p:nvPicPr>
              <p:cNvPr id="204" name="Google Shape;204;g21bc01ef45b_0_80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7638" y="2094825"/>
                <a:ext cx="733425" cy="590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5" name="Google Shape;205;g21bc01ef45b_0_80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533375" y="2094825"/>
                <a:ext cx="733425" cy="590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6" name="Google Shape;206;g21bc01ef45b_0_801"/>
            <p:cNvSpPr txBox="1"/>
            <p:nvPr/>
          </p:nvSpPr>
          <p:spPr>
            <a:xfrm>
              <a:off x="2156775" y="2092404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/</a:t>
              </a:r>
              <a:endParaRPr sz="2200" u="sng">
                <a:solidFill>
                  <a:schemeClr val="dk1"/>
                </a:solidFill>
              </a:endParaRPr>
            </a:p>
          </p:txBody>
        </p:sp>
        <p:pic>
          <p:nvPicPr>
            <p:cNvPr id="207" name="Google Shape;207;g21bc01ef45b_0_8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4178165" y="2119597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g21bc01ef45b_0_80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1409700" y="3194054"/>
              <a:ext cx="1915329" cy="61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g21bc01ef45b_0_801"/>
            <p:cNvSpPr txBox="1"/>
            <p:nvPr/>
          </p:nvSpPr>
          <p:spPr>
            <a:xfrm>
              <a:off x="1829775" y="3204904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/</a:t>
              </a:r>
              <a:endParaRPr sz="2200" u="sng">
                <a:solidFill>
                  <a:schemeClr val="dk1"/>
                </a:solidFill>
              </a:endParaRPr>
            </a:p>
          </p:txBody>
        </p:sp>
        <p:sp>
          <p:nvSpPr>
            <p:cNvPr id="210" name="Google Shape;210;g21bc01ef45b_0_801"/>
            <p:cNvSpPr txBox="1"/>
            <p:nvPr/>
          </p:nvSpPr>
          <p:spPr>
            <a:xfrm>
              <a:off x="2516050" y="3204904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/</a:t>
              </a:r>
              <a:endParaRPr sz="2200" u="sng">
                <a:solidFill>
                  <a:schemeClr val="dk1"/>
                </a:solidFill>
              </a:endParaRPr>
            </a:p>
          </p:txBody>
        </p:sp>
        <p:grpSp>
          <p:nvGrpSpPr>
            <p:cNvPr id="217" name="Google Shape;217;g21bc01ef45b_0_801"/>
            <p:cNvGrpSpPr/>
            <p:nvPr/>
          </p:nvGrpSpPr>
          <p:grpSpPr>
            <a:xfrm>
              <a:off x="3766925" y="3214129"/>
              <a:ext cx="1447400" cy="576650"/>
              <a:chOff x="3621650" y="3214275"/>
              <a:chExt cx="1447400" cy="576650"/>
            </a:xfrm>
          </p:grpSpPr>
          <p:sp>
            <p:nvSpPr>
              <p:cNvPr id="218" name="Google Shape;218;g21bc01ef45b_0_801"/>
              <p:cNvSpPr txBox="1"/>
              <p:nvPr/>
            </p:nvSpPr>
            <p:spPr>
              <a:xfrm>
                <a:off x="4133125" y="3236700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>
                    <a:solidFill>
                      <a:schemeClr val="dk1"/>
                    </a:solidFill>
                  </a:rPr>
                  <a:t>/</a:t>
                </a:r>
                <a:endParaRPr sz="2200" u="sng">
                  <a:solidFill>
                    <a:schemeClr val="dk1"/>
                  </a:solidFill>
                </a:endParaRPr>
              </a:p>
            </p:txBody>
          </p:sp>
          <p:pic>
            <p:nvPicPr>
              <p:cNvPr id="219" name="Google Shape;219;g21bc01ef45b_0_80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621650" y="3214275"/>
                <a:ext cx="576650" cy="5766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g21bc01ef45b_0_80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flipH="1">
                <a:off x="4492400" y="3214275"/>
                <a:ext cx="576650" cy="5766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8" name="Google Shape;181;g21bc01ef45b_0_801">
            <a:extLst>
              <a:ext uri="{FF2B5EF4-FFF2-40B4-BE49-F238E27FC236}">
                <a16:creationId xmlns:a16="http://schemas.microsoft.com/office/drawing/2014/main" id="{B2E09DBA-EF94-440C-ACBC-8BB10F1EA2EC}"/>
              </a:ext>
            </a:extLst>
          </p:cNvPr>
          <p:cNvSpPr txBox="1"/>
          <p:nvPr/>
        </p:nvSpPr>
        <p:spPr>
          <a:xfrm>
            <a:off x="369000" y="3981119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Advance Movement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08278EF-DFE8-4A24-AD4F-CB98133CA17E}"/>
              </a:ext>
            </a:extLst>
          </p:cNvPr>
          <p:cNvGrpSpPr/>
          <p:nvPr/>
        </p:nvGrpSpPr>
        <p:grpSpPr>
          <a:xfrm>
            <a:off x="1337465" y="4498306"/>
            <a:ext cx="4183051" cy="1080000"/>
            <a:chOff x="1337465" y="4462210"/>
            <a:chExt cx="4183051" cy="1080000"/>
          </a:xfrm>
        </p:grpSpPr>
        <p:sp>
          <p:nvSpPr>
            <p:cNvPr id="36" name="Google Shape;169;g21bc01ef45b_0_801">
              <a:extLst>
                <a:ext uri="{FF2B5EF4-FFF2-40B4-BE49-F238E27FC236}">
                  <a16:creationId xmlns:a16="http://schemas.microsoft.com/office/drawing/2014/main" id="{0CB33949-8151-48CA-BE8B-88DEB3E93BB0}"/>
                </a:ext>
              </a:extLst>
            </p:cNvPr>
            <p:cNvSpPr/>
            <p:nvPr/>
          </p:nvSpPr>
          <p:spPr>
            <a:xfrm>
              <a:off x="3468447" y="4462210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70;g21bc01ef45b_0_801">
              <a:extLst>
                <a:ext uri="{FF2B5EF4-FFF2-40B4-BE49-F238E27FC236}">
                  <a16:creationId xmlns:a16="http://schemas.microsoft.com/office/drawing/2014/main" id="{FC13D3A3-9FD3-4F65-8696-54BBD2296877}"/>
                </a:ext>
              </a:extLst>
            </p:cNvPr>
            <p:cNvSpPr/>
            <p:nvPr/>
          </p:nvSpPr>
          <p:spPr>
            <a:xfrm>
              <a:off x="1345196" y="4462210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2;g21bc01ef45b_0_801">
              <a:extLst>
                <a:ext uri="{FF2B5EF4-FFF2-40B4-BE49-F238E27FC236}">
                  <a16:creationId xmlns:a16="http://schemas.microsoft.com/office/drawing/2014/main" id="{4EA90E71-E319-483E-A6C3-85173A926A1B}"/>
                </a:ext>
              </a:extLst>
            </p:cNvPr>
            <p:cNvSpPr/>
            <p:nvPr/>
          </p:nvSpPr>
          <p:spPr>
            <a:xfrm>
              <a:off x="1337465" y="4462211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Forward Dash</a:t>
              </a:r>
              <a:endParaRPr/>
            </a:p>
          </p:txBody>
        </p:sp>
        <p:sp>
          <p:nvSpPr>
            <p:cNvPr id="40" name="Google Shape;183;g21bc01ef45b_0_801">
              <a:extLst>
                <a:ext uri="{FF2B5EF4-FFF2-40B4-BE49-F238E27FC236}">
                  <a16:creationId xmlns:a16="http://schemas.microsoft.com/office/drawing/2014/main" id="{F54D53A6-AEAA-4883-9337-692FFC0EF739}"/>
                </a:ext>
              </a:extLst>
            </p:cNvPr>
            <p:cNvSpPr/>
            <p:nvPr/>
          </p:nvSpPr>
          <p:spPr>
            <a:xfrm>
              <a:off x="3460716" y="4462211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Backward Dash</a:t>
              </a:r>
              <a:endParaRPr/>
            </a:p>
          </p:txBody>
        </p:sp>
        <p:grpSp>
          <p:nvGrpSpPr>
            <p:cNvPr id="41" name="Google Shape;211;g21bc01ef45b_0_801">
              <a:extLst>
                <a:ext uri="{FF2B5EF4-FFF2-40B4-BE49-F238E27FC236}">
                  <a16:creationId xmlns:a16="http://schemas.microsoft.com/office/drawing/2014/main" id="{9B98B2F1-85A8-41B2-9ED7-387D767F31AD}"/>
                </a:ext>
              </a:extLst>
            </p:cNvPr>
            <p:cNvGrpSpPr/>
            <p:nvPr/>
          </p:nvGrpSpPr>
          <p:grpSpPr>
            <a:xfrm>
              <a:off x="1715126" y="4850027"/>
              <a:ext cx="1304466" cy="503208"/>
              <a:chOff x="1829426" y="4900027"/>
              <a:chExt cx="1304466" cy="503208"/>
            </a:xfrm>
          </p:grpSpPr>
          <p:pic>
            <p:nvPicPr>
              <p:cNvPr id="42" name="Google Shape;212;g21bc01ef45b_0_801">
                <a:extLst>
                  <a:ext uri="{FF2B5EF4-FFF2-40B4-BE49-F238E27FC236}">
                    <a16:creationId xmlns:a16="http://schemas.microsoft.com/office/drawing/2014/main" id="{442455C7-9F96-4A6A-92F0-DA82767D11C1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1829426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213;g21bc01ef45b_0_801">
                <a:extLst>
                  <a:ext uri="{FF2B5EF4-FFF2-40B4-BE49-F238E27FC236}">
                    <a16:creationId xmlns:a16="http://schemas.microsoft.com/office/drawing/2014/main" id="{F5FFC314-9474-4CB4-8324-54372826C6BD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508941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" name="Google Shape;214;g21bc01ef45b_0_801">
              <a:extLst>
                <a:ext uri="{FF2B5EF4-FFF2-40B4-BE49-F238E27FC236}">
                  <a16:creationId xmlns:a16="http://schemas.microsoft.com/office/drawing/2014/main" id="{146B1142-46C7-4019-BBC6-B777D4711D7C}"/>
                </a:ext>
              </a:extLst>
            </p:cNvPr>
            <p:cNvGrpSpPr/>
            <p:nvPr/>
          </p:nvGrpSpPr>
          <p:grpSpPr>
            <a:xfrm flipH="1">
              <a:off x="3838388" y="4850014"/>
              <a:ext cx="1304466" cy="503208"/>
              <a:chOff x="1829426" y="4900027"/>
              <a:chExt cx="1304466" cy="503208"/>
            </a:xfrm>
          </p:grpSpPr>
          <p:pic>
            <p:nvPicPr>
              <p:cNvPr id="45" name="Google Shape;215;g21bc01ef45b_0_801">
                <a:extLst>
                  <a:ext uri="{FF2B5EF4-FFF2-40B4-BE49-F238E27FC236}">
                    <a16:creationId xmlns:a16="http://schemas.microsoft.com/office/drawing/2014/main" id="{C917E128-8B1E-427A-9692-2B0CFFEE3003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1829426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Google Shape;216;g21bc01ef45b_0_801">
                <a:extLst>
                  <a:ext uri="{FF2B5EF4-FFF2-40B4-BE49-F238E27FC236}">
                    <a16:creationId xmlns:a16="http://schemas.microsoft.com/office/drawing/2014/main" id="{B71AE254-8910-4B78-9371-CE47C6714D67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508941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bc3c53028_0_4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1bc3c53028_0_41"/>
          <p:cNvSpPr txBox="1"/>
          <p:nvPr/>
        </p:nvSpPr>
        <p:spPr>
          <a:xfrm>
            <a:off x="379915" y="918697"/>
            <a:ext cx="61194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3.4. Basic Movement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dk1"/>
                </a:solidFill>
              </a:rPr>
              <a:t>Stage </a:t>
            </a: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Characters have two stage states, Grounded and </a:t>
            </a:r>
            <a:r>
              <a:rPr lang="en-US" dirty="0">
                <a:solidFill>
                  <a:schemeClr val="dk1"/>
                </a:solidFill>
              </a:rPr>
              <a:t>Airborne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depending on whether they are on the surface or not.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21bc3c53028_0_41"/>
          <p:cNvSpPr txBox="1"/>
          <p:nvPr/>
        </p:nvSpPr>
        <p:spPr>
          <a:xfrm>
            <a:off x="382219" y="3581604"/>
            <a:ext cx="61194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Neutral: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Grounded, the characters are always facing the opponent and automatically turn in their direction.</a:t>
            </a:r>
            <a:endParaRPr dirty="0"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 Movement: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Characters can move forward and backwards.</a:t>
            </a:r>
            <a:r>
              <a:rPr lang="en-US" dirty="0">
                <a:solidFill>
                  <a:schemeClr val="dk1"/>
                </a:solidFill>
              </a:rPr>
              <a:t> The velocity changes depending on the direction.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C3896E0-AE14-4D2E-B516-1BAD1840077D}"/>
              </a:ext>
            </a:extLst>
          </p:cNvPr>
          <p:cNvGrpSpPr/>
          <p:nvPr/>
        </p:nvGrpSpPr>
        <p:grpSpPr>
          <a:xfrm>
            <a:off x="894877" y="1824906"/>
            <a:ext cx="5091671" cy="1744248"/>
            <a:chOff x="1138070" y="1824906"/>
            <a:chExt cx="5091671" cy="1744248"/>
          </a:xfrm>
        </p:grpSpPr>
        <p:sp>
          <p:nvSpPr>
            <p:cNvPr id="298" name="Google Shape;298;g21bc3c53028_0_41"/>
            <p:cNvSpPr/>
            <p:nvPr/>
          </p:nvSpPr>
          <p:spPr>
            <a:xfrm>
              <a:off x="3748683" y="3325581"/>
              <a:ext cx="24732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2" name="Google Shape;302;g21bc3c53028_0_41"/>
            <p:cNvGrpSpPr/>
            <p:nvPr/>
          </p:nvGrpSpPr>
          <p:grpSpPr>
            <a:xfrm rot="10800000" flipH="1">
              <a:off x="3756588" y="1829275"/>
              <a:ext cx="1462502" cy="306778"/>
              <a:chOff x="379629" y="4144280"/>
              <a:chExt cx="1760566" cy="369300"/>
            </a:xfrm>
          </p:grpSpPr>
          <p:sp>
            <p:nvSpPr>
              <p:cNvPr id="303" name="Google Shape;303;g21bc3c53028_0_41"/>
              <p:cNvSpPr/>
              <p:nvPr/>
            </p:nvSpPr>
            <p:spPr>
              <a:xfrm rot="10800000" flipH="1">
                <a:off x="379629" y="4144280"/>
                <a:ext cx="1229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Airborne</a:t>
                </a: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Google Shape;305;g21bc3c53028_0_41"/>
            <p:cNvSpPr/>
            <p:nvPr/>
          </p:nvSpPr>
          <p:spPr>
            <a:xfrm>
              <a:off x="1138070" y="3326754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g21bc3c53028_0_41"/>
            <p:cNvSpPr/>
            <p:nvPr/>
          </p:nvSpPr>
          <p:spPr>
            <a:xfrm>
              <a:off x="1138070" y="1826866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7" name="Google Shape;307;g21bc3c53028_0_41"/>
            <p:cNvGrpSpPr/>
            <p:nvPr/>
          </p:nvGrpSpPr>
          <p:grpSpPr>
            <a:xfrm rot="10800000" flipH="1">
              <a:off x="1145873" y="1829275"/>
              <a:ext cx="1588207" cy="306778"/>
              <a:chOff x="379629" y="4144280"/>
              <a:chExt cx="1760566" cy="369300"/>
            </a:xfrm>
          </p:grpSpPr>
          <p:sp>
            <p:nvSpPr>
              <p:cNvPr id="308" name="Google Shape;308;g21bc3c53028_0_41"/>
              <p:cNvSpPr/>
              <p:nvPr/>
            </p:nvSpPr>
            <p:spPr>
              <a:xfrm rot="10800000" flipH="1">
                <a:off x="379629" y="4144280"/>
                <a:ext cx="1238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10" name="Google Shape;310;g21bc3c53028_0_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32495" y="2403796"/>
              <a:ext cx="703208" cy="1001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g21bc3c53028_0_4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76964" y="2177791"/>
              <a:ext cx="616497" cy="924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g21bc3c53028_0_41"/>
            <p:cNvSpPr/>
            <p:nvPr/>
          </p:nvSpPr>
          <p:spPr>
            <a:xfrm>
              <a:off x="3748441" y="1824906"/>
              <a:ext cx="2481300" cy="17442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g21bc3c53028_0_41"/>
          <p:cNvGrpSpPr/>
          <p:nvPr/>
        </p:nvGrpSpPr>
        <p:grpSpPr>
          <a:xfrm>
            <a:off x="893525" y="5059727"/>
            <a:ext cx="5083589" cy="1618294"/>
            <a:chOff x="939067" y="5747595"/>
            <a:chExt cx="5541300" cy="1764000"/>
          </a:xfrm>
        </p:grpSpPr>
        <p:cxnSp>
          <p:nvCxnSpPr>
            <p:cNvPr id="314" name="Google Shape;314;g21bc3c53028_0_41"/>
            <p:cNvCxnSpPr/>
            <p:nvPr/>
          </p:nvCxnSpPr>
          <p:spPr>
            <a:xfrm>
              <a:off x="2670632" y="6665588"/>
              <a:ext cx="22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15" name="Google Shape;315;g21bc3c53028_0_41"/>
            <p:cNvSpPr/>
            <p:nvPr/>
          </p:nvSpPr>
          <p:spPr>
            <a:xfrm>
              <a:off x="939067" y="7238562"/>
              <a:ext cx="5541300" cy="2688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21bc3c53028_0_41"/>
            <p:cNvSpPr/>
            <p:nvPr/>
          </p:nvSpPr>
          <p:spPr>
            <a:xfrm>
              <a:off x="939067" y="5747595"/>
              <a:ext cx="5541300" cy="17640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7" name="Google Shape;317;g21bc3c53028_0_41"/>
            <p:cNvGrpSpPr/>
            <p:nvPr/>
          </p:nvGrpSpPr>
          <p:grpSpPr>
            <a:xfrm rot="10800000" flipH="1">
              <a:off x="947580" y="5750023"/>
              <a:ext cx="1723066" cy="334401"/>
              <a:chOff x="379629" y="4144280"/>
              <a:chExt cx="1760566" cy="369300"/>
            </a:xfrm>
          </p:grpSpPr>
          <p:sp>
            <p:nvSpPr>
              <p:cNvPr id="318" name="Google Shape;318;g21bc3c53028_0_41"/>
              <p:cNvSpPr/>
              <p:nvPr/>
            </p:nvSpPr>
            <p:spPr>
              <a:xfrm rot="10800000" flipH="1">
                <a:off x="379629" y="4144280"/>
                <a:ext cx="1229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20" name="Google Shape;320;g21bc3c53028_0_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21709" y="6195397"/>
              <a:ext cx="766490" cy="109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g21bc3c53028_0_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951" y="6195396"/>
              <a:ext cx="781405" cy="109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g21bc3c53028_0_4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80241" y="6198570"/>
              <a:ext cx="705559" cy="10756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g21bc3c53028_0_41"/>
          <p:cNvSpPr txBox="1"/>
          <p:nvPr/>
        </p:nvSpPr>
        <p:spPr>
          <a:xfrm>
            <a:off x="379915" y="6725081"/>
            <a:ext cx="6119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</a:endParaRPr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 dirty="0">
                <a:solidFill>
                  <a:schemeClr val="dk1"/>
                </a:solidFill>
              </a:rPr>
              <a:t>Crouch:</a:t>
            </a:r>
            <a:r>
              <a:rPr lang="en-US" dirty="0">
                <a:solidFill>
                  <a:schemeClr val="dk1"/>
                </a:solidFill>
              </a:rPr>
              <a:t> Characters can crouch in the ground, stops his movement, reduces the hitbox and gives him access to other moves.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4FC8F89-01E3-4FEA-833A-68846E12A7DE}"/>
              </a:ext>
            </a:extLst>
          </p:cNvPr>
          <p:cNvGrpSpPr/>
          <p:nvPr/>
        </p:nvGrpSpPr>
        <p:grpSpPr>
          <a:xfrm>
            <a:off x="2193492" y="7547975"/>
            <a:ext cx="2481300" cy="1742288"/>
            <a:chOff x="2193492" y="7538247"/>
            <a:chExt cx="2481300" cy="1742288"/>
          </a:xfrm>
        </p:grpSpPr>
        <p:sp>
          <p:nvSpPr>
            <p:cNvPr id="47" name="Google Shape;305;g21bc3c53028_0_41">
              <a:extLst>
                <a:ext uri="{FF2B5EF4-FFF2-40B4-BE49-F238E27FC236}">
                  <a16:creationId xmlns:a16="http://schemas.microsoft.com/office/drawing/2014/main" id="{0DA458D2-27D9-4066-95B0-F55F132CBD51}"/>
                </a:ext>
              </a:extLst>
            </p:cNvPr>
            <p:cNvSpPr/>
            <p:nvPr/>
          </p:nvSpPr>
          <p:spPr>
            <a:xfrm>
              <a:off x="2193492" y="9038135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06;g21bc3c53028_0_41">
              <a:extLst>
                <a:ext uri="{FF2B5EF4-FFF2-40B4-BE49-F238E27FC236}">
                  <a16:creationId xmlns:a16="http://schemas.microsoft.com/office/drawing/2014/main" id="{247B2A99-A502-4E2E-ADC6-541428DE3E47}"/>
                </a:ext>
              </a:extLst>
            </p:cNvPr>
            <p:cNvSpPr/>
            <p:nvPr/>
          </p:nvSpPr>
          <p:spPr>
            <a:xfrm>
              <a:off x="2193492" y="7538247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" name="Google Shape;307;g21bc3c53028_0_41">
              <a:extLst>
                <a:ext uri="{FF2B5EF4-FFF2-40B4-BE49-F238E27FC236}">
                  <a16:creationId xmlns:a16="http://schemas.microsoft.com/office/drawing/2014/main" id="{DC9105B4-5796-4EA5-995F-FBBBACFEF096}"/>
                </a:ext>
              </a:extLst>
            </p:cNvPr>
            <p:cNvGrpSpPr/>
            <p:nvPr/>
          </p:nvGrpSpPr>
          <p:grpSpPr>
            <a:xfrm rot="10800000" flipH="1">
              <a:off x="2201295" y="7540656"/>
              <a:ext cx="1588207" cy="306778"/>
              <a:chOff x="379629" y="4144280"/>
              <a:chExt cx="1760566" cy="369300"/>
            </a:xfrm>
          </p:grpSpPr>
          <p:sp>
            <p:nvSpPr>
              <p:cNvPr id="50" name="Google Shape;308;g21bc3c53028_0_41">
                <a:extLst>
                  <a:ext uri="{FF2B5EF4-FFF2-40B4-BE49-F238E27FC236}">
                    <a16:creationId xmlns:a16="http://schemas.microsoft.com/office/drawing/2014/main" id="{667715F4-4035-47EF-AFF0-5C566C9D3B15}"/>
                  </a:ext>
                </a:extLst>
              </p:cNvPr>
              <p:cNvSpPr/>
              <p:nvPr/>
            </p:nvSpPr>
            <p:spPr>
              <a:xfrm rot="10800000" flipH="1">
                <a:off x="379629" y="4144280"/>
                <a:ext cx="1238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309;g21bc3c53028_0_41">
                <a:extLst>
                  <a:ext uri="{FF2B5EF4-FFF2-40B4-BE49-F238E27FC236}">
                    <a16:creationId xmlns:a16="http://schemas.microsoft.com/office/drawing/2014/main" id="{9260FD7A-08FF-4388-9E2F-241017F197E0}"/>
                  </a:ext>
                </a:extLst>
              </p:cNvPr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8CA99F2-A5A8-45E6-9AA2-C96FA9174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09061" y="8403362"/>
              <a:ext cx="638623" cy="680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bc3c53028_0_129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FFF29E0-0353-42EE-AE81-73742A60C147}"/>
              </a:ext>
            </a:extLst>
          </p:cNvPr>
          <p:cNvGrpSpPr/>
          <p:nvPr/>
        </p:nvGrpSpPr>
        <p:grpSpPr>
          <a:xfrm>
            <a:off x="901356" y="1823938"/>
            <a:ext cx="5075928" cy="2379963"/>
            <a:chOff x="1144550" y="2592424"/>
            <a:chExt cx="5075928" cy="2379963"/>
          </a:xfrm>
        </p:grpSpPr>
        <p:sp>
          <p:nvSpPr>
            <p:cNvPr id="16" name="Google Shape;324;g21bc3c53028_0_41">
              <a:extLst>
                <a:ext uri="{FF2B5EF4-FFF2-40B4-BE49-F238E27FC236}">
                  <a16:creationId xmlns:a16="http://schemas.microsoft.com/office/drawing/2014/main" id="{E34E1C29-1E4F-4BEE-BE1C-BAECE616F804}"/>
                </a:ext>
              </a:extLst>
            </p:cNvPr>
            <p:cNvSpPr/>
            <p:nvPr/>
          </p:nvSpPr>
          <p:spPr>
            <a:xfrm>
              <a:off x="1144550" y="4727955"/>
              <a:ext cx="5075928" cy="241853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25;g21bc3c53028_0_41">
              <a:extLst>
                <a:ext uri="{FF2B5EF4-FFF2-40B4-BE49-F238E27FC236}">
                  <a16:creationId xmlns:a16="http://schemas.microsoft.com/office/drawing/2014/main" id="{9A8B1533-5EFF-4262-9AC2-8FD6E0593A3A}"/>
                </a:ext>
              </a:extLst>
            </p:cNvPr>
            <p:cNvSpPr/>
            <p:nvPr/>
          </p:nvSpPr>
          <p:spPr>
            <a:xfrm>
              <a:off x="1144550" y="2592424"/>
              <a:ext cx="5075928" cy="2379963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" name="Google Shape;326;g21bc3c53028_0_41">
              <a:extLst>
                <a:ext uri="{FF2B5EF4-FFF2-40B4-BE49-F238E27FC236}">
                  <a16:creationId xmlns:a16="http://schemas.microsoft.com/office/drawing/2014/main" id="{D68CA959-4A0E-40E9-97EC-DAB3E753596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34184" y="2697410"/>
              <a:ext cx="671484" cy="7155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327;g21bc3c53028_0_41">
              <a:extLst>
                <a:ext uri="{FF2B5EF4-FFF2-40B4-BE49-F238E27FC236}">
                  <a16:creationId xmlns:a16="http://schemas.microsoft.com/office/drawing/2014/main" id="{C9BC2CED-2DF5-4ABD-9CC4-DFAE9C7E71D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20020" y="2809843"/>
              <a:ext cx="615529" cy="9232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328;g21bc3c53028_0_41">
              <a:extLst>
                <a:ext uri="{FF2B5EF4-FFF2-40B4-BE49-F238E27FC236}">
                  <a16:creationId xmlns:a16="http://schemas.microsoft.com/office/drawing/2014/main" id="{E9670691-14D3-4EBA-8BF2-FB4C443BCD1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65567" y="2993493"/>
              <a:ext cx="700000" cy="9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" name="Google Shape;329;g21bc3c53028_0_41">
              <a:extLst>
                <a:ext uri="{FF2B5EF4-FFF2-40B4-BE49-F238E27FC236}">
                  <a16:creationId xmlns:a16="http://schemas.microsoft.com/office/drawing/2014/main" id="{E6BDDE7C-D15C-43EE-8C46-DEBB686435D6}"/>
                </a:ext>
              </a:extLst>
            </p:cNvPr>
            <p:cNvCxnSpPr/>
            <p:nvPr/>
          </p:nvCxnSpPr>
          <p:spPr>
            <a:xfrm rot="10800000">
              <a:off x="2694567" y="3554743"/>
              <a:ext cx="891600" cy="772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" name="Google Shape;330;g21bc3c53028_0_41">
              <a:extLst>
                <a:ext uri="{FF2B5EF4-FFF2-40B4-BE49-F238E27FC236}">
                  <a16:creationId xmlns:a16="http://schemas.microsoft.com/office/drawing/2014/main" id="{A50F3694-F0C3-481A-88FD-BCDBB08C291F}"/>
                </a:ext>
              </a:extLst>
            </p:cNvPr>
            <p:cNvCxnSpPr/>
            <p:nvPr/>
          </p:nvCxnSpPr>
          <p:spPr>
            <a:xfrm rot="10800000" flipH="1">
              <a:off x="3608967" y="3554743"/>
              <a:ext cx="891600" cy="772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" name="Google Shape;331;g21bc3c53028_0_41">
              <a:extLst>
                <a:ext uri="{FF2B5EF4-FFF2-40B4-BE49-F238E27FC236}">
                  <a16:creationId xmlns:a16="http://schemas.microsoft.com/office/drawing/2014/main" id="{3CA4BF7D-3B36-4706-B3A5-60620895C070}"/>
                </a:ext>
              </a:extLst>
            </p:cNvPr>
            <p:cNvCxnSpPr/>
            <p:nvPr/>
          </p:nvCxnSpPr>
          <p:spPr>
            <a:xfrm rot="10800000">
              <a:off x="3596517" y="3445356"/>
              <a:ext cx="0" cy="789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24" name="Google Shape;332;g21bc3c53028_0_41">
              <a:extLst>
                <a:ext uri="{FF2B5EF4-FFF2-40B4-BE49-F238E27FC236}">
                  <a16:creationId xmlns:a16="http://schemas.microsoft.com/office/drawing/2014/main" id="{A4A00476-4A72-4FCC-A272-1D07F99B892F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259928" y="3781144"/>
              <a:ext cx="702103" cy="9999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300;g21bc3c53028_0_41">
            <a:extLst>
              <a:ext uri="{FF2B5EF4-FFF2-40B4-BE49-F238E27FC236}">
                <a16:creationId xmlns:a16="http://schemas.microsoft.com/office/drawing/2014/main" id="{837E0CEF-FD2A-4FF3-B2E4-8BACB82CE0AD}"/>
              </a:ext>
            </a:extLst>
          </p:cNvPr>
          <p:cNvSpPr txBox="1"/>
          <p:nvPr/>
        </p:nvSpPr>
        <p:spPr>
          <a:xfrm>
            <a:off x="379915" y="918697"/>
            <a:ext cx="6119400" cy="88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3.4. Basic Movement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>
              <a:spcBef>
                <a:spcPts val="800"/>
              </a:spcBef>
            </a:pPr>
            <a:r>
              <a:rPr lang="en-US" u="sng" dirty="0">
                <a:solidFill>
                  <a:schemeClr val="dk1"/>
                </a:solidFill>
              </a:rPr>
              <a:t>Vertical Movement:</a:t>
            </a:r>
            <a:r>
              <a:rPr lang="en-US" dirty="0">
                <a:solidFill>
                  <a:schemeClr val="dk1"/>
                </a:solidFill>
              </a:rPr>
              <a:t> Characters can jump in three directions. The height depends on the character.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00;g21bc3c53028_0_41">
            <a:extLst>
              <a:ext uri="{FF2B5EF4-FFF2-40B4-BE49-F238E27FC236}">
                <a16:creationId xmlns:a16="http://schemas.microsoft.com/office/drawing/2014/main" id="{0762CB4E-BB61-47DB-9E2C-A1A453C27ED6}"/>
              </a:ext>
            </a:extLst>
          </p:cNvPr>
          <p:cNvSpPr txBox="1"/>
          <p:nvPr/>
        </p:nvSpPr>
        <p:spPr>
          <a:xfrm>
            <a:off x="375901" y="4288382"/>
            <a:ext cx="6119400" cy="11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3.5. Advance Movement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>
              <a:spcBef>
                <a:spcPts val="800"/>
              </a:spcBef>
            </a:pPr>
            <a:r>
              <a:rPr lang="en-US" u="sng" dirty="0">
                <a:solidFill>
                  <a:schemeClr val="dk1"/>
                </a:solidFill>
              </a:rPr>
              <a:t>Dash:</a:t>
            </a:r>
            <a:r>
              <a:rPr lang="en-US" dirty="0">
                <a:solidFill>
                  <a:schemeClr val="dk1"/>
                </a:solidFill>
              </a:rPr>
              <a:t> Characters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dash forward and backwards, is faster than walking and can be cancel into other actions.</a:t>
            </a:r>
            <a:r>
              <a:rPr lang="en-US" dirty="0">
                <a:solidFill>
                  <a:schemeClr val="dk1"/>
                </a:solidFill>
              </a:rPr>
              <a:t> The velocity changes depending on the direction.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D581D7C1-FFF9-4D5E-8146-477872904887}"/>
              </a:ext>
            </a:extLst>
          </p:cNvPr>
          <p:cNvGrpSpPr/>
          <p:nvPr/>
        </p:nvGrpSpPr>
        <p:grpSpPr>
          <a:xfrm>
            <a:off x="893525" y="5431271"/>
            <a:ext cx="5083589" cy="1628058"/>
            <a:chOff x="893525" y="5240205"/>
            <a:chExt cx="5083589" cy="1628058"/>
          </a:xfrm>
        </p:grpSpPr>
        <p:cxnSp>
          <p:nvCxnSpPr>
            <p:cNvPr id="39" name="Google Shape;314;g21bc3c53028_0_41">
              <a:extLst>
                <a:ext uri="{FF2B5EF4-FFF2-40B4-BE49-F238E27FC236}">
                  <a16:creationId xmlns:a16="http://schemas.microsoft.com/office/drawing/2014/main" id="{A2323C67-1579-415D-959A-03DA39D1BCEC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0" y="6082372"/>
              <a:ext cx="318260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0" name="Google Shape;315;g21bc3c53028_0_41">
              <a:extLst>
                <a:ext uri="{FF2B5EF4-FFF2-40B4-BE49-F238E27FC236}">
                  <a16:creationId xmlns:a16="http://schemas.microsoft.com/office/drawing/2014/main" id="{DDB07EE9-2E94-4439-93D1-28FD9C1BF86D}"/>
                </a:ext>
              </a:extLst>
            </p:cNvPr>
            <p:cNvSpPr/>
            <p:nvPr/>
          </p:nvSpPr>
          <p:spPr>
            <a:xfrm>
              <a:off x="893525" y="6621666"/>
              <a:ext cx="5083589" cy="246597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16;g21bc3c53028_0_41">
              <a:extLst>
                <a:ext uri="{FF2B5EF4-FFF2-40B4-BE49-F238E27FC236}">
                  <a16:creationId xmlns:a16="http://schemas.microsoft.com/office/drawing/2014/main" id="{A2D9957B-D797-48AC-A378-F75927E835E3}"/>
                </a:ext>
              </a:extLst>
            </p:cNvPr>
            <p:cNvSpPr/>
            <p:nvPr/>
          </p:nvSpPr>
          <p:spPr>
            <a:xfrm>
              <a:off x="893525" y="5240205"/>
              <a:ext cx="5083589" cy="1618294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" name="Google Shape;317;g21bc3c53028_0_41">
              <a:extLst>
                <a:ext uri="{FF2B5EF4-FFF2-40B4-BE49-F238E27FC236}">
                  <a16:creationId xmlns:a16="http://schemas.microsoft.com/office/drawing/2014/main" id="{6228D3B6-0829-4D4C-840C-059CA5ABC2F7}"/>
                </a:ext>
              </a:extLst>
            </p:cNvPr>
            <p:cNvGrpSpPr/>
            <p:nvPr/>
          </p:nvGrpSpPr>
          <p:grpSpPr>
            <a:xfrm rot="10800000" flipH="1">
              <a:off x="901335" y="5242432"/>
              <a:ext cx="1580741" cy="306780"/>
              <a:chOff x="379629" y="4144280"/>
              <a:chExt cx="1760566" cy="369300"/>
            </a:xfrm>
          </p:grpSpPr>
          <p:sp>
            <p:nvSpPr>
              <p:cNvPr id="46" name="Google Shape;318;g21bc3c53028_0_41">
                <a:extLst>
                  <a:ext uri="{FF2B5EF4-FFF2-40B4-BE49-F238E27FC236}">
                    <a16:creationId xmlns:a16="http://schemas.microsoft.com/office/drawing/2014/main" id="{E2521B2A-495B-470A-BD3B-70E0EB6FD0A2}"/>
                  </a:ext>
                </a:extLst>
              </p:cNvPr>
              <p:cNvSpPr/>
              <p:nvPr/>
            </p:nvSpPr>
            <p:spPr>
              <a:xfrm rot="10800000" flipH="1">
                <a:off x="379629" y="4144280"/>
                <a:ext cx="1229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319;g21bc3c53028_0_41">
                <a:extLst>
                  <a:ext uri="{FF2B5EF4-FFF2-40B4-BE49-F238E27FC236}">
                    <a16:creationId xmlns:a16="http://schemas.microsoft.com/office/drawing/2014/main" id="{061FD99E-441A-4D4C-9DC0-19B6442C6507}"/>
                  </a:ext>
                </a:extLst>
              </p:cNvPr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3" name="Google Shape;320;g21bc3c53028_0_41">
              <a:extLst>
                <a:ext uri="{FF2B5EF4-FFF2-40B4-BE49-F238E27FC236}">
                  <a16:creationId xmlns:a16="http://schemas.microsoft.com/office/drawing/2014/main" id="{44FAEB5A-9C0D-4FD8-9C55-A8E10E6BCA1F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079361" y="5651019"/>
              <a:ext cx="703178" cy="10014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F2494F42-775E-47FC-A6A3-1A767179F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989656" y="5784056"/>
              <a:ext cx="1282197" cy="882151"/>
            </a:xfrm>
            <a:prstGeom prst="rect">
              <a:avLst/>
            </a:prstGeom>
          </p:spPr>
        </p:pic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7E652C88-E667-43EB-BD23-8FD3E5299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4586879" y="5906888"/>
              <a:ext cx="1282197" cy="8821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420</Words>
  <Application>Microsoft Office PowerPoint</Application>
  <PresentationFormat>A4 (210 x 297 mm)</PresentationFormat>
  <Paragraphs>90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Noto Sans Symbols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17</cp:revision>
  <dcterms:created xsi:type="dcterms:W3CDTF">2021-12-29T00:04:17Z</dcterms:created>
  <dcterms:modified xsi:type="dcterms:W3CDTF">2024-07-27T19:59:05Z</dcterms:modified>
</cp:coreProperties>
</file>