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6858000" cy="9906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984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9" roundtripDataSignature="AMtx7mhsZi6FLtTjXW9fiwvxuzOukkac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174" y="84"/>
      </p:cViewPr>
      <p:guideLst>
        <p:guide orient="horz" pos="2984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1bc01ef45b_0_8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21bc01ef45b_0_8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21bc01ef45b_0_80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1bc3c53028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g21bc3c53028_0_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g21bc3c53028_0_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1bc3c53028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5" name="Google Shape;335;g21bc3c53028_0_1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g21bc3c53028_0_1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1"/>
          </p:nvPr>
        </p:nvSpPr>
        <p:spPr>
          <a:xfrm rot="5400000">
            <a:off x="286367" y="2822135"/>
            <a:ext cx="6285266" cy="591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title"/>
          </p:nvPr>
        </p:nvSpPr>
        <p:spPr>
          <a:xfrm rot="5400000">
            <a:off x="1449696" y="3985464"/>
            <a:ext cx="8394877" cy="147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body" idx="1"/>
          </p:nvPr>
        </p:nvSpPr>
        <p:spPr>
          <a:xfrm rot="5400000">
            <a:off x="-1550679" y="2549570"/>
            <a:ext cx="8394877" cy="4350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 txBox="1"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471488" y="2637014"/>
            <a:ext cx="2914650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2"/>
          </p:nvPr>
        </p:nvSpPr>
        <p:spPr>
          <a:xfrm>
            <a:off x="3471863" y="2637014"/>
            <a:ext cx="2914650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2"/>
          </p:nvPr>
        </p:nvSpPr>
        <p:spPr>
          <a:xfrm>
            <a:off x="472381" y="3618442"/>
            <a:ext cx="2901255" cy="5322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body" idx="3"/>
          </p:nvPr>
        </p:nvSpPr>
        <p:spPr>
          <a:xfrm>
            <a:off x="3471863" y="2428347"/>
            <a:ext cx="2915543" cy="1190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body" idx="4"/>
          </p:nvPr>
        </p:nvSpPr>
        <p:spPr>
          <a:xfrm>
            <a:off x="3471863" y="3618442"/>
            <a:ext cx="2915543" cy="5322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"/>
          </p:nvPr>
        </p:nvSpPr>
        <p:spPr>
          <a:xfrm>
            <a:off x="2915543" y="1426283"/>
            <a:ext cx="3471863" cy="7039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2"/>
          </p:nvPr>
        </p:nvSpPr>
        <p:spPr>
          <a:xfrm>
            <a:off x="472381" y="2971800"/>
            <a:ext cx="2211884" cy="5505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>
            <a:spLocks noGrp="1"/>
          </p:cNvSpPr>
          <p:nvPr>
            <p:ph type="pic" idx="2"/>
          </p:nvPr>
        </p:nvSpPr>
        <p:spPr>
          <a:xfrm>
            <a:off x="2915543" y="1426283"/>
            <a:ext cx="3471863" cy="7039681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1"/>
          <p:cNvSpPr txBox="1">
            <a:spLocks noGrp="1"/>
          </p:cNvSpPr>
          <p:nvPr>
            <p:ph type="body" idx="1"/>
          </p:nvPr>
        </p:nvSpPr>
        <p:spPr>
          <a:xfrm>
            <a:off x="472381" y="2971800"/>
            <a:ext cx="2211884" cy="5505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dersonkenya1.net/files/" TargetMode="External"/><Relationship Id="rId7" Type="http://schemas.openxmlformats.org/officeDocument/2006/relationships/hyperlink" Target="https://www.sounds-resource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models-resource.com/" TargetMode="External"/><Relationship Id="rId5" Type="http://schemas.openxmlformats.org/officeDocument/2006/relationships/hyperlink" Target="https://www.spriters-resource.com/" TargetMode="External"/><Relationship Id="rId4" Type="http://schemas.openxmlformats.org/officeDocument/2006/relationships/hyperlink" Target="https://mugenfreeforall.com/forum/13-collections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3697463"/>
            <a:ext cx="6858000" cy="210365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UNITY 2D FIGHTING BASE</a:t>
            </a:r>
            <a:endParaRPr sz="6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/>
        </p:nvSpPr>
        <p:spPr>
          <a:xfrm>
            <a:off x="369000" y="914381"/>
            <a:ext cx="61200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Concept</a:t>
            </a:r>
            <a:r>
              <a:rPr lang="en-US" sz="20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	  			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dirty="0"/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Gameplay</a:t>
            </a:r>
            <a:r>
              <a:rPr lang="en-US" sz="20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	  			?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0" y="160774"/>
            <a:ext cx="6858000" cy="720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ÍNDEX</a:t>
            </a:r>
            <a:endParaRPr sz="4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/>
          <p:nvPr/>
        </p:nvSpPr>
        <p:spPr>
          <a:xfrm>
            <a:off x="0" y="148248"/>
            <a:ext cx="5400000" cy="7200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CONCEPTO</a:t>
            </a:r>
            <a:endParaRPr sz="4800" b="0" i="1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3"/>
          <p:cNvSpPr txBox="1"/>
          <p:nvPr/>
        </p:nvSpPr>
        <p:spPr>
          <a:xfrm>
            <a:off x="369000" y="914381"/>
            <a:ext cx="6120000" cy="5507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1.1. General</a:t>
            </a:r>
            <a:endParaRPr dirty="0"/>
          </a:p>
          <a:p>
            <a:pPr marL="742950" marR="0" lvl="1" indent="-285750" algn="just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Title – Unity 2D Fighting Base</a:t>
            </a:r>
            <a:endParaRPr dirty="0"/>
          </a:p>
          <a:p>
            <a:pPr marL="742950" marR="0" lvl="1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dirty="0">
                <a:solidFill>
                  <a:schemeClr val="dk1"/>
                </a:solidFill>
              </a:rPr>
              <a:t>Genre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– Fighting Game</a:t>
            </a:r>
            <a:endParaRPr dirty="0"/>
          </a:p>
          <a:p>
            <a:pPr marL="742950" marR="0" lvl="1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Player – One / Two Players</a:t>
            </a:r>
            <a:endParaRPr dirty="0"/>
          </a:p>
          <a:p>
            <a:pPr marL="742950" marR="0" lvl="1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Tools:</a:t>
            </a:r>
            <a:endParaRPr dirty="0"/>
          </a:p>
          <a:p>
            <a:pPr marL="1657350" marR="0" lvl="3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Unity (ver. 2022.3.34f)</a:t>
            </a:r>
            <a:endParaRPr dirty="0"/>
          </a:p>
          <a:p>
            <a:pPr marL="1657350" marR="0" lvl="3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Visual Studio (C#)</a:t>
            </a:r>
            <a:endParaRPr dirty="0"/>
          </a:p>
          <a:p>
            <a:pPr marL="1657350" marR="0" lvl="3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Fighter Factory Studio (Sprites)</a:t>
            </a:r>
            <a:endParaRPr dirty="0"/>
          </a:p>
          <a:p>
            <a:pPr marL="742950" marR="0" lvl="1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Resources:</a:t>
            </a:r>
            <a:endParaRPr dirty="0"/>
          </a:p>
          <a:p>
            <a:pPr marL="1657350" marR="0" lvl="3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6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https://www.andersonkenya1.net/files/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(Sprites)</a:t>
            </a:r>
            <a:endParaRPr dirty="0"/>
          </a:p>
          <a:p>
            <a:pPr marL="1657350" marR="0" lvl="3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6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https://mugenfreeforall.com/forum/13-collections/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(Sprites)</a:t>
            </a:r>
            <a:endParaRPr dirty="0"/>
          </a:p>
          <a:p>
            <a:pPr marL="1657350" marR="0" lvl="3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6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https://www.spriters-resource.com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(UI)</a:t>
            </a:r>
            <a:endParaRPr dirty="0"/>
          </a:p>
          <a:p>
            <a:pPr marL="1657350" marR="0" lvl="3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6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https://www.models-resource.com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(Models)</a:t>
            </a:r>
            <a:endParaRPr dirty="0"/>
          </a:p>
          <a:p>
            <a:pPr marL="1657350" marR="0" lvl="3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6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https://www.sounds-resource.com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(Sounds)</a:t>
            </a:r>
            <a:endParaRPr dirty="0"/>
          </a:p>
          <a:p>
            <a:pPr marL="1828800" marR="0" lvl="4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1.2. High Concept </a:t>
            </a:r>
            <a:endParaRPr dirty="0"/>
          </a:p>
          <a:p>
            <a:pPr marL="457200" marR="0" lvl="1" indent="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 2D fighting game base for unity.</a:t>
            </a:r>
            <a:endParaRPr dirty="0"/>
          </a:p>
          <a:p>
            <a:pPr marL="457200" marR="0" lvl="1" indent="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project works as a starting point for the creation of a 2D fighting game, taking as an example the gameplay of SFII.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4"/>
          <p:cNvPicPr preferRelativeResize="0"/>
          <p:nvPr/>
        </p:nvPicPr>
        <p:blipFill rotWithShape="1">
          <a:blip r:embed="rId3">
            <a:alphaModFix/>
          </a:blip>
          <a:srcRect t="1800" b="2273"/>
          <a:stretch/>
        </p:blipFill>
        <p:spPr>
          <a:xfrm>
            <a:off x="522089" y="4514901"/>
            <a:ext cx="3608301" cy="201908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4"/>
          <p:cNvSpPr/>
          <p:nvPr/>
        </p:nvSpPr>
        <p:spPr>
          <a:xfrm>
            <a:off x="0" y="135722"/>
            <a:ext cx="5400000" cy="7200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GAMEPLAY</a:t>
            </a:r>
            <a:endParaRPr sz="4800" b="0" i="1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4"/>
          <p:cNvSpPr txBox="1"/>
          <p:nvPr/>
        </p:nvSpPr>
        <p:spPr>
          <a:xfrm>
            <a:off x="367601" y="914377"/>
            <a:ext cx="6120000" cy="983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3.1. General</a:t>
            </a:r>
            <a:endParaRPr dirty="0"/>
          </a:p>
          <a:p>
            <a:pPr marL="457200" marR="0" lvl="1" indent="0" algn="just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gameplay takes the core of Street Fighter II and adds some other mechanics that are standard today.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" name="Google Shape;111;p4"/>
          <p:cNvGrpSpPr/>
          <p:nvPr/>
        </p:nvGrpSpPr>
        <p:grpSpPr>
          <a:xfrm>
            <a:off x="501549" y="2323181"/>
            <a:ext cx="5850341" cy="2053381"/>
            <a:chOff x="379629" y="2323181"/>
            <a:chExt cx="5850341" cy="2053381"/>
          </a:xfrm>
        </p:grpSpPr>
        <p:pic>
          <p:nvPicPr>
            <p:cNvPr id="112" name="Google Shape;112;p4" descr="Street Fighter II: se cumplen 30 años del juego de lucha más influyente de  la historia | Computer Hoy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79633" y="2335337"/>
              <a:ext cx="3628841" cy="20412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3" name="Google Shape;113;p4"/>
            <p:cNvSpPr txBox="1"/>
            <p:nvPr/>
          </p:nvSpPr>
          <p:spPr>
            <a:xfrm>
              <a:off x="4008470" y="2323181"/>
              <a:ext cx="2221500" cy="18158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285750" marR="0" lvl="0" indent="-28575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Char char="⮚"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Six Button Attacks</a:t>
              </a:r>
              <a:endParaRPr/>
            </a:p>
            <a:p>
              <a:pPr marL="285750" marR="0" lvl="0" indent="-28575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Char char="⮚"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Command Normal</a:t>
              </a: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Char char="⮚"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Command Inputs</a:t>
              </a: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Char char="⮚"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Special Cancel</a:t>
              </a:r>
              <a:endParaRPr/>
            </a:p>
            <a:p>
              <a:pPr marL="285750" marR="0" lvl="0" indent="-28575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Char char="⮚"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Super and Meter</a:t>
              </a:r>
              <a:endParaRPr/>
            </a:p>
            <a:p>
              <a:pPr marL="285750" marR="0" lvl="0" indent="-28575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Char char="⮚"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Block and Stun</a:t>
              </a:r>
              <a:endParaRPr/>
            </a:p>
            <a:p>
              <a:pPr marL="285750" marR="0" lvl="0" indent="-28575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Char char="⮚"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Throws</a:t>
              </a: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379631" y="2335336"/>
              <a:ext cx="3628841" cy="2041225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5" name="Google Shape;115;p4"/>
            <p:cNvGrpSpPr/>
            <p:nvPr/>
          </p:nvGrpSpPr>
          <p:grpSpPr>
            <a:xfrm>
              <a:off x="379629" y="4016561"/>
              <a:ext cx="2336835" cy="360000"/>
              <a:chOff x="379629" y="4148914"/>
              <a:chExt cx="2336835" cy="360000"/>
            </a:xfrm>
          </p:grpSpPr>
          <p:sp>
            <p:nvSpPr>
              <p:cNvPr id="116" name="Google Shape;116;p4"/>
              <p:cNvSpPr/>
              <p:nvPr/>
            </p:nvSpPr>
            <p:spPr>
              <a:xfrm>
                <a:off x="379629" y="4148914"/>
                <a:ext cx="1803978" cy="360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Street Fighter II</a:t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4"/>
              <p:cNvSpPr/>
              <p:nvPr/>
            </p:nvSpPr>
            <p:spPr>
              <a:xfrm>
                <a:off x="2176464" y="4148914"/>
                <a:ext cx="540000" cy="360000"/>
              </a:xfrm>
              <a:prstGeom prst="triangle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8" name="Google Shape;118;p4"/>
          <p:cNvSpPr txBox="1"/>
          <p:nvPr/>
        </p:nvSpPr>
        <p:spPr>
          <a:xfrm>
            <a:off x="4130554" y="4502748"/>
            <a:ext cx="223367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Alpha Counter</a:t>
            </a:r>
            <a:endParaRPr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Throw Tech</a:t>
            </a:r>
            <a:endParaRPr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Quick Stand Tech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4"/>
          <p:cNvSpPr/>
          <p:nvPr/>
        </p:nvSpPr>
        <p:spPr>
          <a:xfrm>
            <a:off x="501715" y="4514903"/>
            <a:ext cx="3628841" cy="2041225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0" name="Google Shape;120;p4"/>
          <p:cNvGrpSpPr/>
          <p:nvPr/>
        </p:nvGrpSpPr>
        <p:grpSpPr>
          <a:xfrm>
            <a:off x="501712" y="6196128"/>
            <a:ext cx="2671759" cy="360000"/>
            <a:chOff x="379628" y="4148914"/>
            <a:chExt cx="2671759" cy="360000"/>
          </a:xfrm>
        </p:grpSpPr>
        <p:sp>
          <p:nvSpPr>
            <p:cNvPr id="121" name="Google Shape;121;p4"/>
            <p:cNvSpPr/>
            <p:nvPr/>
          </p:nvSpPr>
          <p:spPr>
            <a:xfrm>
              <a:off x="379628" y="4148914"/>
              <a:ext cx="2131759" cy="360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Street Fighter Alpha</a:t>
              </a:r>
              <a:endParaRPr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2511387" y="4148914"/>
              <a:ext cx="540000" cy="360000"/>
            </a:xfrm>
            <a:prstGeom prst="triangle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" name="Google Shape;123;p4"/>
          <p:cNvGrpSpPr/>
          <p:nvPr/>
        </p:nvGrpSpPr>
        <p:grpSpPr>
          <a:xfrm>
            <a:off x="501549" y="6665473"/>
            <a:ext cx="5862805" cy="2053380"/>
            <a:chOff x="501549" y="4502748"/>
            <a:chExt cx="5862805" cy="2053380"/>
          </a:xfrm>
        </p:grpSpPr>
        <p:pic>
          <p:nvPicPr>
            <p:cNvPr id="124" name="Google Shape;124;p4"/>
            <p:cNvPicPr preferRelativeResize="0"/>
            <p:nvPr/>
          </p:nvPicPr>
          <p:blipFill rotWithShape="1">
            <a:blip r:embed="rId5">
              <a:alphaModFix/>
            </a:blip>
            <a:srcRect b="3572"/>
            <a:stretch/>
          </p:blipFill>
          <p:spPr>
            <a:xfrm>
              <a:off x="501549" y="4502748"/>
              <a:ext cx="3628841" cy="20412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5" name="Google Shape;125;p4"/>
            <p:cNvSpPr txBox="1"/>
            <p:nvPr/>
          </p:nvSpPr>
          <p:spPr>
            <a:xfrm>
              <a:off x="4130554" y="4502748"/>
              <a:ext cx="2233800" cy="8309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285750" marR="0" lvl="0" indent="-28575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Char char="⮚"/>
              </a:pPr>
              <a:r>
                <a:rPr lang="en-US" sz="1600">
                  <a:solidFill>
                    <a:schemeClr val="dk1"/>
                  </a:solidFill>
                </a:rPr>
                <a:t>Dash</a:t>
              </a:r>
              <a:endParaRPr sz="1600">
                <a:solidFill>
                  <a:schemeClr val="dk1"/>
                </a:solidFill>
              </a:endParaRPr>
            </a:p>
            <a:p>
              <a:pPr marL="285750" marR="0" lvl="0" indent="-28575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Char char="⮚"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EX Moves</a:t>
              </a:r>
              <a:endParaRPr/>
            </a:p>
            <a:p>
              <a:pPr marL="285750" marR="0" lvl="0" indent="-28575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Char char="⮚"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Parry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501715" y="4514903"/>
              <a:ext cx="3628841" cy="2041225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7" name="Google Shape;127;p4"/>
            <p:cNvGrpSpPr/>
            <p:nvPr/>
          </p:nvGrpSpPr>
          <p:grpSpPr>
            <a:xfrm>
              <a:off x="501713" y="6196128"/>
              <a:ext cx="2336835" cy="360000"/>
              <a:chOff x="379629" y="4148914"/>
              <a:chExt cx="2336835" cy="360000"/>
            </a:xfrm>
          </p:grpSpPr>
          <p:sp>
            <p:nvSpPr>
              <p:cNvPr id="128" name="Google Shape;128;p4"/>
              <p:cNvSpPr/>
              <p:nvPr/>
            </p:nvSpPr>
            <p:spPr>
              <a:xfrm>
                <a:off x="379629" y="4148914"/>
                <a:ext cx="1803978" cy="360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Street Fighter III</a:t>
                </a:r>
                <a:endParaRPr sz="16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2176464" y="4148914"/>
                <a:ext cx="540000" cy="360000"/>
              </a:xfrm>
              <a:prstGeom prst="triangle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"/>
          <p:cNvSpPr txBox="1"/>
          <p:nvPr/>
        </p:nvSpPr>
        <p:spPr>
          <a:xfrm>
            <a:off x="369000" y="915183"/>
            <a:ext cx="6120000" cy="735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3.2. Controls</a:t>
            </a:r>
            <a:endParaRPr/>
          </a:p>
          <a:p>
            <a:pPr marL="0" marR="0" lvl="0" indent="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600" b="1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Keyboard P1</a:t>
            </a:r>
            <a:endParaRPr sz="16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5"/>
          <p:cNvSpPr/>
          <p:nvPr/>
        </p:nvSpPr>
        <p:spPr>
          <a:xfrm>
            <a:off x="0" y="135722"/>
            <a:ext cx="5400000" cy="7200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GAMEPLAY</a:t>
            </a:r>
            <a:endParaRPr sz="48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5" descr="Distribución de Teclados"/>
          <p:cNvPicPr preferRelativeResize="0"/>
          <p:nvPr/>
        </p:nvPicPr>
        <p:blipFill rotWithShape="1">
          <a:blip r:embed="rId3">
            <a:alphaModFix/>
          </a:blip>
          <a:srcRect r="34097"/>
          <a:stretch/>
        </p:blipFill>
        <p:spPr>
          <a:xfrm>
            <a:off x="1217696" y="1777016"/>
            <a:ext cx="4424405" cy="206847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8" name="Google Shape;138;p5"/>
          <p:cNvGrpSpPr/>
          <p:nvPr/>
        </p:nvGrpSpPr>
        <p:grpSpPr>
          <a:xfrm>
            <a:off x="1835467" y="2598376"/>
            <a:ext cx="834281" cy="567521"/>
            <a:chOff x="943897" y="3437330"/>
            <a:chExt cx="747251" cy="508318"/>
          </a:xfrm>
        </p:grpSpPr>
        <p:sp>
          <p:nvSpPr>
            <p:cNvPr id="139" name="Google Shape;139;p5"/>
            <p:cNvSpPr/>
            <p:nvPr/>
          </p:nvSpPr>
          <p:spPr>
            <a:xfrm>
              <a:off x="1126318" y="3437330"/>
              <a:ext cx="252000" cy="256318"/>
            </a:xfrm>
            <a:custGeom>
              <a:avLst/>
              <a:gdLst/>
              <a:ahLst/>
              <a:cxnLst/>
              <a:rect l="l" t="t" r="r" b="b"/>
              <a:pathLst>
                <a:path w="252000" h="256318" extrusionOk="0">
                  <a:moveTo>
                    <a:pt x="42001" y="0"/>
                  </a:moveTo>
                  <a:lnTo>
                    <a:pt x="209999" y="0"/>
                  </a:lnTo>
                  <a:cubicBezTo>
                    <a:pt x="233196" y="0"/>
                    <a:pt x="252000" y="18804"/>
                    <a:pt x="252000" y="42001"/>
                  </a:cubicBezTo>
                  <a:lnTo>
                    <a:pt x="252000" y="256318"/>
                  </a:lnTo>
                  <a:lnTo>
                    <a:pt x="0" y="256318"/>
                  </a:lnTo>
                  <a:lnTo>
                    <a:pt x="0" y="42001"/>
                  </a:lnTo>
                  <a:cubicBezTo>
                    <a:pt x="0" y="18804"/>
                    <a:pt x="18804" y="0"/>
                    <a:pt x="42001" y="0"/>
                  </a:cubicBezTo>
                  <a:close/>
                </a:path>
              </a:pathLst>
            </a:custGeom>
            <a:solidFill>
              <a:srgbClr val="C00000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943897" y="3693648"/>
              <a:ext cx="747251" cy="252000"/>
            </a:xfrm>
            <a:custGeom>
              <a:avLst/>
              <a:gdLst/>
              <a:ahLst/>
              <a:cxnLst/>
              <a:rect l="l" t="t" r="r" b="b"/>
              <a:pathLst>
                <a:path w="747251" h="252000" extrusionOk="0">
                  <a:moveTo>
                    <a:pt x="42001" y="0"/>
                  </a:moveTo>
                  <a:lnTo>
                    <a:pt x="182421" y="0"/>
                  </a:lnTo>
                  <a:lnTo>
                    <a:pt x="182421" y="59602"/>
                  </a:lnTo>
                  <a:cubicBezTo>
                    <a:pt x="182421" y="82799"/>
                    <a:pt x="201225" y="101603"/>
                    <a:pt x="224422" y="101603"/>
                  </a:cubicBezTo>
                  <a:lnTo>
                    <a:pt x="392420" y="101603"/>
                  </a:lnTo>
                  <a:cubicBezTo>
                    <a:pt x="415617" y="101603"/>
                    <a:pt x="434421" y="82799"/>
                    <a:pt x="434421" y="59602"/>
                  </a:cubicBezTo>
                  <a:lnTo>
                    <a:pt x="434421" y="0"/>
                  </a:lnTo>
                  <a:lnTo>
                    <a:pt x="705250" y="0"/>
                  </a:lnTo>
                  <a:cubicBezTo>
                    <a:pt x="728447" y="0"/>
                    <a:pt x="747251" y="18804"/>
                    <a:pt x="747251" y="42001"/>
                  </a:cubicBezTo>
                  <a:lnTo>
                    <a:pt x="747251" y="209999"/>
                  </a:lnTo>
                  <a:cubicBezTo>
                    <a:pt x="747251" y="233196"/>
                    <a:pt x="728447" y="252000"/>
                    <a:pt x="705250" y="252000"/>
                  </a:cubicBezTo>
                  <a:lnTo>
                    <a:pt x="42001" y="252000"/>
                  </a:lnTo>
                  <a:cubicBezTo>
                    <a:pt x="18804" y="252000"/>
                    <a:pt x="0" y="233196"/>
                    <a:pt x="0" y="209999"/>
                  </a:cubicBezTo>
                  <a:lnTo>
                    <a:pt x="0" y="42001"/>
                  </a:lnTo>
                  <a:cubicBezTo>
                    <a:pt x="0" y="18804"/>
                    <a:pt x="18804" y="0"/>
                    <a:pt x="42001" y="0"/>
                  </a:cubicBezTo>
                  <a:close/>
                </a:path>
              </a:pathLst>
            </a:custGeom>
            <a:solidFill>
              <a:srgbClr val="C00000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1126318" y="3693648"/>
              <a:ext cx="252000" cy="101603"/>
            </a:xfrm>
            <a:custGeom>
              <a:avLst/>
              <a:gdLst/>
              <a:ahLst/>
              <a:cxnLst/>
              <a:rect l="l" t="t" r="r" b="b"/>
              <a:pathLst>
                <a:path w="252000" h="101603" extrusionOk="0">
                  <a:moveTo>
                    <a:pt x="0" y="0"/>
                  </a:moveTo>
                  <a:lnTo>
                    <a:pt x="252000" y="0"/>
                  </a:lnTo>
                  <a:lnTo>
                    <a:pt x="252000" y="59602"/>
                  </a:lnTo>
                  <a:cubicBezTo>
                    <a:pt x="252000" y="82799"/>
                    <a:pt x="233196" y="101603"/>
                    <a:pt x="209999" y="101603"/>
                  </a:cubicBezTo>
                  <a:lnTo>
                    <a:pt x="42001" y="101603"/>
                  </a:lnTo>
                  <a:cubicBezTo>
                    <a:pt x="18804" y="101603"/>
                    <a:pt x="0" y="82799"/>
                    <a:pt x="0" y="5960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00000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Google Shape;142;p5"/>
          <p:cNvSpPr/>
          <p:nvPr/>
        </p:nvSpPr>
        <p:spPr>
          <a:xfrm>
            <a:off x="1502475" y="4013578"/>
            <a:ext cx="1354667" cy="18086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P1 Movement</a:t>
            </a:r>
            <a:endParaRPr/>
          </a:p>
        </p:txBody>
      </p:sp>
      <p:cxnSp>
        <p:nvCxnSpPr>
          <p:cNvPr id="143" name="Google Shape;143;p5"/>
          <p:cNvCxnSpPr>
            <a:stCxn id="142" idx="0"/>
          </p:cNvCxnSpPr>
          <p:nvPr/>
        </p:nvCxnSpPr>
        <p:spPr>
          <a:xfrm rot="10800000">
            <a:off x="2179809" y="3200578"/>
            <a:ext cx="0" cy="813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44" name="Google Shape;144;p5"/>
          <p:cNvSpPr/>
          <p:nvPr/>
        </p:nvSpPr>
        <p:spPr>
          <a:xfrm>
            <a:off x="1502475" y="4237332"/>
            <a:ext cx="1354667" cy="18086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 - Up </a:t>
            </a:r>
            <a:endParaRPr/>
          </a:p>
        </p:txBody>
      </p:sp>
      <p:sp>
        <p:nvSpPr>
          <p:cNvPr id="145" name="Google Shape;145;p5"/>
          <p:cNvSpPr/>
          <p:nvPr/>
        </p:nvSpPr>
        <p:spPr>
          <a:xfrm>
            <a:off x="1502475" y="4444025"/>
            <a:ext cx="1354667" cy="18086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- Left</a:t>
            </a: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1502475" y="4652334"/>
            <a:ext cx="1354667" cy="18086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- Down</a:t>
            </a:r>
            <a:endParaRPr/>
          </a:p>
        </p:txBody>
      </p:sp>
      <p:sp>
        <p:nvSpPr>
          <p:cNvPr id="147" name="Google Shape;147;p5"/>
          <p:cNvSpPr/>
          <p:nvPr/>
        </p:nvSpPr>
        <p:spPr>
          <a:xfrm>
            <a:off x="1502475" y="4859027"/>
            <a:ext cx="1354667" cy="18086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 - Right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1bc01ef45b_0_801"/>
          <p:cNvSpPr/>
          <p:nvPr/>
        </p:nvSpPr>
        <p:spPr>
          <a:xfrm>
            <a:off x="0" y="135722"/>
            <a:ext cx="5400000" cy="7200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GAMEPLAY</a:t>
            </a:r>
            <a:endParaRPr sz="48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21bc01ef45b_0_801"/>
          <p:cNvSpPr txBox="1"/>
          <p:nvPr/>
        </p:nvSpPr>
        <p:spPr>
          <a:xfrm>
            <a:off x="369000" y="915183"/>
            <a:ext cx="6120000" cy="75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3.3. </a:t>
            </a:r>
            <a:r>
              <a:rPr lang="en-US" sz="1800" b="1" dirty="0">
                <a:solidFill>
                  <a:schemeClr val="dk1"/>
                </a:solidFill>
              </a:rPr>
              <a:t>Actions</a:t>
            </a:r>
            <a:endParaRPr dirty="0"/>
          </a:p>
          <a:p>
            <a:pPr marL="0" marR="0" lvl="0" indent="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600" b="1" u="sng" dirty="0">
                <a:solidFill>
                  <a:schemeClr val="dk1"/>
                </a:solidFill>
              </a:rPr>
              <a:t>Basic Movement</a:t>
            </a:r>
            <a:endParaRPr sz="1600" u="sng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g21bc01ef45b_0_801"/>
          <p:cNvSpPr/>
          <p:nvPr/>
        </p:nvSpPr>
        <p:spPr>
          <a:xfrm>
            <a:off x="1345196" y="1740510"/>
            <a:ext cx="2052000" cy="10800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g21bc01ef45b_0_801"/>
          <p:cNvSpPr/>
          <p:nvPr/>
        </p:nvSpPr>
        <p:spPr>
          <a:xfrm>
            <a:off x="1337465" y="1740511"/>
            <a:ext cx="2059800" cy="26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Horizontal Movement</a:t>
            </a:r>
            <a:endParaRPr/>
          </a:p>
        </p:txBody>
      </p:sp>
      <p:sp>
        <p:nvSpPr>
          <p:cNvPr id="175" name="Google Shape;175;g21bc01ef45b_0_801"/>
          <p:cNvSpPr/>
          <p:nvPr/>
        </p:nvSpPr>
        <p:spPr>
          <a:xfrm>
            <a:off x="3468447" y="1740510"/>
            <a:ext cx="2052000" cy="10800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g21bc01ef45b_0_801"/>
          <p:cNvSpPr/>
          <p:nvPr/>
        </p:nvSpPr>
        <p:spPr>
          <a:xfrm>
            <a:off x="3460716" y="1740511"/>
            <a:ext cx="2059800" cy="26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Neutral Jump</a:t>
            </a:r>
            <a:endParaRPr/>
          </a:p>
        </p:txBody>
      </p:sp>
      <p:sp>
        <p:nvSpPr>
          <p:cNvPr id="177" name="Google Shape;177;g21bc01ef45b_0_801"/>
          <p:cNvSpPr/>
          <p:nvPr/>
        </p:nvSpPr>
        <p:spPr>
          <a:xfrm>
            <a:off x="1345196" y="2891985"/>
            <a:ext cx="2052000" cy="10800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21bc01ef45b_0_801"/>
          <p:cNvSpPr/>
          <p:nvPr/>
        </p:nvSpPr>
        <p:spPr>
          <a:xfrm>
            <a:off x="1337465" y="2891986"/>
            <a:ext cx="2059800" cy="26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Crouch</a:t>
            </a:r>
            <a:endParaRPr/>
          </a:p>
        </p:txBody>
      </p:sp>
      <p:sp>
        <p:nvSpPr>
          <p:cNvPr id="179" name="Google Shape;179;g21bc01ef45b_0_801"/>
          <p:cNvSpPr/>
          <p:nvPr/>
        </p:nvSpPr>
        <p:spPr>
          <a:xfrm>
            <a:off x="3468447" y="2891985"/>
            <a:ext cx="2052000" cy="10800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g21bc01ef45b_0_801"/>
          <p:cNvSpPr/>
          <p:nvPr/>
        </p:nvSpPr>
        <p:spPr>
          <a:xfrm>
            <a:off x="3460716" y="2891986"/>
            <a:ext cx="2059800" cy="26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Diagonal </a:t>
            </a: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Jump</a:t>
            </a:r>
            <a:endParaRPr/>
          </a:p>
        </p:txBody>
      </p:sp>
      <p:grpSp>
        <p:nvGrpSpPr>
          <p:cNvPr id="203" name="Google Shape;203;g21bc01ef45b_0_801"/>
          <p:cNvGrpSpPr/>
          <p:nvPr/>
        </p:nvGrpSpPr>
        <p:grpSpPr>
          <a:xfrm>
            <a:off x="1612526" y="2155689"/>
            <a:ext cx="1533066" cy="503208"/>
            <a:chOff x="1467638" y="2094825"/>
            <a:chExt cx="1799163" cy="590550"/>
          </a:xfrm>
        </p:grpSpPr>
        <p:pic>
          <p:nvPicPr>
            <p:cNvPr id="204" name="Google Shape;204;g21bc01ef45b_0_80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67638" y="2094825"/>
              <a:ext cx="733425" cy="5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5" name="Google Shape;205;g21bc01ef45b_0_80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2533375" y="2094825"/>
              <a:ext cx="733425" cy="590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6" name="Google Shape;206;g21bc01ef45b_0_801"/>
          <p:cNvSpPr txBox="1"/>
          <p:nvPr/>
        </p:nvSpPr>
        <p:spPr>
          <a:xfrm>
            <a:off x="2156775" y="2128500"/>
            <a:ext cx="421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</a:rPr>
              <a:t>/</a:t>
            </a:r>
            <a:endParaRPr sz="2200" u="sng">
              <a:solidFill>
                <a:schemeClr val="dk1"/>
              </a:solidFill>
            </a:endParaRPr>
          </a:p>
        </p:txBody>
      </p:sp>
      <p:pic>
        <p:nvPicPr>
          <p:cNvPr id="207" name="Google Shape;207;g21bc01ef45b_0_8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4178165" y="2155693"/>
            <a:ext cx="624915" cy="503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g21bc01ef45b_0_8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 flipH="1">
            <a:off x="1409700" y="3230150"/>
            <a:ext cx="1915329" cy="616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g21bc01ef45b_0_801"/>
          <p:cNvSpPr txBox="1"/>
          <p:nvPr/>
        </p:nvSpPr>
        <p:spPr>
          <a:xfrm>
            <a:off x="1829775" y="3241000"/>
            <a:ext cx="421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</a:rPr>
              <a:t>/</a:t>
            </a:r>
            <a:endParaRPr sz="2200" u="sng">
              <a:solidFill>
                <a:schemeClr val="dk1"/>
              </a:solidFill>
            </a:endParaRPr>
          </a:p>
        </p:txBody>
      </p:sp>
      <p:sp>
        <p:nvSpPr>
          <p:cNvPr id="210" name="Google Shape;210;g21bc01ef45b_0_801"/>
          <p:cNvSpPr txBox="1"/>
          <p:nvPr/>
        </p:nvSpPr>
        <p:spPr>
          <a:xfrm>
            <a:off x="2516050" y="3241000"/>
            <a:ext cx="421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</a:rPr>
              <a:t>/</a:t>
            </a:r>
            <a:endParaRPr sz="2200" u="sng">
              <a:solidFill>
                <a:schemeClr val="dk1"/>
              </a:solidFill>
            </a:endParaRPr>
          </a:p>
        </p:txBody>
      </p:sp>
      <p:grpSp>
        <p:nvGrpSpPr>
          <p:cNvPr id="217" name="Google Shape;217;g21bc01ef45b_0_801"/>
          <p:cNvGrpSpPr/>
          <p:nvPr/>
        </p:nvGrpSpPr>
        <p:grpSpPr>
          <a:xfrm>
            <a:off x="3766925" y="3250225"/>
            <a:ext cx="1447400" cy="576650"/>
            <a:chOff x="3621650" y="3214275"/>
            <a:chExt cx="1447400" cy="576650"/>
          </a:xfrm>
        </p:grpSpPr>
        <p:sp>
          <p:nvSpPr>
            <p:cNvPr id="218" name="Google Shape;218;g21bc01ef45b_0_801"/>
            <p:cNvSpPr txBox="1"/>
            <p:nvPr/>
          </p:nvSpPr>
          <p:spPr>
            <a:xfrm>
              <a:off x="4133125" y="3236700"/>
              <a:ext cx="421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-US" sz="2200" b="1">
                  <a:solidFill>
                    <a:schemeClr val="dk1"/>
                  </a:solidFill>
                </a:rPr>
                <a:t>/</a:t>
              </a:r>
              <a:endParaRPr sz="2200" u="sng">
                <a:solidFill>
                  <a:schemeClr val="dk1"/>
                </a:solidFill>
              </a:endParaRPr>
            </a:p>
          </p:txBody>
        </p:sp>
        <p:pic>
          <p:nvPicPr>
            <p:cNvPr id="219" name="Google Shape;219;g21bc01ef45b_0_80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621650" y="3214275"/>
              <a:ext cx="576650" cy="5766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0" name="Google Shape;220;g21bc01ef45b_0_80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flipH="1">
              <a:off x="4492400" y="3214275"/>
              <a:ext cx="576650" cy="5766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1bc3c53028_0_41"/>
          <p:cNvSpPr/>
          <p:nvPr/>
        </p:nvSpPr>
        <p:spPr>
          <a:xfrm>
            <a:off x="0" y="135722"/>
            <a:ext cx="5400000" cy="7200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GAMEPLAY</a:t>
            </a:r>
            <a:endParaRPr sz="48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g21bc3c53028_0_41"/>
          <p:cNvSpPr txBox="1"/>
          <p:nvPr/>
        </p:nvSpPr>
        <p:spPr>
          <a:xfrm>
            <a:off x="379915" y="918697"/>
            <a:ext cx="6119400" cy="8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3.4. Basic Movement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just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u="sng" dirty="0">
                <a:solidFill>
                  <a:schemeClr val="dk1"/>
                </a:solidFill>
              </a:rPr>
              <a:t>Stage </a:t>
            </a:r>
            <a:r>
              <a:rPr lang="en-US" sz="14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States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Characters have two stage states, Grounded and </a:t>
            </a:r>
            <a:r>
              <a:rPr lang="en-US" dirty="0">
                <a:solidFill>
                  <a:schemeClr val="dk1"/>
                </a:solidFill>
              </a:rPr>
              <a:t>Airborne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depending on whether they are on the surface or not.</a:t>
            </a: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g21bc3c53028_0_41"/>
          <p:cNvSpPr txBox="1"/>
          <p:nvPr/>
        </p:nvSpPr>
        <p:spPr>
          <a:xfrm>
            <a:off x="382219" y="3593636"/>
            <a:ext cx="61194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sng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Neutral: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When Grounded, the characters are always facing the opponent and automatically turn in their direction.</a:t>
            </a:r>
            <a:endParaRPr dirty="0"/>
          </a:p>
          <a:p>
            <a:pPr marL="457200" marR="0" lvl="1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Horizontal Movement: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Characters can move forward and backwards.</a:t>
            </a:r>
            <a:r>
              <a:rPr lang="en-US" dirty="0">
                <a:solidFill>
                  <a:schemeClr val="dk1"/>
                </a:solidFill>
              </a:rPr>
              <a:t> The velocity changes depending on the direction.</a:t>
            </a: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1C3896E0-AE14-4D2E-B516-1BAD1840077D}"/>
              </a:ext>
            </a:extLst>
          </p:cNvPr>
          <p:cNvGrpSpPr/>
          <p:nvPr/>
        </p:nvGrpSpPr>
        <p:grpSpPr>
          <a:xfrm>
            <a:off x="894877" y="1824906"/>
            <a:ext cx="5091671" cy="1744248"/>
            <a:chOff x="1138070" y="1824906"/>
            <a:chExt cx="5091671" cy="1744248"/>
          </a:xfrm>
        </p:grpSpPr>
        <p:sp>
          <p:nvSpPr>
            <p:cNvPr id="298" name="Google Shape;298;g21bc3c53028_0_41"/>
            <p:cNvSpPr/>
            <p:nvPr/>
          </p:nvSpPr>
          <p:spPr>
            <a:xfrm>
              <a:off x="3748683" y="3325581"/>
              <a:ext cx="2473200" cy="242400"/>
            </a:xfrm>
            <a:prstGeom prst="rect">
              <a:avLst/>
            </a:prstGeom>
            <a:solidFill>
              <a:schemeClr val="accent2">
                <a:alpha val="24710"/>
              </a:schemeClr>
            </a:solidFill>
            <a:ln w="381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2" name="Google Shape;302;g21bc3c53028_0_41"/>
            <p:cNvGrpSpPr/>
            <p:nvPr/>
          </p:nvGrpSpPr>
          <p:grpSpPr>
            <a:xfrm rot="10800000" flipH="1">
              <a:off x="3756588" y="1829275"/>
              <a:ext cx="1462502" cy="306778"/>
              <a:chOff x="379629" y="4144280"/>
              <a:chExt cx="1760566" cy="369300"/>
            </a:xfrm>
          </p:grpSpPr>
          <p:sp>
            <p:nvSpPr>
              <p:cNvPr id="303" name="Google Shape;303;g21bc3c53028_0_41"/>
              <p:cNvSpPr/>
              <p:nvPr/>
            </p:nvSpPr>
            <p:spPr>
              <a:xfrm rot="10800000" flipH="1">
                <a:off x="379629" y="4144280"/>
                <a:ext cx="1229700" cy="369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Airborne</a:t>
                </a:r>
                <a:endParaRPr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304;g21bc3c53028_0_41"/>
              <p:cNvSpPr/>
              <p:nvPr/>
            </p:nvSpPr>
            <p:spPr>
              <a:xfrm>
                <a:off x="1600195" y="4148914"/>
                <a:ext cx="540000" cy="360000"/>
              </a:xfrm>
              <a:prstGeom prst="triangle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05" name="Google Shape;305;g21bc3c53028_0_41"/>
            <p:cNvSpPr/>
            <p:nvPr/>
          </p:nvSpPr>
          <p:spPr>
            <a:xfrm>
              <a:off x="1138070" y="3326754"/>
              <a:ext cx="2478300" cy="242400"/>
            </a:xfrm>
            <a:prstGeom prst="rect">
              <a:avLst/>
            </a:prstGeom>
            <a:solidFill>
              <a:schemeClr val="accent2">
                <a:alpha val="24710"/>
              </a:schemeClr>
            </a:solidFill>
            <a:ln w="381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g21bc3c53028_0_41"/>
            <p:cNvSpPr/>
            <p:nvPr/>
          </p:nvSpPr>
          <p:spPr>
            <a:xfrm>
              <a:off x="1138070" y="1826866"/>
              <a:ext cx="2481300" cy="1742100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7" name="Google Shape;307;g21bc3c53028_0_41"/>
            <p:cNvGrpSpPr/>
            <p:nvPr/>
          </p:nvGrpSpPr>
          <p:grpSpPr>
            <a:xfrm rot="10800000" flipH="1">
              <a:off x="1145873" y="1829275"/>
              <a:ext cx="1588207" cy="306778"/>
              <a:chOff x="379629" y="4144280"/>
              <a:chExt cx="1760566" cy="369300"/>
            </a:xfrm>
          </p:grpSpPr>
          <p:sp>
            <p:nvSpPr>
              <p:cNvPr id="308" name="Google Shape;308;g21bc3c53028_0_41"/>
              <p:cNvSpPr/>
              <p:nvPr/>
            </p:nvSpPr>
            <p:spPr>
              <a:xfrm rot="10800000" flipH="1">
                <a:off x="379629" y="4144280"/>
                <a:ext cx="1238700" cy="369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Grounded</a:t>
                </a:r>
                <a:endParaRPr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g21bc3c53028_0_41"/>
              <p:cNvSpPr/>
              <p:nvPr/>
            </p:nvSpPr>
            <p:spPr>
              <a:xfrm>
                <a:off x="1600195" y="4148914"/>
                <a:ext cx="540000" cy="360000"/>
              </a:xfrm>
              <a:prstGeom prst="triangle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310" name="Google Shape;310;g21bc3c53028_0_4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032495" y="2403796"/>
              <a:ext cx="703208" cy="10015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1" name="Google Shape;311;g21bc3c53028_0_4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76964" y="2177791"/>
              <a:ext cx="616497" cy="92474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2" name="Google Shape;312;g21bc3c53028_0_41"/>
            <p:cNvSpPr/>
            <p:nvPr/>
          </p:nvSpPr>
          <p:spPr>
            <a:xfrm>
              <a:off x="3748441" y="1824906"/>
              <a:ext cx="2481300" cy="1744200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3" name="Google Shape;313;g21bc3c53028_0_41"/>
          <p:cNvGrpSpPr/>
          <p:nvPr/>
        </p:nvGrpSpPr>
        <p:grpSpPr>
          <a:xfrm>
            <a:off x="893525" y="5071759"/>
            <a:ext cx="5083589" cy="1618294"/>
            <a:chOff x="939067" y="5747595"/>
            <a:chExt cx="5541300" cy="1764000"/>
          </a:xfrm>
        </p:grpSpPr>
        <p:cxnSp>
          <p:nvCxnSpPr>
            <p:cNvPr id="314" name="Google Shape;314;g21bc3c53028_0_41"/>
            <p:cNvCxnSpPr/>
            <p:nvPr/>
          </p:nvCxnSpPr>
          <p:spPr>
            <a:xfrm>
              <a:off x="2670632" y="6665588"/>
              <a:ext cx="2216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315" name="Google Shape;315;g21bc3c53028_0_41"/>
            <p:cNvSpPr/>
            <p:nvPr/>
          </p:nvSpPr>
          <p:spPr>
            <a:xfrm>
              <a:off x="939067" y="7238562"/>
              <a:ext cx="5541300" cy="268800"/>
            </a:xfrm>
            <a:prstGeom prst="rect">
              <a:avLst/>
            </a:prstGeom>
            <a:solidFill>
              <a:schemeClr val="accent2">
                <a:alpha val="24710"/>
              </a:schemeClr>
            </a:solidFill>
            <a:ln w="381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g21bc3c53028_0_41"/>
            <p:cNvSpPr/>
            <p:nvPr/>
          </p:nvSpPr>
          <p:spPr>
            <a:xfrm>
              <a:off x="939067" y="5747595"/>
              <a:ext cx="5541300" cy="1764000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7" name="Google Shape;317;g21bc3c53028_0_41"/>
            <p:cNvGrpSpPr/>
            <p:nvPr/>
          </p:nvGrpSpPr>
          <p:grpSpPr>
            <a:xfrm rot="10800000" flipH="1">
              <a:off x="947580" y="5750023"/>
              <a:ext cx="1723066" cy="334401"/>
              <a:chOff x="379629" y="4144280"/>
              <a:chExt cx="1760566" cy="369300"/>
            </a:xfrm>
          </p:grpSpPr>
          <p:sp>
            <p:nvSpPr>
              <p:cNvPr id="318" name="Google Shape;318;g21bc3c53028_0_41"/>
              <p:cNvSpPr/>
              <p:nvPr/>
            </p:nvSpPr>
            <p:spPr>
              <a:xfrm rot="10800000" flipH="1">
                <a:off x="379629" y="4144280"/>
                <a:ext cx="1229700" cy="369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Grounded</a:t>
                </a:r>
                <a:endParaRPr sz="16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Google Shape;319;g21bc3c53028_0_41"/>
              <p:cNvSpPr/>
              <p:nvPr/>
            </p:nvSpPr>
            <p:spPr>
              <a:xfrm>
                <a:off x="1600195" y="4148914"/>
                <a:ext cx="540000" cy="360000"/>
              </a:xfrm>
              <a:prstGeom prst="triangle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320" name="Google Shape;320;g21bc3c53028_0_4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321709" y="6195397"/>
              <a:ext cx="766490" cy="10916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1" name="Google Shape;321;g21bc3c53028_0_4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846951" y="6195396"/>
              <a:ext cx="781405" cy="10916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2" name="Google Shape;322;g21bc3c53028_0_41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980241" y="6198570"/>
              <a:ext cx="705559" cy="107568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3" name="Google Shape;323;g21bc3c53028_0_41"/>
          <p:cNvSpPr txBox="1"/>
          <p:nvPr/>
        </p:nvSpPr>
        <p:spPr>
          <a:xfrm>
            <a:off x="379915" y="6725081"/>
            <a:ext cx="61194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u="sng" dirty="0">
              <a:solidFill>
                <a:schemeClr val="dk1"/>
              </a:solidFill>
            </a:endParaRPr>
          </a:p>
          <a:p>
            <a:pPr marL="457200" lvl="1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u="sng" dirty="0">
                <a:solidFill>
                  <a:schemeClr val="dk1"/>
                </a:solidFill>
              </a:rPr>
              <a:t>Crouch:</a:t>
            </a:r>
            <a:r>
              <a:rPr lang="en-US" dirty="0">
                <a:solidFill>
                  <a:schemeClr val="dk1"/>
                </a:solidFill>
              </a:rPr>
              <a:t> Characters can crouch in the ground, stops his movement, reduces the hitbox and gives him access to other moves.</a:t>
            </a: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44FC8F89-01E3-4FEA-833A-68846E12A7DE}"/>
              </a:ext>
            </a:extLst>
          </p:cNvPr>
          <p:cNvGrpSpPr/>
          <p:nvPr/>
        </p:nvGrpSpPr>
        <p:grpSpPr>
          <a:xfrm>
            <a:off x="2193492" y="7547975"/>
            <a:ext cx="2481300" cy="1742288"/>
            <a:chOff x="2193492" y="7538247"/>
            <a:chExt cx="2481300" cy="1742288"/>
          </a:xfrm>
        </p:grpSpPr>
        <p:sp>
          <p:nvSpPr>
            <p:cNvPr id="47" name="Google Shape;305;g21bc3c53028_0_41">
              <a:extLst>
                <a:ext uri="{FF2B5EF4-FFF2-40B4-BE49-F238E27FC236}">
                  <a16:creationId xmlns:a16="http://schemas.microsoft.com/office/drawing/2014/main" id="{0DA458D2-27D9-4066-95B0-F55F132CBD51}"/>
                </a:ext>
              </a:extLst>
            </p:cNvPr>
            <p:cNvSpPr/>
            <p:nvPr/>
          </p:nvSpPr>
          <p:spPr>
            <a:xfrm>
              <a:off x="2193492" y="9038135"/>
              <a:ext cx="2478300" cy="242400"/>
            </a:xfrm>
            <a:prstGeom prst="rect">
              <a:avLst/>
            </a:prstGeom>
            <a:solidFill>
              <a:schemeClr val="accent2">
                <a:alpha val="24710"/>
              </a:schemeClr>
            </a:solidFill>
            <a:ln w="381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306;g21bc3c53028_0_41">
              <a:extLst>
                <a:ext uri="{FF2B5EF4-FFF2-40B4-BE49-F238E27FC236}">
                  <a16:creationId xmlns:a16="http://schemas.microsoft.com/office/drawing/2014/main" id="{247B2A99-A502-4E2E-ADC6-541428DE3E47}"/>
                </a:ext>
              </a:extLst>
            </p:cNvPr>
            <p:cNvSpPr/>
            <p:nvPr/>
          </p:nvSpPr>
          <p:spPr>
            <a:xfrm>
              <a:off x="2193492" y="7538247"/>
              <a:ext cx="2481300" cy="1742100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9" name="Google Shape;307;g21bc3c53028_0_41">
              <a:extLst>
                <a:ext uri="{FF2B5EF4-FFF2-40B4-BE49-F238E27FC236}">
                  <a16:creationId xmlns:a16="http://schemas.microsoft.com/office/drawing/2014/main" id="{DC9105B4-5796-4EA5-995F-FBBBACFEF096}"/>
                </a:ext>
              </a:extLst>
            </p:cNvPr>
            <p:cNvGrpSpPr/>
            <p:nvPr/>
          </p:nvGrpSpPr>
          <p:grpSpPr>
            <a:xfrm rot="10800000" flipH="1">
              <a:off x="2201295" y="7540656"/>
              <a:ext cx="1588207" cy="306778"/>
              <a:chOff x="379629" y="4144280"/>
              <a:chExt cx="1760566" cy="369300"/>
            </a:xfrm>
          </p:grpSpPr>
          <p:sp>
            <p:nvSpPr>
              <p:cNvPr id="50" name="Google Shape;308;g21bc3c53028_0_41">
                <a:extLst>
                  <a:ext uri="{FF2B5EF4-FFF2-40B4-BE49-F238E27FC236}">
                    <a16:creationId xmlns:a16="http://schemas.microsoft.com/office/drawing/2014/main" id="{667715F4-4035-47EF-AFF0-5C566C9D3B15}"/>
                  </a:ext>
                </a:extLst>
              </p:cNvPr>
              <p:cNvSpPr/>
              <p:nvPr/>
            </p:nvSpPr>
            <p:spPr>
              <a:xfrm rot="10800000" flipH="1">
                <a:off x="379629" y="4144280"/>
                <a:ext cx="1238700" cy="369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Grounded</a:t>
                </a:r>
                <a:endParaRPr sz="16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" name="Google Shape;309;g21bc3c53028_0_41">
                <a:extLst>
                  <a:ext uri="{FF2B5EF4-FFF2-40B4-BE49-F238E27FC236}">
                    <a16:creationId xmlns:a16="http://schemas.microsoft.com/office/drawing/2014/main" id="{9260FD7A-08FF-4388-9E2F-241017F197E0}"/>
                  </a:ext>
                </a:extLst>
              </p:cNvPr>
              <p:cNvSpPr/>
              <p:nvPr/>
            </p:nvSpPr>
            <p:spPr>
              <a:xfrm>
                <a:off x="1600195" y="4148914"/>
                <a:ext cx="540000" cy="360000"/>
              </a:xfrm>
              <a:prstGeom prst="triangle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A8CA99F2-A5A8-45E6-9AA2-C96FA9174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109061" y="8403362"/>
              <a:ext cx="638623" cy="6805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1bc3c53028_0_129"/>
          <p:cNvSpPr/>
          <p:nvPr/>
        </p:nvSpPr>
        <p:spPr>
          <a:xfrm>
            <a:off x="0" y="135722"/>
            <a:ext cx="5400000" cy="7200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GAMEPLAY</a:t>
            </a:r>
            <a:endParaRPr sz="48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g21bc3c53028_0_129"/>
          <p:cNvSpPr txBox="1"/>
          <p:nvPr/>
        </p:nvSpPr>
        <p:spPr>
          <a:xfrm>
            <a:off x="370187" y="918697"/>
            <a:ext cx="6119400" cy="786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3.4. Basic Movement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1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u="sng" dirty="0">
                <a:solidFill>
                  <a:schemeClr val="dk1"/>
                </a:solidFill>
              </a:rPr>
              <a:t>Vertical Movement:</a:t>
            </a:r>
            <a:r>
              <a:rPr lang="en-US" dirty="0">
                <a:solidFill>
                  <a:schemeClr val="dk1"/>
                </a:solidFill>
              </a:rPr>
              <a:t> Characters can jump in three directions. The height depends on the character.</a:t>
            </a:r>
            <a:endParaRPr lang="en-US"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6FFF29E0-0353-42EE-AE81-73742A60C147}"/>
              </a:ext>
            </a:extLst>
          </p:cNvPr>
          <p:cNvGrpSpPr/>
          <p:nvPr/>
        </p:nvGrpSpPr>
        <p:grpSpPr>
          <a:xfrm>
            <a:off x="901356" y="1823938"/>
            <a:ext cx="5075928" cy="2379963"/>
            <a:chOff x="1144550" y="2592424"/>
            <a:chExt cx="5075928" cy="2379963"/>
          </a:xfrm>
        </p:grpSpPr>
        <p:sp>
          <p:nvSpPr>
            <p:cNvPr id="16" name="Google Shape;324;g21bc3c53028_0_41">
              <a:extLst>
                <a:ext uri="{FF2B5EF4-FFF2-40B4-BE49-F238E27FC236}">
                  <a16:creationId xmlns:a16="http://schemas.microsoft.com/office/drawing/2014/main" id="{E34E1C29-1E4F-4BEE-BE1C-BAECE616F804}"/>
                </a:ext>
              </a:extLst>
            </p:cNvPr>
            <p:cNvSpPr/>
            <p:nvPr/>
          </p:nvSpPr>
          <p:spPr>
            <a:xfrm>
              <a:off x="1144550" y="4727955"/>
              <a:ext cx="5075928" cy="241853"/>
            </a:xfrm>
            <a:prstGeom prst="rect">
              <a:avLst/>
            </a:prstGeom>
            <a:solidFill>
              <a:schemeClr val="accent2">
                <a:alpha val="24710"/>
              </a:schemeClr>
            </a:solidFill>
            <a:ln w="381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325;g21bc3c53028_0_41">
              <a:extLst>
                <a:ext uri="{FF2B5EF4-FFF2-40B4-BE49-F238E27FC236}">
                  <a16:creationId xmlns:a16="http://schemas.microsoft.com/office/drawing/2014/main" id="{9A8B1533-5EFF-4262-9AC2-8FD6E0593A3A}"/>
                </a:ext>
              </a:extLst>
            </p:cNvPr>
            <p:cNvSpPr/>
            <p:nvPr/>
          </p:nvSpPr>
          <p:spPr>
            <a:xfrm>
              <a:off x="1144550" y="2592424"/>
              <a:ext cx="5075928" cy="2379963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8" name="Google Shape;326;g21bc3c53028_0_41">
              <a:extLst>
                <a:ext uri="{FF2B5EF4-FFF2-40B4-BE49-F238E27FC236}">
                  <a16:creationId xmlns:a16="http://schemas.microsoft.com/office/drawing/2014/main" id="{D68CA959-4A0E-40E9-97EC-DAB3E753596A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334184" y="2697410"/>
              <a:ext cx="671484" cy="7155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Google Shape;327;g21bc3c53028_0_41">
              <a:extLst>
                <a:ext uri="{FF2B5EF4-FFF2-40B4-BE49-F238E27FC236}">
                  <a16:creationId xmlns:a16="http://schemas.microsoft.com/office/drawing/2014/main" id="{C9BC2CED-2DF5-4ABD-9CC4-DFAE9C7E71DA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20020" y="2809843"/>
              <a:ext cx="615529" cy="9232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Google Shape;328;g21bc3c53028_0_41">
              <a:extLst>
                <a:ext uri="{FF2B5EF4-FFF2-40B4-BE49-F238E27FC236}">
                  <a16:creationId xmlns:a16="http://schemas.microsoft.com/office/drawing/2014/main" id="{E9670691-14D3-4EBA-8BF2-FB4C443BCD1A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965567" y="2993493"/>
              <a:ext cx="700000" cy="9400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1" name="Google Shape;329;g21bc3c53028_0_41">
              <a:extLst>
                <a:ext uri="{FF2B5EF4-FFF2-40B4-BE49-F238E27FC236}">
                  <a16:creationId xmlns:a16="http://schemas.microsoft.com/office/drawing/2014/main" id="{E6BDDE7C-D15C-43EE-8C46-DEBB686435D6}"/>
                </a:ext>
              </a:extLst>
            </p:cNvPr>
            <p:cNvCxnSpPr/>
            <p:nvPr/>
          </p:nvCxnSpPr>
          <p:spPr>
            <a:xfrm rot="10800000">
              <a:off x="2694567" y="3554743"/>
              <a:ext cx="891600" cy="772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2" name="Google Shape;330;g21bc3c53028_0_41">
              <a:extLst>
                <a:ext uri="{FF2B5EF4-FFF2-40B4-BE49-F238E27FC236}">
                  <a16:creationId xmlns:a16="http://schemas.microsoft.com/office/drawing/2014/main" id="{A50F3694-F0C3-481A-88FD-BCDBB08C291F}"/>
                </a:ext>
              </a:extLst>
            </p:cNvPr>
            <p:cNvCxnSpPr/>
            <p:nvPr/>
          </p:nvCxnSpPr>
          <p:spPr>
            <a:xfrm rot="10800000" flipH="1">
              <a:off x="3608967" y="3554743"/>
              <a:ext cx="891600" cy="772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3" name="Google Shape;331;g21bc3c53028_0_41">
              <a:extLst>
                <a:ext uri="{FF2B5EF4-FFF2-40B4-BE49-F238E27FC236}">
                  <a16:creationId xmlns:a16="http://schemas.microsoft.com/office/drawing/2014/main" id="{3CA4BF7D-3B36-4706-B3A5-60620895C070}"/>
                </a:ext>
              </a:extLst>
            </p:cNvPr>
            <p:cNvCxnSpPr/>
            <p:nvPr/>
          </p:nvCxnSpPr>
          <p:spPr>
            <a:xfrm rot="10800000">
              <a:off x="3596517" y="3445356"/>
              <a:ext cx="0" cy="7896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pic>
          <p:nvPicPr>
            <p:cNvPr id="24" name="Google Shape;332;g21bc3c53028_0_41">
              <a:extLst>
                <a:ext uri="{FF2B5EF4-FFF2-40B4-BE49-F238E27FC236}">
                  <a16:creationId xmlns:a16="http://schemas.microsoft.com/office/drawing/2014/main" id="{A4A00476-4A72-4FCC-A272-1D07F99B892F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259928" y="3781144"/>
              <a:ext cx="702103" cy="99996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379</Words>
  <Application>Microsoft Office PowerPoint</Application>
  <PresentationFormat>A4 (210 x 297 mm)</PresentationFormat>
  <Paragraphs>84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Noto Sans Symbols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Thiago Leoncino</dc:creator>
  <cp:lastModifiedBy>Thiago Leoncino</cp:lastModifiedBy>
  <cp:revision>7</cp:revision>
  <dcterms:created xsi:type="dcterms:W3CDTF">2021-12-29T00:04:17Z</dcterms:created>
  <dcterms:modified xsi:type="dcterms:W3CDTF">2024-07-25T23:30:47Z</dcterms:modified>
</cp:coreProperties>
</file>