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91" r:id="rId2"/>
    <p:sldId id="555" r:id="rId3"/>
    <p:sldId id="554" r:id="rId4"/>
    <p:sldId id="558" r:id="rId5"/>
    <p:sldId id="552" r:id="rId6"/>
  </p:sldIdLst>
  <p:sldSz cx="288004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0" id="{8CFAC4F0-4F02-4B27-B9E8-D8CD0594CBD6}">
          <p14:sldIdLst>
            <p14:sldId id="291"/>
          </p14:sldIdLst>
        </p14:section>
        <p14:section name="Sección 1: General" id="{98A08F70-54BC-48F0-83BF-47F788437FCC}">
          <p14:sldIdLst>
            <p14:sldId id="555"/>
            <p14:sldId id="554"/>
            <p14:sldId id="558"/>
            <p14:sldId id="55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292" userDrawn="1">
          <p15:clr>
            <a:srgbClr val="A4A3A4"/>
          </p15:clr>
        </p15:guide>
        <p15:guide id="2" pos="23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ago Leoncino" initials="TL" lastIdx="1" clrIdx="0">
    <p:extLst>
      <p:ext uri="{19B8F6BF-5375-455C-9EA6-DF929625EA0E}">
        <p15:presenceInfo xmlns:p15="http://schemas.microsoft.com/office/powerpoint/2012/main" userId="4f1c86451ced99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F8"/>
    <a:srgbClr val="FF1C21"/>
    <a:srgbClr val="AC1E97"/>
    <a:srgbClr val="79737F"/>
    <a:srgbClr val="11031A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57" autoAdjust="0"/>
  </p:normalViewPr>
  <p:slideViewPr>
    <p:cSldViewPr snapToGrid="0" showGuides="1">
      <p:cViewPr varScale="1">
        <p:scale>
          <a:sx n="52" d="100"/>
          <a:sy n="52" d="100"/>
        </p:scale>
        <p:origin x="204" y="1356"/>
      </p:cViewPr>
      <p:guideLst>
        <p:guide orient="horz" pos="4292"/>
        <p:guide pos="23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15760-0B9D-4962-8806-24A71FF7CB38}" type="datetimeFigureOut">
              <a:rPr lang="es-ES" smtClean="0"/>
              <a:t>12/04/2025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-3051175" y="1143000"/>
            <a:ext cx="12960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3F2D7-B2A1-490D-91DD-A42768B240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610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3051175" y="1143000"/>
            <a:ext cx="1296035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F2D7-B2A1-490D-91DD-A42768B2402D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3198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3051175" y="1143000"/>
            <a:ext cx="1296035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F2D7-B2A1-490D-91DD-A42768B2402D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4803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3051175" y="1143000"/>
            <a:ext cx="1296035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F2D7-B2A1-490D-91DD-A42768B2402D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6168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3051175" y="1143000"/>
            <a:ext cx="1296035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F2D7-B2A1-490D-91DD-A42768B2402D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815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1122363"/>
            <a:ext cx="2160031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3602038"/>
            <a:ext cx="216003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12/4/2025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896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12/4/2025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57786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365125"/>
            <a:ext cx="6210092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365125"/>
            <a:ext cx="1827027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12/4/2025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3550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12/4/2025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0329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1709739"/>
            <a:ext cx="248403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4589464"/>
            <a:ext cx="248403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12/4/2025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5219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1825625"/>
            <a:ext cx="12240181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1825625"/>
            <a:ext cx="12240181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12/4/2025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7030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365126"/>
            <a:ext cx="24840367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1681163"/>
            <a:ext cx="1218392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2505075"/>
            <a:ext cx="12183929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1681163"/>
            <a:ext cx="122439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2505075"/>
            <a:ext cx="12243932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12/4/2025</a:t>
            </a:fld>
            <a:endParaRPr lang="es-U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44749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12/4/2025</a:t>
            </a:fld>
            <a:endParaRPr lang="es-U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90520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12/4/2025</a:t>
            </a:fld>
            <a:endParaRPr lang="es-U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80522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457200"/>
            <a:ext cx="928888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987426"/>
            <a:ext cx="1458021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2057400"/>
            <a:ext cx="9288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12/4/2025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80909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457200"/>
            <a:ext cx="928888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987426"/>
            <a:ext cx="1458021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2057400"/>
            <a:ext cx="9288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12/4/2025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6999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365126"/>
            <a:ext cx="248403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1825625"/>
            <a:ext cx="248403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6356351"/>
            <a:ext cx="6480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9C4E0-327D-4001-842B-6143C18E08C1}" type="datetimeFigureOut">
              <a:rPr lang="es-UY" smtClean="0"/>
              <a:t>12/4/2025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6356351"/>
            <a:ext cx="9720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6356351"/>
            <a:ext cx="6480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34713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2568BC9E-0878-4D43-A77D-55F97351C16D}"/>
              </a:ext>
            </a:extLst>
          </p:cNvPr>
          <p:cNvGrpSpPr/>
          <p:nvPr/>
        </p:nvGrpSpPr>
        <p:grpSpPr>
          <a:xfrm>
            <a:off x="8774728" y="1398487"/>
            <a:ext cx="11248008" cy="5478551"/>
            <a:chOff x="470516" y="1398483"/>
            <a:chExt cx="11248008" cy="5478551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9C7CD64F-50A3-4F33-A365-73A959A3A6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4" t="26629" b="31484"/>
            <a:stretch/>
          </p:blipFill>
          <p:spPr>
            <a:xfrm>
              <a:off x="470516" y="2280123"/>
              <a:ext cx="11248008" cy="2324564"/>
            </a:xfrm>
            <a:prstGeom prst="rect">
              <a:avLst/>
            </a:prstGeom>
          </p:spPr>
        </p:pic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3F812AF4-C8EF-4723-96F9-22C89B4FE22B}"/>
                </a:ext>
              </a:extLst>
            </p:cNvPr>
            <p:cNvSpPr txBox="1"/>
            <p:nvPr/>
          </p:nvSpPr>
          <p:spPr>
            <a:xfrm>
              <a:off x="1589106" y="1398483"/>
              <a:ext cx="3266982" cy="547855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>
                <a:bevelT w="127000" h="38100" prst="angle"/>
                <a:extrusionClr>
                  <a:schemeClr val="accent2"/>
                </a:extrusionClr>
              </a:sp3d>
            </a:bodyPr>
            <a:lstStyle/>
            <a:p>
              <a:pPr algn="ctr"/>
              <a:r>
                <a:rPr lang="es-UY" sz="35001" b="1" dirty="0">
                  <a:solidFill>
                    <a:schemeClr val="accent4"/>
                  </a:solidFill>
                  <a:latin typeface="The Centurion" pitchFamily="50" charset="0"/>
                </a:rPr>
                <a:t>U</a:t>
              </a:r>
            </a:p>
          </p:txBody>
        </p: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BACC54A2-E4D5-4C8D-B215-4D73A02374C0}"/>
                </a:ext>
              </a:extLst>
            </p:cNvPr>
            <p:cNvGrpSpPr/>
            <p:nvPr/>
          </p:nvGrpSpPr>
          <p:grpSpPr>
            <a:xfrm>
              <a:off x="2618899" y="2280123"/>
              <a:ext cx="7865621" cy="3207649"/>
              <a:chOff x="4181372" y="2289001"/>
              <a:chExt cx="7865621" cy="3207649"/>
            </a:xfrm>
          </p:grpSpPr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B9B67060-482F-4D93-BAEC-07AF99D7EEAE}"/>
                  </a:ext>
                </a:extLst>
              </p:cNvPr>
              <p:cNvSpPr txBox="1"/>
              <p:nvPr/>
            </p:nvSpPr>
            <p:spPr>
              <a:xfrm>
                <a:off x="8780010" y="2289001"/>
                <a:ext cx="3266983" cy="264687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>
                  <a:bevelT w="127000" h="38100" prst="angle"/>
                  <a:extrusionClr>
                    <a:schemeClr val="accent2"/>
                  </a:extrusionClr>
                </a:sp3d>
              </a:bodyPr>
              <a:lstStyle/>
              <a:p>
                <a:pPr algn="ctr"/>
                <a:r>
                  <a:rPr lang="es-UY" sz="16600" b="1" dirty="0">
                    <a:solidFill>
                      <a:schemeClr val="accent5"/>
                    </a:solidFill>
                    <a:latin typeface="The Centurion" pitchFamily="50" charset="0"/>
                  </a:rPr>
                  <a:t>ania</a:t>
                </a:r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3A4A4CEC-67A5-4E3E-A792-9704B9C91E58}"/>
                  </a:ext>
                </a:extLst>
              </p:cNvPr>
              <p:cNvSpPr txBox="1"/>
              <p:nvPr/>
            </p:nvSpPr>
            <p:spPr>
              <a:xfrm>
                <a:off x="6187734" y="2849772"/>
                <a:ext cx="3266983" cy="264687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>
                  <a:bevelT w="127000" h="38100" prst="angle"/>
                  <a:extrusionClr>
                    <a:schemeClr val="accent2"/>
                  </a:extrusionClr>
                </a:sp3d>
              </a:bodyPr>
              <a:lstStyle/>
              <a:p>
                <a:pPr algn="ctr"/>
                <a:r>
                  <a:rPr lang="es-UY" sz="16600" b="1" dirty="0">
                    <a:solidFill>
                      <a:schemeClr val="accent5"/>
                    </a:solidFill>
                    <a:latin typeface="The Centurion" pitchFamily="50" charset="0"/>
                  </a:rPr>
                  <a:t>V</a:t>
                </a:r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E3079CB-1B33-4C2C-946B-6B7EF5C9C2C5}"/>
                  </a:ext>
                </a:extLst>
              </p:cNvPr>
              <p:cNvSpPr txBox="1"/>
              <p:nvPr/>
            </p:nvSpPr>
            <p:spPr>
              <a:xfrm>
                <a:off x="4181372" y="2297882"/>
                <a:ext cx="3266983" cy="264687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>
                  <a:bevelT w="127000" h="38100" prst="angle"/>
                  <a:extrusionClr>
                    <a:schemeClr val="accent2"/>
                  </a:extrusionClr>
                </a:sp3d>
              </a:bodyPr>
              <a:lstStyle/>
              <a:p>
                <a:pPr algn="ctr"/>
                <a:r>
                  <a:rPr lang="es-UY" sz="16600" b="1" dirty="0">
                    <a:solidFill>
                      <a:schemeClr val="accent5"/>
                    </a:solidFill>
                    <a:latin typeface="The Centurion" pitchFamily="50" charset="0"/>
                  </a:rPr>
                  <a:t>ru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125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FDA4CC4-0F47-4B41-92EC-8526BA0C57AC}"/>
              </a:ext>
            </a:extLst>
          </p:cNvPr>
          <p:cNvSpPr/>
          <p:nvPr/>
        </p:nvSpPr>
        <p:spPr>
          <a:xfrm>
            <a:off x="99197" y="64618"/>
            <a:ext cx="11879999" cy="90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Complete Time Line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2EC10B9-8E4C-4B86-B5DE-E489CD654262}"/>
              </a:ext>
            </a:extLst>
          </p:cNvPr>
          <p:cNvCxnSpPr>
            <a:cxnSpLocks/>
          </p:cNvCxnSpPr>
          <p:nvPr/>
        </p:nvCxnSpPr>
        <p:spPr>
          <a:xfrm>
            <a:off x="311525" y="3429000"/>
            <a:ext cx="28284478" cy="628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86463DCA-84E5-4109-8B7D-303B798C19EE}"/>
              </a:ext>
            </a:extLst>
          </p:cNvPr>
          <p:cNvSpPr txBox="1"/>
          <p:nvPr/>
        </p:nvSpPr>
        <p:spPr>
          <a:xfrm>
            <a:off x="99197" y="1273479"/>
            <a:ext cx="2979170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u="sng" dirty="0"/>
              <a:t>19/06/1764</a:t>
            </a:r>
          </a:p>
          <a:p>
            <a:pPr algn="ctr"/>
            <a:r>
              <a:rPr lang="es-UY" dirty="0"/>
              <a:t>Nacimiento de Artigas en Montevideo, Banda Oriental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06701517-650D-47B6-BF62-CC92CFFAB77E}"/>
              </a:ext>
            </a:extLst>
          </p:cNvPr>
          <p:cNvCxnSpPr>
            <a:cxnSpLocks/>
          </p:cNvCxnSpPr>
          <p:nvPr/>
        </p:nvCxnSpPr>
        <p:spPr>
          <a:xfrm>
            <a:off x="311525" y="2196809"/>
            <a:ext cx="0" cy="16273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>
            <a:extLst>
              <a:ext uri="{FF2B5EF4-FFF2-40B4-BE49-F238E27FC236}">
                <a16:creationId xmlns:a16="http://schemas.microsoft.com/office/drawing/2014/main" id="{B4EBB85E-C497-453B-B702-A48A937209B1}"/>
              </a:ext>
            </a:extLst>
          </p:cNvPr>
          <p:cNvSpPr txBox="1"/>
          <p:nvPr/>
        </p:nvSpPr>
        <p:spPr>
          <a:xfrm>
            <a:off x="99197" y="4447090"/>
            <a:ext cx="3276486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u="sng" dirty="0"/>
              <a:t>A los 12 años (1776)</a:t>
            </a:r>
          </a:p>
          <a:p>
            <a:pPr algn="ctr"/>
            <a:r>
              <a:rPr lang="es-UY" dirty="0"/>
              <a:t>Artigas </a:t>
            </a:r>
            <a:r>
              <a:rPr lang="es-MX" dirty="0"/>
              <a:t>se muda a una estancia en el Sauce, Banda Oriental </a:t>
            </a:r>
            <a:endParaRPr lang="es-UY" dirty="0"/>
          </a:p>
        </p:txBody>
      </p: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4A6087CE-6FEC-4689-B71D-D2E0229CEF43}"/>
              </a:ext>
            </a:extLst>
          </p:cNvPr>
          <p:cNvCxnSpPr>
            <a:cxnSpLocks/>
            <a:stCxn id="87" idx="0"/>
          </p:cNvCxnSpPr>
          <p:nvPr/>
        </p:nvCxnSpPr>
        <p:spPr>
          <a:xfrm flipV="1">
            <a:off x="1737440" y="3046457"/>
            <a:ext cx="0" cy="140063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>
            <a:extLst>
              <a:ext uri="{FF2B5EF4-FFF2-40B4-BE49-F238E27FC236}">
                <a16:creationId xmlns:a16="http://schemas.microsoft.com/office/drawing/2014/main" id="{3FA75B0F-95F3-4A15-9735-262721937E21}"/>
              </a:ext>
            </a:extLst>
          </p:cNvPr>
          <p:cNvSpPr txBox="1"/>
          <p:nvPr/>
        </p:nvSpPr>
        <p:spPr>
          <a:xfrm>
            <a:off x="3175045" y="1273478"/>
            <a:ext cx="3276486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u="sng" dirty="0"/>
              <a:t>1797</a:t>
            </a:r>
          </a:p>
          <a:p>
            <a:pPr algn="just"/>
            <a:r>
              <a:rPr lang="es-MX" dirty="0"/>
              <a:t>Artigas ingresa como soldado al cuerpo de Blandengue de Montevideo. </a:t>
            </a:r>
          </a:p>
        </p:txBody>
      </p: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AB56986E-3104-47E0-8B73-E1B304C62C37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4813288" y="2473807"/>
            <a:ext cx="0" cy="13503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E9682890-7732-4ED4-B79D-1F0852C7A561}"/>
              </a:ext>
            </a:extLst>
          </p:cNvPr>
          <p:cNvSpPr txBox="1"/>
          <p:nvPr/>
        </p:nvSpPr>
        <p:spPr>
          <a:xfrm>
            <a:off x="3768725" y="4447090"/>
            <a:ext cx="2766843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u="sng" dirty="0"/>
              <a:t>Fines del 1790</a:t>
            </a:r>
          </a:p>
          <a:p>
            <a:pPr algn="just"/>
            <a:r>
              <a:rPr lang="es-MX" dirty="0"/>
              <a:t>En la frontera de Brasil conoce y libera a Joaquín Lenzina, El Negro Ansina.</a:t>
            </a:r>
          </a:p>
        </p:txBody>
      </p: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08C5AD07-07CD-4C75-9929-6464D28EACE9}"/>
              </a:ext>
            </a:extLst>
          </p:cNvPr>
          <p:cNvCxnSpPr>
            <a:cxnSpLocks/>
            <a:stCxn id="100" idx="0"/>
          </p:cNvCxnSpPr>
          <p:nvPr/>
        </p:nvCxnSpPr>
        <p:spPr>
          <a:xfrm flipV="1">
            <a:off x="5152147" y="3294298"/>
            <a:ext cx="0" cy="115279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62CB23B8-BA30-462C-BCEA-72D323E8E946}"/>
              </a:ext>
            </a:extLst>
          </p:cNvPr>
          <p:cNvSpPr txBox="1"/>
          <p:nvPr/>
        </p:nvSpPr>
        <p:spPr>
          <a:xfrm>
            <a:off x="6548209" y="1273478"/>
            <a:ext cx="3276486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u="sng" dirty="0"/>
              <a:t>1806</a:t>
            </a:r>
          </a:p>
          <a:p>
            <a:pPr algn="just"/>
            <a:r>
              <a:rPr lang="es-MX" dirty="0"/>
              <a:t>Artigas participo en la Reconquista de Buenos Aires</a:t>
            </a:r>
          </a:p>
        </p:txBody>
      </p:sp>
      <p:cxnSp>
        <p:nvCxnSpPr>
          <p:cNvPr id="111" name="Conector recto 110">
            <a:extLst>
              <a:ext uri="{FF2B5EF4-FFF2-40B4-BE49-F238E27FC236}">
                <a16:creationId xmlns:a16="http://schemas.microsoft.com/office/drawing/2014/main" id="{A98B08A2-028C-4400-82A1-71A777E48CCA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8186452" y="2196808"/>
            <a:ext cx="0" cy="162739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858547B7-C130-4FC8-A426-00EB3F593523}"/>
              </a:ext>
            </a:extLst>
          </p:cNvPr>
          <p:cNvSpPr txBox="1"/>
          <p:nvPr/>
        </p:nvSpPr>
        <p:spPr>
          <a:xfrm>
            <a:off x="6745979" y="4447090"/>
            <a:ext cx="3276486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u="sng" dirty="0"/>
              <a:t>1807</a:t>
            </a:r>
          </a:p>
          <a:p>
            <a:pPr algn="just"/>
            <a:r>
              <a:rPr lang="es-MX" dirty="0"/>
              <a:t>Artigas participo en la Defensa de Montevideo.</a:t>
            </a:r>
          </a:p>
        </p:txBody>
      </p: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6D021230-8A08-43D8-95C8-5759E8805354}"/>
              </a:ext>
            </a:extLst>
          </p:cNvPr>
          <p:cNvCxnSpPr>
            <a:cxnSpLocks/>
            <a:endCxn id="114" idx="0"/>
          </p:cNvCxnSpPr>
          <p:nvPr/>
        </p:nvCxnSpPr>
        <p:spPr>
          <a:xfrm flipH="1">
            <a:off x="8384222" y="3294298"/>
            <a:ext cx="12642" cy="115279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942B4381-7D29-4402-9CAB-DA276BAFA5EC}"/>
              </a:ext>
            </a:extLst>
          </p:cNvPr>
          <p:cNvSpPr txBox="1"/>
          <p:nvPr/>
        </p:nvSpPr>
        <p:spPr>
          <a:xfrm>
            <a:off x="9972106" y="1262193"/>
            <a:ext cx="3539355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u="sng" dirty="0"/>
              <a:t>25/08/1810</a:t>
            </a:r>
          </a:p>
          <a:p>
            <a:pPr algn="just"/>
            <a:r>
              <a:rPr lang="es-MX" dirty="0"/>
              <a:t>Tras la revolución de Mayo en BSAS, el Gobernador Español le declaro la guerra a la Junta Revolucionaria.</a:t>
            </a:r>
          </a:p>
        </p:txBody>
      </p: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257009B4-3480-43F2-B475-C164D7501980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11741784" y="2462522"/>
            <a:ext cx="0" cy="115279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70C13BF5-B518-444F-9EB1-17556E9257DC}"/>
              </a:ext>
            </a:extLst>
          </p:cNvPr>
          <p:cNvSpPr txBox="1"/>
          <p:nvPr/>
        </p:nvSpPr>
        <p:spPr>
          <a:xfrm>
            <a:off x="11922258" y="5197660"/>
            <a:ext cx="3276486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u="sng" dirty="0"/>
              <a:t>15/02/1811</a:t>
            </a:r>
          </a:p>
          <a:p>
            <a:pPr algn="just"/>
            <a:r>
              <a:rPr lang="es-MX" dirty="0"/>
              <a:t>Artigas deserta de el Cuerpo de Blandengues y se traslada a BSAS a ofrecer sus servicios.</a:t>
            </a:r>
          </a:p>
        </p:txBody>
      </p:sp>
      <p:cxnSp>
        <p:nvCxnSpPr>
          <p:cNvPr id="146" name="Conector recto 145">
            <a:extLst>
              <a:ext uri="{FF2B5EF4-FFF2-40B4-BE49-F238E27FC236}">
                <a16:creationId xmlns:a16="http://schemas.microsoft.com/office/drawing/2014/main" id="{2A308A31-B131-4FB1-A20C-F967DC831A58}"/>
              </a:ext>
            </a:extLst>
          </p:cNvPr>
          <p:cNvCxnSpPr>
            <a:cxnSpLocks/>
            <a:endCxn id="145" idx="0"/>
          </p:cNvCxnSpPr>
          <p:nvPr/>
        </p:nvCxnSpPr>
        <p:spPr>
          <a:xfrm>
            <a:off x="13560501" y="3201445"/>
            <a:ext cx="0" cy="19962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3B43E8FE-8A27-4AD3-B865-9D51BA855790}"/>
              </a:ext>
            </a:extLst>
          </p:cNvPr>
          <p:cNvSpPr txBox="1"/>
          <p:nvPr/>
        </p:nvSpPr>
        <p:spPr>
          <a:xfrm>
            <a:off x="13658872" y="357600"/>
            <a:ext cx="3630507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u="sng" dirty="0"/>
              <a:t>25/02/1811</a:t>
            </a:r>
          </a:p>
          <a:p>
            <a:pPr algn="just"/>
            <a:r>
              <a:rPr lang="es-MX" dirty="0"/>
              <a:t>Se da el Grito de Ascencio, iniciando las primeras acciones revolucionarias contra las autoridades españolas de Montevideo.</a:t>
            </a:r>
          </a:p>
        </p:txBody>
      </p:sp>
      <p:cxnSp>
        <p:nvCxnSpPr>
          <p:cNvPr id="149" name="Conector recto 148">
            <a:extLst>
              <a:ext uri="{FF2B5EF4-FFF2-40B4-BE49-F238E27FC236}">
                <a16:creationId xmlns:a16="http://schemas.microsoft.com/office/drawing/2014/main" id="{5D083C11-B34D-4D3B-8F59-BD97F9F644E9}"/>
              </a:ext>
            </a:extLst>
          </p:cNvPr>
          <p:cNvCxnSpPr>
            <a:cxnSpLocks/>
          </p:cNvCxnSpPr>
          <p:nvPr/>
        </p:nvCxnSpPr>
        <p:spPr>
          <a:xfrm>
            <a:off x="13785091" y="1862357"/>
            <a:ext cx="0" cy="20552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uadroTexto 149">
            <a:extLst>
              <a:ext uri="{FF2B5EF4-FFF2-40B4-BE49-F238E27FC236}">
                <a16:creationId xmlns:a16="http://schemas.microsoft.com/office/drawing/2014/main" id="{3C91EE0C-1E0A-4DDE-9EDD-4A19B054BDD9}"/>
              </a:ext>
            </a:extLst>
          </p:cNvPr>
          <p:cNvSpPr txBox="1"/>
          <p:nvPr/>
        </p:nvSpPr>
        <p:spPr>
          <a:xfrm>
            <a:off x="14024925" y="2001116"/>
            <a:ext cx="3276486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u="sng" dirty="0"/>
              <a:t>04/1811</a:t>
            </a:r>
          </a:p>
          <a:p>
            <a:pPr algn="just"/>
            <a:r>
              <a:rPr lang="es-MX" dirty="0"/>
              <a:t>Artigas asume el mando de la Banda Oriental, recuperando tierras de los españoles</a:t>
            </a:r>
          </a:p>
        </p:txBody>
      </p:sp>
      <p:cxnSp>
        <p:nvCxnSpPr>
          <p:cNvPr id="151" name="Conector recto 150">
            <a:extLst>
              <a:ext uri="{FF2B5EF4-FFF2-40B4-BE49-F238E27FC236}">
                <a16:creationId xmlns:a16="http://schemas.microsoft.com/office/drawing/2014/main" id="{A37B133C-AB94-4224-9A4C-64643F7D7850}"/>
              </a:ext>
            </a:extLst>
          </p:cNvPr>
          <p:cNvCxnSpPr>
            <a:cxnSpLocks/>
          </p:cNvCxnSpPr>
          <p:nvPr/>
        </p:nvCxnSpPr>
        <p:spPr>
          <a:xfrm>
            <a:off x="14238282" y="3201445"/>
            <a:ext cx="0" cy="7162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E129407E-C8DD-4C11-89CE-972BC94CF374}"/>
              </a:ext>
            </a:extLst>
          </p:cNvPr>
          <p:cNvSpPr txBox="1"/>
          <p:nvPr/>
        </p:nvSpPr>
        <p:spPr>
          <a:xfrm>
            <a:off x="14238282" y="4052357"/>
            <a:ext cx="3276486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u="sng" dirty="0"/>
              <a:t>18/08/1811</a:t>
            </a:r>
          </a:p>
          <a:p>
            <a:pPr algn="just"/>
            <a:r>
              <a:rPr lang="es-MX" dirty="0"/>
              <a:t>Artigas derrota a los españoles en La Batalla de las Piedras.</a:t>
            </a:r>
          </a:p>
        </p:txBody>
      </p:sp>
      <p:cxnSp>
        <p:nvCxnSpPr>
          <p:cNvPr id="153" name="Conector recto 152">
            <a:extLst>
              <a:ext uri="{FF2B5EF4-FFF2-40B4-BE49-F238E27FC236}">
                <a16:creationId xmlns:a16="http://schemas.microsoft.com/office/drawing/2014/main" id="{986773D1-39DF-4EC2-82C1-C9DEC6D940B0}"/>
              </a:ext>
            </a:extLst>
          </p:cNvPr>
          <p:cNvCxnSpPr>
            <a:cxnSpLocks/>
          </p:cNvCxnSpPr>
          <p:nvPr/>
        </p:nvCxnSpPr>
        <p:spPr>
          <a:xfrm>
            <a:off x="14595219" y="3336147"/>
            <a:ext cx="0" cy="7162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35A8DD94-4E18-436A-BF78-E88AF7742B20}"/>
              </a:ext>
            </a:extLst>
          </p:cNvPr>
          <p:cNvSpPr txBox="1"/>
          <p:nvPr/>
        </p:nvSpPr>
        <p:spPr>
          <a:xfrm>
            <a:off x="17436788" y="341261"/>
            <a:ext cx="3630507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u="sng" dirty="0"/>
              <a:t>18/05/1811</a:t>
            </a:r>
          </a:p>
          <a:p>
            <a:pPr algn="just"/>
            <a:r>
              <a:rPr lang="es-MX" dirty="0"/>
              <a:t>Tras su derrota, los Españoles iniciaron el Sitio de Montevideo, pidiéndole ayudas a las fuerzas de Portugal</a:t>
            </a:r>
          </a:p>
        </p:txBody>
      </p:sp>
      <p:cxnSp>
        <p:nvCxnSpPr>
          <p:cNvPr id="155" name="Conector recto 154">
            <a:extLst>
              <a:ext uri="{FF2B5EF4-FFF2-40B4-BE49-F238E27FC236}">
                <a16:creationId xmlns:a16="http://schemas.microsoft.com/office/drawing/2014/main" id="{5FFDFA1C-CE49-459E-81FE-81A07786AB0D}"/>
              </a:ext>
            </a:extLst>
          </p:cNvPr>
          <p:cNvCxnSpPr>
            <a:cxnSpLocks/>
          </p:cNvCxnSpPr>
          <p:nvPr/>
        </p:nvCxnSpPr>
        <p:spPr>
          <a:xfrm>
            <a:off x="17734547" y="1816267"/>
            <a:ext cx="0" cy="18216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1F93C3AF-7F7B-4E3A-B31A-F9F3F744FED2}"/>
              </a:ext>
            </a:extLst>
          </p:cNvPr>
          <p:cNvSpPr txBox="1"/>
          <p:nvPr/>
        </p:nvSpPr>
        <p:spPr>
          <a:xfrm>
            <a:off x="17436789" y="5316410"/>
            <a:ext cx="3630507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u="sng" dirty="0"/>
              <a:t>12/10/1811</a:t>
            </a:r>
          </a:p>
          <a:p>
            <a:pPr algn="just"/>
            <a:r>
              <a:rPr lang="es-MX" dirty="0"/>
              <a:t>Se firma el cese al fuego, un armisticio entre el virrey Elío y el Triunvirato de Buenos Aires</a:t>
            </a:r>
          </a:p>
        </p:txBody>
      </p:sp>
      <p:cxnSp>
        <p:nvCxnSpPr>
          <p:cNvPr id="157" name="Conector recto 156">
            <a:extLst>
              <a:ext uri="{FF2B5EF4-FFF2-40B4-BE49-F238E27FC236}">
                <a16:creationId xmlns:a16="http://schemas.microsoft.com/office/drawing/2014/main" id="{338C48C9-05FE-401B-941A-1B54D55A2601}"/>
              </a:ext>
            </a:extLst>
          </p:cNvPr>
          <p:cNvCxnSpPr>
            <a:cxnSpLocks/>
          </p:cNvCxnSpPr>
          <p:nvPr/>
        </p:nvCxnSpPr>
        <p:spPr>
          <a:xfrm>
            <a:off x="17886947" y="3149005"/>
            <a:ext cx="0" cy="216740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CuadroTexto 160">
            <a:extLst>
              <a:ext uri="{FF2B5EF4-FFF2-40B4-BE49-F238E27FC236}">
                <a16:creationId xmlns:a16="http://schemas.microsoft.com/office/drawing/2014/main" id="{E15B9B1A-5060-42EB-B3CB-19A11DB4750E}"/>
              </a:ext>
            </a:extLst>
          </p:cNvPr>
          <p:cNvSpPr txBox="1"/>
          <p:nvPr/>
        </p:nvSpPr>
        <p:spPr>
          <a:xfrm>
            <a:off x="18174725" y="3738114"/>
            <a:ext cx="4228439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u="sng" dirty="0"/>
              <a:t>12/10/1811</a:t>
            </a:r>
          </a:p>
          <a:p>
            <a:pPr algn="just"/>
            <a:r>
              <a:rPr lang="es-MX" dirty="0"/>
              <a:t>Disgustado por el trato, Artigas comenzó el Éxodo Oriental.</a:t>
            </a:r>
          </a:p>
        </p:txBody>
      </p:sp>
      <p:cxnSp>
        <p:nvCxnSpPr>
          <p:cNvPr id="162" name="Conector recto 161">
            <a:extLst>
              <a:ext uri="{FF2B5EF4-FFF2-40B4-BE49-F238E27FC236}">
                <a16:creationId xmlns:a16="http://schemas.microsoft.com/office/drawing/2014/main" id="{25CCDBEE-3E6A-4DA1-9547-32D2BC998270}"/>
              </a:ext>
            </a:extLst>
          </p:cNvPr>
          <p:cNvCxnSpPr>
            <a:cxnSpLocks/>
          </p:cNvCxnSpPr>
          <p:nvPr/>
        </p:nvCxnSpPr>
        <p:spPr>
          <a:xfrm>
            <a:off x="20129323" y="3201445"/>
            <a:ext cx="0" cy="51800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70E828B-4BFE-456F-A448-B152CC393EF0}"/>
              </a:ext>
            </a:extLst>
          </p:cNvPr>
          <p:cNvSpPr txBox="1"/>
          <p:nvPr/>
        </p:nvSpPr>
        <p:spPr>
          <a:xfrm>
            <a:off x="21194884" y="308164"/>
            <a:ext cx="3630507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u="sng" dirty="0"/>
              <a:t>1812</a:t>
            </a:r>
          </a:p>
          <a:p>
            <a:pPr algn="just"/>
            <a:r>
              <a:rPr lang="es-MX" dirty="0"/>
              <a:t>Se levanta el Armisticio. A finales de año José Rondeau le devolvió el mando a Artigas para sitiar Montevideo.</a:t>
            </a: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E7F22851-3A58-4BA0-A267-E138240E143E}"/>
              </a:ext>
            </a:extLst>
          </p:cNvPr>
          <p:cNvCxnSpPr>
            <a:cxnSpLocks/>
          </p:cNvCxnSpPr>
          <p:nvPr/>
        </p:nvCxnSpPr>
        <p:spPr>
          <a:xfrm flipH="1">
            <a:off x="21476041" y="1772816"/>
            <a:ext cx="3028" cy="186115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879B928-79DC-4CE8-8430-A6E281D30306}"/>
              </a:ext>
            </a:extLst>
          </p:cNvPr>
          <p:cNvSpPr txBox="1"/>
          <p:nvPr/>
        </p:nvSpPr>
        <p:spPr>
          <a:xfrm>
            <a:off x="21313503" y="5513676"/>
            <a:ext cx="5192088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u="sng" dirty="0"/>
              <a:t>1813</a:t>
            </a:r>
          </a:p>
          <a:p>
            <a:pPr algn="just"/>
            <a:r>
              <a:rPr lang="es-MX" dirty="0"/>
              <a:t>Artigas causa rechazo por sus ideas en la Asamblea del año 13. Por culpa de eso cortan relaciones y se le pone precio a su cabeza .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6A19560C-8EC8-4BEA-871B-EE76D41A48EC}"/>
              </a:ext>
            </a:extLst>
          </p:cNvPr>
          <p:cNvCxnSpPr>
            <a:cxnSpLocks/>
          </p:cNvCxnSpPr>
          <p:nvPr/>
        </p:nvCxnSpPr>
        <p:spPr>
          <a:xfrm>
            <a:off x="22913850" y="3149005"/>
            <a:ext cx="0" cy="23896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C30BCADD-DC22-4DC3-B14F-615287FA6F4C}"/>
              </a:ext>
            </a:extLst>
          </p:cNvPr>
          <p:cNvSpPr txBox="1"/>
          <p:nvPr/>
        </p:nvSpPr>
        <p:spPr>
          <a:xfrm>
            <a:off x="21731567" y="2369129"/>
            <a:ext cx="3877520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u="sng" dirty="0"/>
              <a:t>1814</a:t>
            </a:r>
          </a:p>
          <a:p>
            <a:pPr algn="just"/>
            <a:r>
              <a:rPr lang="es-MX" dirty="0"/>
              <a:t>Se crea la Unión de los Pueblos Libres.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2DDF9AB7-A3EE-4692-9701-E0395144E348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23670327" y="3015460"/>
            <a:ext cx="0" cy="80874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493F3A6-4CB4-4A08-B0CC-BBD2BD04B34C}"/>
              </a:ext>
            </a:extLst>
          </p:cNvPr>
          <p:cNvSpPr txBox="1"/>
          <p:nvPr/>
        </p:nvSpPr>
        <p:spPr>
          <a:xfrm>
            <a:off x="23092940" y="3997331"/>
            <a:ext cx="3877520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u="sng" dirty="0"/>
              <a:t>10/01/1815</a:t>
            </a:r>
          </a:p>
          <a:p>
            <a:pPr algn="just"/>
            <a:r>
              <a:rPr lang="es-MX" dirty="0"/>
              <a:t>Se combate la batalla de Guayabos. Tras la victoria de Artigas, se recupera Montevideo.</a:t>
            </a:r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ADECD79C-CAB6-479A-92DA-61BAB3B61C46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25031700" y="3201445"/>
            <a:ext cx="0" cy="7958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073895B3-DB0A-412D-8741-7C74AD4E8161}"/>
              </a:ext>
            </a:extLst>
          </p:cNvPr>
          <p:cNvSpPr txBox="1"/>
          <p:nvPr/>
        </p:nvSpPr>
        <p:spPr>
          <a:xfrm>
            <a:off x="24965496" y="758256"/>
            <a:ext cx="3735732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u="sng" dirty="0"/>
              <a:t>29/06/1815</a:t>
            </a:r>
          </a:p>
          <a:p>
            <a:pPr algn="just"/>
            <a:r>
              <a:rPr lang="es-MX" dirty="0"/>
              <a:t>Se convoca en Concepción del Uruguay, el Congreso de los pueblos libres. En esta se declaro la libertad ante España y todo pueblo extranjero.</a:t>
            </a:r>
          </a:p>
        </p:txBody>
      </p: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456A458F-EC82-418F-8602-5A6B66E4851C}"/>
              </a:ext>
            </a:extLst>
          </p:cNvPr>
          <p:cNvCxnSpPr>
            <a:cxnSpLocks/>
          </p:cNvCxnSpPr>
          <p:nvPr/>
        </p:nvCxnSpPr>
        <p:spPr>
          <a:xfrm flipH="1">
            <a:off x="25861585" y="2235584"/>
            <a:ext cx="1" cy="14457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645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FDA4CC4-0F47-4B41-92EC-8526BA0C57AC}"/>
              </a:ext>
            </a:extLst>
          </p:cNvPr>
          <p:cNvSpPr/>
          <p:nvPr/>
        </p:nvSpPr>
        <p:spPr>
          <a:xfrm>
            <a:off x="99197" y="64618"/>
            <a:ext cx="11879999" cy="90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Complete Time Line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2EC10B9-8E4C-4B86-B5DE-E489CD654262}"/>
              </a:ext>
            </a:extLst>
          </p:cNvPr>
          <p:cNvCxnSpPr>
            <a:cxnSpLocks/>
          </p:cNvCxnSpPr>
          <p:nvPr/>
        </p:nvCxnSpPr>
        <p:spPr>
          <a:xfrm>
            <a:off x="99197" y="3429000"/>
            <a:ext cx="16534117" cy="3649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86463DCA-84E5-4109-8B7D-303B798C19EE}"/>
              </a:ext>
            </a:extLst>
          </p:cNvPr>
          <p:cNvSpPr txBox="1"/>
          <p:nvPr/>
        </p:nvSpPr>
        <p:spPr>
          <a:xfrm>
            <a:off x="99197" y="1257548"/>
            <a:ext cx="4241813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u="sng" dirty="0"/>
              <a:t>08/1816</a:t>
            </a:r>
          </a:p>
          <a:p>
            <a:pPr algn="just"/>
            <a:r>
              <a:rPr lang="es-UY" dirty="0"/>
              <a:t>Con ayuda de </a:t>
            </a:r>
            <a:r>
              <a:rPr lang="es-MX" dirty="0"/>
              <a:t>que el director superno de BSAS, </a:t>
            </a:r>
            <a:r>
              <a:rPr lang="es-UY" dirty="0"/>
              <a:t>los Portugueses logran entra a la Banda Oriental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06701517-650D-47B6-BF62-CC92CFFAB77E}"/>
              </a:ext>
            </a:extLst>
          </p:cNvPr>
          <p:cNvCxnSpPr>
            <a:cxnSpLocks/>
          </p:cNvCxnSpPr>
          <p:nvPr/>
        </p:nvCxnSpPr>
        <p:spPr>
          <a:xfrm>
            <a:off x="311525" y="2457877"/>
            <a:ext cx="0" cy="13663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B81DBD9A-1504-463C-B87C-53EB570BFD28}"/>
              </a:ext>
            </a:extLst>
          </p:cNvPr>
          <p:cNvSpPr txBox="1"/>
          <p:nvPr/>
        </p:nvSpPr>
        <p:spPr>
          <a:xfrm>
            <a:off x="970383" y="4064338"/>
            <a:ext cx="4241813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u="sng" dirty="0"/>
              <a:t>20/01/1817</a:t>
            </a:r>
          </a:p>
          <a:p>
            <a:pPr algn="just"/>
            <a:r>
              <a:rPr lang="es-MX" dirty="0"/>
              <a:t>El General Portugués Lecor vence a las tropas de Artigas, quitándole el control de Montevideo.</a:t>
            </a:r>
            <a:endParaRPr lang="es-UY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F6E78F5-EEAB-4562-B6CD-C02352A5260F}"/>
              </a:ext>
            </a:extLst>
          </p:cNvPr>
          <p:cNvCxnSpPr>
            <a:cxnSpLocks/>
          </p:cNvCxnSpPr>
          <p:nvPr/>
        </p:nvCxnSpPr>
        <p:spPr>
          <a:xfrm>
            <a:off x="1187278" y="3141040"/>
            <a:ext cx="0" cy="9232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513F980-9CEA-4C19-AAB4-A3F31EC49C87}"/>
              </a:ext>
            </a:extLst>
          </p:cNvPr>
          <p:cNvSpPr txBox="1"/>
          <p:nvPr/>
        </p:nvSpPr>
        <p:spPr>
          <a:xfrm>
            <a:off x="4478695" y="1481367"/>
            <a:ext cx="4241813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u="sng" dirty="0"/>
              <a:t>Fines de 1819</a:t>
            </a:r>
          </a:p>
          <a:p>
            <a:pPr algn="just"/>
            <a:r>
              <a:rPr lang="es-MX" dirty="0"/>
              <a:t>Artigas decide que las fuerzas de Santa Fe y Entre Ríos ataquen al gobierno Porteño mientras el se encarga de los esfuerzos en la Banda Oriental.</a:t>
            </a:r>
            <a:endParaRPr lang="es-UY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C534D652-F741-4606-B67A-BA43AB349676}"/>
              </a:ext>
            </a:extLst>
          </p:cNvPr>
          <p:cNvCxnSpPr>
            <a:cxnSpLocks/>
          </p:cNvCxnSpPr>
          <p:nvPr/>
        </p:nvCxnSpPr>
        <p:spPr>
          <a:xfrm flipV="1">
            <a:off x="4739955" y="2958696"/>
            <a:ext cx="0" cy="6287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A11759B-FC9B-4B35-A51C-62FF22FAC601}"/>
              </a:ext>
            </a:extLst>
          </p:cNvPr>
          <p:cNvSpPr txBox="1"/>
          <p:nvPr/>
        </p:nvSpPr>
        <p:spPr>
          <a:xfrm>
            <a:off x="5734711" y="4064337"/>
            <a:ext cx="4510298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u="sng" dirty="0"/>
              <a:t>22/01/1820</a:t>
            </a:r>
          </a:p>
          <a:p>
            <a:pPr algn="just"/>
            <a:r>
              <a:rPr lang="es-MX" dirty="0"/>
              <a:t>Pese al triunfo sobre BSAS en la Batalla de Cepeda, Artigas fue derrotado en la Batalla de Tacuarembó. Esto causo su exilio de la Banda Oriental, a la cual nunca mas volvería.</a:t>
            </a:r>
            <a:endParaRPr lang="es-UY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3A3EF9D-D8D6-4C03-9025-FAB404F627D2}"/>
              </a:ext>
            </a:extLst>
          </p:cNvPr>
          <p:cNvCxnSpPr>
            <a:cxnSpLocks/>
          </p:cNvCxnSpPr>
          <p:nvPr/>
        </p:nvCxnSpPr>
        <p:spPr>
          <a:xfrm>
            <a:off x="6032156" y="3141040"/>
            <a:ext cx="0" cy="9232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2FC9072-A1E5-420D-807D-BA91BD8DA6F5}"/>
              </a:ext>
            </a:extLst>
          </p:cNvPr>
          <p:cNvSpPr txBox="1"/>
          <p:nvPr/>
        </p:nvSpPr>
        <p:spPr>
          <a:xfrm>
            <a:off x="9168385" y="1502136"/>
            <a:ext cx="4876508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u="sng" dirty="0"/>
              <a:t>24/06/1820</a:t>
            </a:r>
          </a:p>
          <a:p>
            <a:pPr algn="just"/>
            <a:r>
              <a:rPr lang="es-MX" dirty="0"/>
              <a:t>Los comandantes de Santa Fe y Entre Ríos traicionaron a Artigas, y este fue derrotado definitivamente en la Batalla de Las Tunas. Luego de la cual Artigas se debió marchar a Paraguay.</a:t>
            </a:r>
            <a:endParaRPr lang="es-UY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283B03C8-A5D8-4F1A-B28B-59E143312C14}"/>
              </a:ext>
            </a:extLst>
          </p:cNvPr>
          <p:cNvCxnSpPr>
            <a:cxnSpLocks/>
          </p:cNvCxnSpPr>
          <p:nvPr/>
        </p:nvCxnSpPr>
        <p:spPr>
          <a:xfrm flipV="1">
            <a:off x="9429645" y="2958696"/>
            <a:ext cx="0" cy="62871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2F7B06B-71B0-4975-9A40-406DAA3EC219}"/>
              </a:ext>
            </a:extLst>
          </p:cNvPr>
          <p:cNvSpPr txBox="1"/>
          <p:nvPr/>
        </p:nvSpPr>
        <p:spPr>
          <a:xfrm>
            <a:off x="14400212" y="2056134"/>
            <a:ext cx="4510298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u="sng" dirty="0"/>
              <a:t>23/09/1850</a:t>
            </a:r>
          </a:p>
          <a:p>
            <a:pPr algn="just"/>
            <a:r>
              <a:rPr lang="es-MX" dirty="0"/>
              <a:t>Artigas muere en Paraguay en compañía de su fiel amigo Joaquín Lenzina.</a:t>
            </a:r>
            <a:endParaRPr lang="es-UY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B81DACF9-38FD-4756-A004-EA1C781DF594}"/>
              </a:ext>
            </a:extLst>
          </p:cNvPr>
          <p:cNvCxnSpPr>
            <a:cxnSpLocks/>
          </p:cNvCxnSpPr>
          <p:nvPr/>
        </p:nvCxnSpPr>
        <p:spPr>
          <a:xfrm flipV="1">
            <a:off x="16633314" y="3003357"/>
            <a:ext cx="0" cy="8208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170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FDA4CC4-0F47-4B41-92EC-8526BA0C57AC}"/>
              </a:ext>
            </a:extLst>
          </p:cNvPr>
          <p:cNvSpPr/>
          <p:nvPr/>
        </p:nvSpPr>
        <p:spPr>
          <a:xfrm>
            <a:off x="99197" y="64618"/>
            <a:ext cx="11879999" cy="90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Game Time Line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6189FB4-73EF-4CA5-80F8-57694CA93CB4}"/>
              </a:ext>
            </a:extLst>
          </p:cNvPr>
          <p:cNvSpPr txBox="1"/>
          <p:nvPr/>
        </p:nvSpPr>
        <p:spPr>
          <a:xfrm>
            <a:off x="123189" y="1757739"/>
            <a:ext cx="2263003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u="sng" dirty="0"/>
              <a:t>Fines del 1790</a:t>
            </a:r>
          </a:p>
          <a:p>
            <a:pPr algn="just"/>
            <a:r>
              <a:rPr lang="es-MX" dirty="0"/>
              <a:t>En la frontera de Brasil conoce y libera a Joaquín Lenzina.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B92D778-CD10-4BD1-8279-BB2CB29C1BAC}"/>
              </a:ext>
            </a:extLst>
          </p:cNvPr>
          <p:cNvSpPr txBox="1"/>
          <p:nvPr/>
        </p:nvSpPr>
        <p:spPr>
          <a:xfrm>
            <a:off x="2551465" y="2029847"/>
            <a:ext cx="1639536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u="sng" dirty="0"/>
              <a:t>1806</a:t>
            </a:r>
          </a:p>
          <a:p>
            <a:pPr algn="just"/>
            <a:r>
              <a:rPr lang="es-MX" dirty="0"/>
              <a:t>Reconquista de Buenos Aires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C2C1936-C792-455D-BB1E-CAA6DF500BF7}"/>
              </a:ext>
            </a:extLst>
          </p:cNvPr>
          <p:cNvSpPr txBox="1"/>
          <p:nvPr/>
        </p:nvSpPr>
        <p:spPr>
          <a:xfrm>
            <a:off x="4356274" y="2311737"/>
            <a:ext cx="2469274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u="sng" dirty="0"/>
              <a:t>1807</a:t>
            </a:r>
          </a:p>
          <a:p>
            <a:pPr algn="just"/>
            <a:r>
              <a:rPr lang="es-MX" dirty="0"/>
              <a:t>Defensa de Montevideo.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E260194-87A0-42C3-A2B7-756D5728FBDE}"/>
              </a:ext>
            </a:extLst>
          </p:cNvPr>
          <p:cNvSpPr txBox="1"/>
          <p:nvPr/>
        </p:nvSpPr>
        <p:spPr>
          <a:xfrm>
            <a:off x="6990821" y="2034738"/>
            <a:ext cx="246927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u="sng" dirty="0"/>
              <a:t>04/1811</a:t>
            </a:r>
          </a:p>
          <a:p>
            <a:pPr algn="just"/>
            <a:r>
              <a:rPr lang="es-MX" dirty="0"/>
              <a:t>Artigas recupera tierras de los españoles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FD39F7E-48A7-4602-929F-13886009964B}"/>
              </a:ext>
            </a:extLst>
          </p:cNvPr>
          <p:cNvSpPr txBox="1"/>
          <p:nvPr/>
        </p:nvSpPr>
        <p:spPr>
          <a:xfrm>
            <a:off x="9625368" y="2311737"/>
            <a:ext cx="2469275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u="sng" dirty="0"/>
              <a:t>18/08/1811</a:t>
            </a:r>
          </a:p>
          <a:p>
            <a:pPr algn="just"/>
            <a:r>
              <a:rPr lang="es-MX" dirty="0"/>
              <a:t>La Batalla de las Piedras.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63F00D9-505A-42F5-BB0B-9E9A4436B923}"/>
              </a:ext>
            </a:extLst>
          </p:cNvPr>
          <p:cNvSpPr txBox="1"/>
          <p:nvPr/>
        </p:nvSpPr>
        <p:spPr>
          <a:xfrm>
            <a:off x="12259915" y="2028074"/>
            <a:ext cx="246927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u="sng" dirty="0"/>
              <a:t>18/05/1811</a:t>
            </a:r>
          </a:p>
          <a:p>
            <a:pPr algn="just"/>
            <a:r>
              <a:rPr lang="es-MX" dirty="0"/>
              <a:t>Sitio de Montevideo por parte de los Españoles.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CEC59A6-4D67-4AD7-A7C0-A61F15819329}"/>
              </a:ext>
            </a:extLst>
          </p:cNvPr>
          <p:cNvSpPr txBox="1"/>
          <p:nvPr/>
        </p:nvSpPr>
        <p:spPr>
          <a:xfrm>
            <a:off x="14894462" y="2311736"/>
            <a:ext cx="1706089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u="sng" dirty="0"/>
              <a:t>12/10/1811</a:t>
            </a:r>
          </a:p>
          <a:p>
            <a:pPr algn="just"/>
            <a:r>
              <a:rPr lang="es-MX" dirty="0"/>
              <a:t>Éxodo Oriental.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238FA108-9F6D-42B7-8ECB-D234D0A2BDFF}"/>
              </a:ext>
            </a:extLst>
          </p:cNvPr>
          <p:cNvSpPr txBox="1"/>
          <p:nvPr/>
        </p:nvSpPr>
        <p:spPr>
          <a:xfrm>
            <a:off x="16765823" y="2311735"/>
            <a:ext cx="216273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u="sng" dirty="0"/>
              <a:t>10/01/1815</a:t>
            </a:r>
          </a:p>
          <a:p>
            <a:pPr algn="just"/>
            <a:r>
              <a:rPr lang="es-MX" dirty="0"/>
              <a:t>Batalla de Guayabos. 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3833DD1-2B16-41FF-AF9A-BABAFF088891}"/>
              </a:ext>
            </a:extLst>
          </p:cNvPr>
          <p:cNvSpPr txBox="1"/>
          <p:nvPr/>
        </p:nvSpPr>
        <p:spPr>
          <a:xfrm>
            <a:off x="19093827" y="1751075"/>
            <a:ext cx="3485762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u="sng" dirty="0"/>
              <a:t>20/01/1817</a:t>
            </a:r>
          </a:p>
          <a:p>
            <a:pPr algn="just"/>
            <a:r>
              <a:rPr lang="es-MX" dirty="0"/>
              <a:t>El General Portugués Lecor vence a las tropas de Artigas, quitándole el control de Montevideo.</a:t>
            </a:r>
            <a:endParaRPr lang="es-UY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1B43B966-DB8C-43E8-992E-57E136B394B0}"/>
              </a:ext>
            </a:extLst>
          </p:cNvPr>
          <p:cNvSpPr txBox="1"/>
          <p:nvPr/>
        </p:nvSpPr>
        <p:spPr>
          <a:xfrm>
            <a:off x="22748227" y="2305073"/>
            <a:ext cx="2389314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u="sng" dirty="0"/>
              <a:t>22/01/1820</a:t>
            </a:r>
          </a:p>
          <a:p>
            <a:pPr algn="just"/>
            <a:r>
              <a:rPr lang="es-MX" dirty="0"/>
              <a:t>Batalla de Tacuarembó. </a:t>
            </a:r>
            <a:endParaRPr lang="es-UY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4C43514-0B04-4908-AF82-11C3EF10E8E6}"/>
              </a:ext>
            </a:extLst>
          </p:cNvPr>
          <p:cNvSpPr txBox="1"/>
          <p:nvPr/>
        </p:nvSpPr>
        <p:spPr>
          <a:xfrm>
            <a:off x="25302227" y="2034738"/>
            <a:ext cx="3390483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u="sng" dirty="0"/>
              <a:t>24/06/1820</a:t>
            </a:r>
          </a:p>
          <a:p>
            <a:pPr algn="just"/>
            <a:r>
              <a:rPr lang="es-MX" dirty="0"/>
              <a:t>Batalla de Las Tunas. Luego de la cual Artigas se marcho a Paraguay.</a:t>
            </a:r>
            <a:endParaRPr lang="es-UY" dirty="0"/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AEDC7504-5C94-4BEC-A7F8-B6A8B5D90A8A}"/>
              </a:ext>
            </a:extLst>
          </p:cNvPr>
          <p:cNvCxnSpPr>
            <a:cxnSpLocks/>
          </p:cNvCxnSpPr>
          <p:nvPr/>
        </p:nvCxnSpPr>
        <p:spPr>
          <a:xfrm>
            <a:off x="99197" y="3429000"/>
            <a:ext cx="2859351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F03C3CDF-0CBC-4204-BAE8-3B48DA969FA1}"/>
              </a:ext>
            </a:extLst>
          </p:cNvPr>
          <p:cNvSpPr txBox="1"/>
          <p:nvPr/>
        </p:nvSpPr>
        <p:spPr>
          <a:xfrm>
            <a:off x="19093827" y="3715267"/>
            <a:ext cx="9598883" cy="369331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dirty="0" err="1"/>
              <a:t>Act</a:t>
            </a:r>
            <a:r>
              <a:rPr lang="es-UY" dirty="0"/>
              <a:t> 3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58DFDFDD-95B8-4A30-A8E1-74AF672489A1}"/>
              </a:ext>
            </a:extLst>
          </p:cNvPr>
          <p:cNvSpPr txBox="1"/>
          <p:nvPr/>
        </p:nvSpPr>
        <p:spPr>
          <a:xfrm>
            <a:off x="9625368" y="3718599"/>
            <a:ext cx="9468459" cy="375995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dirty="0" err="1"/>
              <a:t>Act</a:t>
            </a:r>
            <a:r>
              <a:rPr lang="es-UY" dirty="0"/>
              <a:t> 2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465CFA34-51F6-4EAD-8350-80CFC8D07B03}"/>
              </a:ext>
            </a:extLst>
          </p:cNvPr>
          <p:cNvSpPr txBox="1"/>
          <p:nvPr/>
        </p:nvSpPr>
        <p:spPr>
          <a:xfrm>
            <a:off x="156909" y="3718128"/>
            <a:ext cx="9468459" cy="3759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dirty="0" err="1"/>
              <a:t>Act</a:t>
            </a:r>
            <a:r>
              <a:rPr lang="es-UY" dirty="0"/>
              <a:t> 1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96110D9D-58FB-4B39-9D50-BB418841CF28}"/>
              </a:ext>
            </a:extLst>
          </p:cNvPr>
          <p:cNvSpPr txBox="1"/>
          <p:nvPr/>
        </p:nvSpPr>
        <p:spPr>
          <a:xfrm>
            <a:off x="871517" y="1237180"/>
            <a:ext cx="766346" cy="375995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dirty="0"/>
              <a:t>Nivel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F3603881-807B-4172-9183-4E3CD6134E04}"/>
              </a:ext>
            </a:extLst>
          </p:cNvPr>
          <p:cNvSpPr txBox="1"/>
          <p:nvPr/>
        </p:nvSpPr>
        <p:spPr>
          <a:xfrm>
            <a:off x="3002379" y="1569741"/>
            <a:ext cx="766346" cy="375995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dirty="0"/>
              <a:t>Nivel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B4856EB6-AE50-4487-8A2D-BFEACA84DFC8}"/>
              </a:ext>
            </a:extLst>
          </p:cNvPr>
          <p:cNvSpPr txBox="1"/>
          <p:nvPr/>
        </p:nvSpPr>
        <p:spPr>
          <a:xfrm>
            <a:off x="5204198" y="1815109"/>
            <a:ext cx="766346" cy="375995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dirty="0"/>
              <a:t>Nivel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6DB214BE-4001-44BB-AFA0-1EB7A58443DB}"/>
              </a:ext>
            </a:extLst>
          </p:cNvPr>
          <p:cNvSpPr txBox="1"/>
          <p:nvPr/>
        </p:nvSpPr>
        <p:spPr>
          <a:xfrm>
            <a:off x="10479837" y="1834141"/>
            <a:ext cx="766346" cy="375995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dirty="0"/>
              <a:t>Nivel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99CDB489-78E9-4A4B-ADD6-FBFCD5CCD1D6}"/>
              </a:ext>
            </a:extLst>
          </p:cNvPr>
          <p:cNvSpPr txBox="1"/>
          <p:nvPr/>
        </p:nvSpPr>
        <p:spPr>
          <a:xfrm>
            <a:off x="17395097" y="1841849"/>
            <a:ext cx="766346" cy="375995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dirty="0"/>
              <a:t>Nivel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6C4369CE-8599-4F69-A81D-8D9527F08D25}"/>
              </a:ext>
            </a:extLst>
          </p:cNvPr>
          <p:cNvSpPr txBox="1"/>
          <p:nvPr/>
        </p:nvSpPr>
        <p:spPr>
          <a:xfrm>
            <a:off x="23511973" y="1841848"/>
            <a:ext cx="766346" cy="375995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dirty="0"/>
              <a:t>Nivel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C65E6215-22A7-425E-951B-24D9AC912EAC}"/>
              </a:ext>
            </a:extLst>
          </p:cNvPr>
          <p:cNvSpPr txBox="1"/>
          <p:nvPr/>
        </p:nvSpPr>
        <p:spPr>
          <a:xfrm>
            <a:off x="26596233" y="1557142"/>
            <a:ext cx="766346" cy="375995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dirty="0"/>
              <a:t>Nivel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3F400DAA-43C5-41C8-89BA-6BD537BA86E1}"/>
              </a:ext>
            </a:extLst>
          </p:cNvPr>
          <p:cNvSpPr txBox="1"/>
          <p:nvPr/>
        </p:nvSpPr>
        <p:spPr>
          <a:xfrm>
            <a:off x="15382113" y="1841848"/>
            <a:ext cx="766346" cy="375995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dirty="0"/>
              <a:t>Nivel</a:t>
            </a:r>
          </a:p>
        </p:txBody>
      </p:sp>
    </p:spTree>
    <p:extLst>
      <p:ext uri="{BB962C8B-B14F-4D97-AF65-F5344CB8AC3E}">
        <p14:creationId xmlns:p14="http://schemas.microsoft.com/office/powerpoint/2010/main" val="206856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FDA4CC4-0F47-4B41-92EC-8526BA0C57AC}"/>
              </a:ext>
            </a:extLst>
          </p:cNvPr>
          <p:cNvSpPr/>
          <p:nvPr/>
        </p:nvSpPr>
        <p:spPr>
          <a:xfrm>
            <a:off x="99197" y="64618"/>
            <a:ext cx="11879999" cy="90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Game Time Line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2EC10B9-8E4C-4B86-B5DE-E489CD654262}"/>
              </a:ext>
            </a:extLst>
          </p:cNvPr>
          <p:cNvCxnSpPr>
            <a:cxnSpLocks/>
          </p:cNvCxnSpPr>
          <p:nvPr/>
        </p:nvCxnSpPr>
        <p:spPr>
          <a:xfrm>
            <a:off x="99197" y="3429000"/>
            <a:ext cx="28496806" cy="6289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86463DCA-84E5-4109-8B7D-303B798C19EE}"/>
              </a:ext>
            </a:extLst>
          </p:cNvPr>
          <p:cNvSpPr txBox="1"/>
          <p:nvPr/>
        </p:nvSpPr>
        <p:spPr>
          <a:xfrm>
            <a:off x="99197" y="1273479"/>
            <a:ext cx="2979170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u="sng" dirty="0"/>
              <a:t>19/06/1764</a:t>
            </a:r>
          </a:p>
          <a:p>
            <a:pPr algn="ctr"/>
            <a:r>
              <a:rPr lang="es-UY" dirty="0"/>
              <a:t>Nacimiento de Artigas en Montevideo, Banda Oriental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06701517-650D-47B6-BF62-CC92CFFAB77E}"/>
              </a:ext>
            </a:extLst>
          </p:cNvPr>
          <p:cNvCxnSpPr>
            <a:cxnSpLocks/>
          </p:cNvCxnSpPr>
          <p:nvPr/>
        </p:nvCxnSpPr>
        <p:spPr>
          <a:xfrm>
            <a:off x="311525" y="2196809"/>
            <a:ext cx="0" cy="16273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DC6976C5-16B4-4140-9740-61E92759C359}"/>
              </a:ext>
            </a:extLst>
          </p:cNvPr>
          <p:cNvSpPr txBox="1"/>
          <p:nvPr/>
        </p:nvSpPr>
        <p:spPr>
          <a:xfrm>
            <a:off x="99197" y="3824203"/>
            <a:ext cx="2194423" cy="369332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dirty="0"/>
              <a:t>Cinemática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B4EBB85E-C497-453B-B702-A48A937209B1}"/>
              </a:ext>
            </a:extLst>
          </p:cNvPr>
          <p:cNvSpPr txBox="1"/>
          <p:nvPr/>
        </p:nvSpPr>
        <p:spPr>
          <a:xfrm>
            <a:off x="3227026" y="1273479"/>
            <a:ext cx="3276486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u="sng" dirty="0"/>
              <a:t>A los 12 años (1776)</a:t>
            </a:r>
          </a:p>
          <a:p>
            <a:pPr algn="ctr"/>
            <a:r>
              <a:rPr lang="es-UY" dirty="0"/>
              <a:t>Artigas </a:t>
            </a:r>
            <a:r>
              <a:rPr lang="es-MX" dirty="0"/>
              <a:t>se muda a una estancia en el Sauce, Banda Oriental </a:t>
            </a:r>
            <a:endParaRPr lang="es-UY" dirty="0"/>
          </a:p>
        </p:txBody>
      </p: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4A6087CE-6FEC-4689-B71D-D2E0229CEF43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4865269" y="2196809"/>
            <a:ext cx="0" cy="16273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>
            <a:extLst>
              <a:ext uri="{FF2B5EF4-FFF2-40B4-BE49-F238E27FC236}">
                <a16:creationId xmlns:a16="http://schemas.microsoft.com/office/drawing/2014/main" id="{781B5ADD-BE70-433F-AC73-30783D3ED7BD}"/>
              </a:ext>
            </a:extLst>
          </p:cNvPr>
          <p:cNvSpPr txBox="1"/>
          <p:nvPr/>
        </p:nvSpPr>
        <p:spPr>
          <a:xfrm>
            <a:off x="2293620" y="3824203"/>
            <a:ext cx="4209890" cy="369332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dirty="0"/>
              <a:t>Gameplay: Tutorial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8890697B-8469-48CB-863F-13905A819D51}"/>
              </a:ext>
            </a:extLst>
          </p:cNvPr>
          <p:cNvSpPr txBox="1"/>
          <p:nvPr/>
        </p:nvSpPr>
        <p:spPr>
          <a:xfrm>
            <a:off x="2293620" y="4819055"/>
            <a:ext cx="4209890" cy="10156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sz="1200" u="sng" dirty="0"/>
              <a:t>Tutorial</a:t>
            </a:r>
          </a:p>
          <a:p>
            <a:pPr marL="285750" indent="-285750" algn="just">
              <a:buFontTx/>
              <a:buChar char="-"/>
            </a:pPr>
            <a:r>
              <a:rPr lang="es-UY" sz="1200" dirty="0"/>
              <a:t>Tutorial de movimiento e interacciones. En Montevideo cuando Artigas es un niño.</a:t>
            </a:r>
          </a:p>
          <a:p>
            <a:pPr marL="285750" indent="-285750" algn="just">
              <a:buFontTx/>
              <a:buChar char="-"/>
            </a:pPr>
            <a:r>
              <a:rPr lang="es-UY" sz="1200" dirty="0"/>
              <a:t>Tutorial de combate. En la estancia del Sauce, a manos de los Gauchos y Charrúas.</a:t>
            </a:r>
          </a:p>
        </p:txBody>
      </p: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936907E2-360B-409D-9DFA-EA5BBD65DBEC}"/>
              </a:ext>
            </a:extLst>
          </p:cNvPr>
          <p:cNvCxnSpPr>
            <a:cxnSpLocks/>
            <a:stCxn id="93" idx="0"/>
            <a:endCxn id="92" idx="2"/>
          </p:cNvCxnSpPr>
          <p:nvPr/>
        </p:nvCxnSpPr>
        <p:spPr>
          <a:xfrm flipV="1">
            <a:off x="4398565" y="4193535"/>
            <a:ext cx="0" cy="6255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95C2D9F-3319-427B-BD9F-1E5ED99664A9}"/>
              </a:ext>
            </a:extLst>
          </p:cNvPr>
          <p:cNvSpPr txBox="1"/>
          <p:nvPr/>
        </p:nvSpPr>
        <p:spPr>
          <a:xfrm>
            <a:off x="6503509" y="3824203"/>
            <a:ext cx="3425145" cy="36933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dirty="0"/>
              <a:t>Gameplay: Nivel 1 y 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CF20248-B8F8-4392-BC95-B18AB392C22F}"/>
              </a:ext>
            </a:extLst>
          </p:cNvPr>
          <p:cNvSpPr txBox="1"/>
          <p:nvPr/>
        </p:nvSpPr>
        <p:spPr>
          <a:xfrm>
            <a:off x="6652171" y="1273479"/>
            <a:ext cx="3276486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u="sng" dirty="0"/>
              <a:t>1806 / 1807</a:t>
            </a:r>
          </a:p>
          <a:p>
            <a:pPr algn="just"/>
            <a:r>
              <a:rPr lang="es-MX" dirty="0"/>
              <a:t>Artigas participo en la Reconquista de Buenos Aires y la Defensa de Montevideo.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C157280-7693-4D16-A56B-FCEAF2DFE889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290414" y="2473808"/>
            <a:ext cx="0" cy="13503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2C1BC1E-9CBC-4AE2-BD94-A38CB3F7EB1A}"/>
              </a:ext>
            </a:extLst>
          </p:cNvPr>
          <p:cNvSpPr txBox="1"/>
          <p:nvPr/>
        </p:nvSpPr>
        <p:spPr>
          <a:xfrm>
            <a:off x="9928655" y="3824203"/>
            <a:ext cx="1525408" cy="64633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dirty="0"/>
              <a:t>Intermedio: Montevideo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44FDBBE-781B-4AAF-B73C-57AF6A248F7E}"/>
              </a:ext>
            </a:extLst>
          </p:cNvPr>
          <p:cNvSpPr txBox="1"/>
          <p:nvPr/>
        </p:nvSpPr>
        <p:spPr>
          <a:xfrm>
            <a:off x="11454063" y="3824203"/>
            <a:ext cx="1937083" cy="36933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dirty="0"/>
              <a:t>Gameplay: Nivel 3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B541D6F-E62F-4CB5-ABC0-C52F45F70D3A}"/>
              </a:ext>
            </a:extLst>
          </p:cNvPr>
          <p:cNvSpPr txBox="1"/>
          <p:nvPr/>
        </p:nvSpPr>
        <p:spPr>
          <a:xfrm>
            <a:off x="10784362" y="1273479"/>
            <a:ext cx="3276486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UY" u="sng" dirty="0"/>
              <a:t>Flashback (1797/ 1799)</a:t>
            </a:r>
          </a:p>
          <a:p>
            <a:pPr algn="just"/>
            <a:r>
              <a:rPr lang="es-MX" dirty="0"/>
              <a:t>Artigas ingresa como soldado al cuerpo de Blandengue de Montevideo y libera a Joaquín Lenzina, El Negro Ansina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E5329A9F-EF8A-477E-A394-439539C23894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12422605" y="2750807"/>
            <a:ext cx="0" cy="10733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1D6B2A5-5C55-43CD-BD65-185760EA3356}"/>
              </a:ext>
            </a:extLst>
          </p:cNvPr>
          <p:cNvSpPr txBox="1"/>
          <p:nvPr/>
        </p:nvSpPr>
        <p:spPr>
          <a:xfrm>
            <a:off x="6810845" y="4825562"/>
            <a:ext cx="2814418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es-UY" sz="1200" dirty="0"/>
              <a:t>Nivel 1 – Reconquista de Buenos Aires</a:t>
            </a:r>
          </a:p>
          <a:p>
            <a:pPr marL="171450" indent="-171450" algn="just">
              <a:buFontTx/>
              <a:buChar char="-"/>
            </a:pPr>
            <a:r>
              <a:rPr lang="es-UY" sz="1200" dirty="0"/>
              <a:t>Nivel 2 – Defensa de Montevideo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AFF89971-B290-4DE7-A26C-835A2BF63904}"/>
              </a:ext>
            </a:extLst>
          </p:cNvPr>
          <p:cNvCxnSpPr>
            <a:cxnSpLocks/>
            <a:stCxn id="25" idx="0"/>
            <a:endCxn id="14" idx="2"/>
          </p:cNvCxnSpPr>
          <p:nvPr/>
        </p:nvCxnSpPr>
        <p:spPr>
          <a:xfrm flipH="1" flipV="1">
            <a:off x="8216082" y="4193535"/>
            <a:ext cx="1972" cy="6320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19FC106-09FD-4FAF-AC4C-CC6174819435}"/>
              </a:ext>
            </a:extLst>
          </p:cNvPr>
          <p:cNvSpPr txBox="1"/>
          <p:nvPr/>
        </p:nvSpPr>
        <p:spPr>
          <a:xfrm>
            <a:off x="9651929" y="5511552"/>
            <a:ext cx="2078860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es-UY" sz="1200" dirty="0"/>
              <a:t>Explorar ciudad</a:t>
            </a:r>
          </a:p>
          <a:p>
            <a:pPr marL="171450" indent="-171450" algn="just">
              <a:buFontTx/>
              <a:buChar char="-"/>
            </a:pPr>
            <a:r>
              <a:rPr lang="es-UY" sz="1200" dirty="0"/>
              <a:t>Interactuar con </a:t>
            </a:r>
            <a:r>
              <a:rPr lang="es-UY" sz="1200" dirty="0" err="1"/>
              <a:t>NPCs</a:t>
            </a:r>
            <a:endParaRPr lang="es-UY" sz="1200" dirty="0"/>
          </a:p>
          <a:p>
            <a:pPr marL="171450" indent="-171450" algn="just">
              <a:buFontTx/>
              <a:buChar char="-"/>
            </a:pPr>
            <a:r>
              <a:rPr lang="es-UY" sz="1200" dirty="0"/>
              <a:t>Conocer a Joaquín Lenzina</a:t>
            </a: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70F40866-E500-4021-AB1D-E96D8AD4F1AF}"/>
              </a:ext>
            </a:extLst>
          </p:cNvPr>
          <p:cNvCxnSpPr>
            <a:cxnSpLocks/>
            <a:stCxn id="31" idx="0"/>
            <a:endCxn id="18" idx="2"/>
          </p:cNvCxnSpPr>
          <p:nvPr/>
        </p:nvCxnSpPr>
        <p:spPr>
          <a:xfrm flipV="1">
            <a:off x="10691359" y="4470534"/>
            <a:ext cx="0" cy="10410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479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7769</TotalTime>
  <Words>758</Words>
  <Application>Microsoft Office PowerPoint</Application>
  <PresentationFormat>Personalizado</PresentationFormat>
  <Paragraphs>116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The Centurion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Thiago Leoncino</dc:creator>
  <cp:lastModifiedBy>Thiago Leoncino</cp:lastModifiedBy>
  <cp:revision>712</cp:revision>
  <dcterms:created xsi:type="dcterms:W3CDTF">2022-09-22T01:08:39Z</dcterms:created>
  <dcterms:modified xsi:type="dcterms:W3CDTF">2025-04-13T01:25:35Z</dcterms:modified>
</cp:coreProperties>
</file>