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560" r:id="rId3"/>
    <p:sldId id="567" r:id="rId4"/>
    <p:sldId id="562" r:id="rId5"/>
    <p:sldId id="561" r:id="rId6"/>
    <p:sldId id="571" r:id="rId7"/>
    <p:sldId id="568" r:id="rId8"/>
    <p:sldId id="569" r:id="rId9"/>
    <p:sldId id="570" r:id="rId10"/>
    <p:sldId id="300" r:id="rId11"/>
    <p:sldId id="301" r:id="rId12"/>
    <p:sldId id="302" r:id="rId13"/>
    <p:sldId id="565" r:id="rId1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0" id="{8CFAC4F0-4F02-4B27-B9E8-D8CD0594CBD6}">
          <p14:sldIdLst>
            <p14:sldId id="291"/>
          </p14:sldIdLst>
        </p14:section>
        <p14:section name="Sección 1: General" id="{98A08F70-54BC-48F0-83BF-47F788437FCC}">
          <p14:sldIdLst>
            <p14:sldId id="560"/>
            <p14:sldId id="567"/>
            <p14:sldId id="562"/>
          </p14:sldIdLst>
        </p14:section>
        <p14:section name="Sección 2: Visual" id="{45B42801-D39F-4118-AAEE-06C6D7BD4E45}">
          <p14:sldIdLst>
            <p14:sldId id="561"/>
            <p14:sldId id="571"/>
            <p14:sldId id="568"/>
            <p14:sldId id="569"/>
            <p14:sldId id="570"/>
          </p14:sldIdLst>
        </p14:section>
        <p14:section name="Sección 3: NPCs" id="{5018D3C7-86E0-439C-9638-E34C0303AE77}">
          <p14:sldIdLst>
            <p14:sldId id="300"/>
            <p14:sldId id="301"/>
            <p14:sldId id="302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F8"/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15/06/2025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944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76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55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99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45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0DC9-A84A-49EB-BC1A-416276AD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FF66-3051-43E5-A9AE-AD4144E2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0348-78BF-4EB1-8846-6F76DB9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3DBD9-25AE-44CA-B228-D2B55C8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0A9F2-1626-4B92-A0A5-962844A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400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EDE2-56DC-4AFD-BA5A-FBDB2520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12595-A539-4D3A-9492-88939C59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C35B6-B771-4804-95B1-58C212B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12ED5-7DE2-4B58-8A7A-BA3342E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F3D85-6F53-47AB-919B-0FD87B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61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5EAEE-CD86-435E-88E4-D407E59A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F6DDF5-FD16-4BEC-9996-96CE15E4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9A419-D516-4FF7-B0F2-36B8DD4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23150-4149-449F-BE07-42FF15AD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B8918-502D-4AAF-8F50-F07ADFB2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88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F7EA-363B-42E6-A748-88168E8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12596-B3C6-40C2-8F94-64D6CF5F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8D16-A63B-474D-A17A-B1825733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89DCD-C973-45DE-9D1F-71B2A0E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5FC5C-19AA-4E5E-B977-F4F6275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20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CC44-F0A5-40D3-B98F-821CB2F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23170-CF5F-43FC-877E-CFC4CBCE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346C-0FF2-4302-B5F8-313EF2F2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15C0-8B2F-4C00-89E9-EA966F0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01BF8-3AB0-430E-8E12-1DEE89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35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7525-A00B-4E1D-AE33-EA09EFC8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18612-6F3B-4648-A29A-B5AFD776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27F12A-DAD7-4E20-A339-04F99D7C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1E923-4B12-47EA-BE8E-95615EB9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0892D-1322-4C71-86C0-594EE083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F2DCB-F1CF-4DAA-9E29-2646C83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25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E600-7206-41D6-B0DD-AE64146A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BC684-5DC8-4F5A-83FA-2DB86F8E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5FED3-DD3A-403F-8C7D-06E04E42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F6A66-E8D5-4CC9-984D-19AF3580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647441-6D52-4CB2-A764-031BF91D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5857B-DC8E-4E40-8E8D-1CABA86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4C110-2971-44E0-A9B7-482E697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BF7A2-DF7C-4942-B245-2D3726B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05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2FF4-808D-4CA3-BB50-2DD6F7D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F50C5-D905-48FE-9F1B-5C17170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00EB2-B1E1-44A5-A12C-BA6BE38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20876-5927-4BCA-804F-1C278A9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22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9071AE-25DE-47FE-AC0B-BB80867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0B2756-8472-495D-AA99-A887675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FFA36-FF3C-4738-B564-BF302F69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20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CB59-E9AF-46C9-8F00-2C66565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ECD4B-CECE-475C-B081-2BD36558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D20CE-F205-466E-88FB-82213468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15D94-9017-4E41-AE4B-5061758F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F921FF-39E1-449C-BA06-62582A9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5E0A-1DCE-42B9-99EA-5702448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3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C4EB-1FC3-439D-842B-1A60C3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828C1-2595-4574-BAC5-78332295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72855-98CF-410B-A0D9-FF6CE4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5CA49-6176-486D-8414-5EC17F6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B1CE-9BD7-4BE1-AD3C-BD2BED8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6315A-A89D-41CF-A132-9D5A842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17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10FB1-59D0-4F36-A995-AA8A38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71063-E9C9-4B84-85DA-5E2B1E67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A59A-491A-46CD-B77E-A29605E41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15/6/2025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77C0E-FBB0-4702-AF10-C8CAAF5D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518E4-DCE3-4BED-9D8B-6B3B93D5B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91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gif"/><Relationship Id="rId7" Type="http://schemas.openxmlformats.org/officeDocument/2006/relationships/image" Target="../media/image54.png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gif"/><Relationship Id="rId7" Type="http://schemas.openxmlformats.org/officeDocument/2006/relationships/image" Target="../media/image29.gif"/><Relationship Id="rId12" Type="http://schemas.openxmlformats.org/officeDocument/2006/relationships/image" Target="../media/image34.gif"/><Relationship Id="rId17" Type="http://schemas.openxmlformats.org/officeDocument/2006/relationships/image" Target="../media/image39.gi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gif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gif"/><Relationship Id="rId19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470516" y="1398483"/>
            <a:ext cx="11248008" cy="5478423"/>
            <a:chOff x="470516" y="1398483"/>
            <a:chExt cx="11248008" cy="54784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0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1" y="2289001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D9EB80-7B9D-4C18-96A6-BA81186144EA}"/>
              </a:ext>
            </a:extLst>
          </p:cNvPr>
          <p:cNvSpPr txBox="1"/>
          <p:nvPr/>
        </p:nvSpPr>
        <p:spPr>
          <a:xfrm>
            <a:off x="159799" y="1097539"/>
            <a:ext cx="5839350" cy="33239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dirty="0"/>
              <a:t>El juego tiene tres tipos de enemigos esparcidos por el nivel: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u="sng" dirty="0"/>
              <a:t>Enemigo Simples </a:t>
            </a:r>
          </a:p>
          <a:p>
            <a:pPr algn="just"/>
            <a:r>
              <a:rPr lang="es-UY" sz="1400" dirty="0"/>
              <a:t>Enemigos con funciones básicas que no necesitan de una interacción compleja con el jugador. Se dedican a hacer una cosa y son fáciles de derrotar.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u="sng" dirty="0"/>
              <a:t>Enemigo Inteligentes </a:t>
            </a:r>
            <a:endParaRPr lang="es-UY" sz="1400" dirty="0"/>
          </a:p>
          <a:p>
            <a:pPr algn="just"/>
            <a:r>
              <a:rPr lang="es-UY" sz="1400" dirty="0"/>
              <a:t>Enemigos con IA hecha para interactuar de diversas maneras con el jugador. Son retos que tienen que detener al jugador, son mas complejos de derrotar y marcan un ritmo en el nivel.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u="sng" dirty="0"/>
              <a:t>Enemigo Final</a:t>
            </a:r>
          </a:p>
          <a:p>
            <a:pPr algn="just"/>
            <a:r>
              <a:rPr lang="es-UY" sz="1400" dirty="0"/>
              <a:t>Es un enemigo que combina el conocimiento adquirido del nivel en uno solo. Tiene una IA mas avanzada que los otros dos ya que busca desafiar y interactuar al jugador al máximo.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612F458-F975-4939-A718-E92212B9AE44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Enemigos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BCE6BB-B692-40EB-BDED-E791E418B566}"/>
              </a:ext>
            </a:extLst>
          </p:cNvPr>
          <p:cNvSpPr txBox="1"/>
          <p:nvPr/>
        </p:nvSpPr>
        <p:spPr>
          <a:xfrm>
            <a:off x="6192853" y="2721383"/>
            <a:ext cx="359545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200" dirty="0"/>
              <a:t>Enemigo Básico – Guris.</a:t>
            </a:r>
          </a:p>
          <a:p>
            <a:pPr algn="just"/>
            <a:r>
              <a:rPr lang="es-UY" sz="1200" dirty="0"/>
              <a:t>Descansa quieto hasta que el jugador se acerca. Ataca mientras se mueve horizontalmente y rebota con las paredes. 1 golpe de HP.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E658B23-FEE6-4530-9A05-ACD82434BD29}"/>
              </a:ext>
            </a:extLst>
          </p:cNvPr>
          <p:cNvGrpSpPr/>
          <p:nvPr/>
        </p:nvGrpSpPr>
        <p:grpSpPr>
          <a:xfrm>
            <a:off x="6355223" y="1110121"/>
            <a:ext cx="3235362" cy="1507673"/>
            <a:chOff x="6552947" y="4495070"/>
            <a:chExt cx="3235362" cy="1507673"/>
          </a:xfrm>
        </p:grpSpPr>
        <p:sp>
          <p:nvSpPr>
            <p:cNvPr id="42" name="Flecha: a la derecha 41">
              <a:extLst>
                <a:ext uri="{FF2B5EF4-FFF2-40B4-BE49-F238E27FC236}">
                  <a16:creationId xmlns:a16="http://schemas.microsoft.com/office/drawing/2014/main" id="{15050FEC-1A9A-497B-9C8D-C528BD3B6542}"/>
                </a:ext>
              </a:extLst>
            </p:cNvPr>
            <p:cNvSpPr/>
            <p:nvPr/>
          </p:nvSpPr>
          <p:spPr>
            <a:xfrm rot="10800000">
              <a:off x="7852382" y="4929342"/>
              <a:ext cx="115870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3" name="Flecha: a la derecha 42">
              <a:extLst>
                <a:ext uri="{FF2B5EF4-FFF2-40B4-BE49-F238E27FC236}">
                  <a16:creationId xmlns:a16="http://schemas.microsoft.com/office/drawing/2014/main" id="{82B9F141-452B-4E42-AE1D-276906207C7D}"/>
                </a:ext>
              </a:extLst>
            </p:cNvPr>
            <p:cNvSpPr/>
            <p:nvPr/>
          </p:nvSpPr>
          <p:spPr>
            <a:xfrm rot="16200000">
              <a:off x="6539211" y="5026371"/>
              <a:ext cx="97840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F17A00B-E029-40FA-A597-49C29725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82170" y="4495070"/>
              <a:ext cx="1206139" cy="1507673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6458CD6F-0D22-407E-8498-3BD33223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52947" y="4625700"/>
              <a:ext cx="1101634" cy="1377043"/>
            </a:xfrm>
            <a:prstGeom prst="rect">
              <a:avLst/>
            </a:prstGeom>
          </p:spPr>
        </p:pic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4175FD0-7675-4624-8829-55AC8BB73C88}"/>
              </a:ext>
            </a:extLst>
          </p:cNvPr>
          <p:cNvSpPr txBox="1"/>
          <p:nvPr/>
        </p:nvSpPr>
        <p:spPr>
          <a:xfrm>
            <a:off x="6192853" y="5542235"/>
            <a:ext cx="359545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200" dirty="0"/>
              <a:t>Enemigo Avanzado – Soldado.</a:t>
            </a:r>
          </a:p>
          <a:p>
            <a:pPr algn="just"/>
            <a:r>
              <a:rPr lang="es-MX" sz="1200" dirty="0"/>
              <a:t>Patrulla moviéndose horizontalmente. Al detectar al enemigo puede Atacar y Bloquear.</a:t>
            </a:r>
          </a:p>
          <a:p>
            <a:pPr algn="just"/>
            <a:r>
              <a:rPr lang="es-MX" sz="1200" dirty="0"/>
              <a:t>2 normales + 1 poncho de HP. 2.5HP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17CA44B-64C6-444C-A6A9-C566D020E33F}"/>
              </a:ext>
            </a:extLst>
          </p:cNvPr>
          <p:cNvGrpSpPr/>
          <p:nvPr/>
        </p:nvGrpSpPr>
        <p:grpSpPr>
          <a:xfrm>
            <a:off x="6319205" y="3826100"/>
            <a:ext cx="3346167" cy="1692677"/>
            <a:chOff x="4045038" y="3665209"/>
            <a:chExt cx="3346167" cy="1692677"/>
          </a:xfrm>
        </p:grpSpPr>
        <p:sp>
          <p:nvSpPr>
            <p:cNvPr id="48" name="Flecha: a la derecha 47">
              <a:extLst>
                <a:ext uri="{FF2B5EF4-FFF2-40B4-BE49-F238E27FC236}">
                  <a16:creationId xmlns:a16="http://schemas.microsoft.com/office/drawing/2014/main" id="{4E0B12D7-C2B0-47D8-9CDD-466D3DDF8C81}"/>
                </a:ext>
              </a:extLst>
            </p:cNvPr>
            <p:cNvSpPr/>
            <p:nvPr/>
          </p:nvSpPr>
          <p:spPr>
            <a:xfrm rot="10800000">
              <a:off x="4045038" y="4198164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9" name="Flecha: a la derecha 48">
              <a:extLst>
                <a:ext uri="{FF2B5EF4-FFF2-40B4-BE49-F238E27FC236}">
                  <a16:creationId xmlns:a16="http://schemas.microsoft.com/office/drawing/2014/main" id="{BDE0F6F5-FB56-47F4-BCF8-0CE01D760B32}"/>
                </a:ext>
              </a:extLst>
            </p:cNvPr>
            <p:cNvSpPr/>
            <p:nvPr/>
          </p:nvSpPr>
          <p:spPr>
            <a:xfrm rot="10800000" flipH="1">
              <a:off x="5718121" y="4198164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E72C389B-8FD2-4282-ABDD-B043E8F8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14" t="37246" r="36560" b="37132"/>
            <a:stretch/>
          </p:blipFill>
          <p:spPr>
            <a:xfrm>
              <a:off x="4879872" y="3665209"/>
              <a:ext cx="1673084" cy="169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276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3A1AD93-7A5A-486D-A77E-859EBC62074D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Enemigos Simples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E5E629-5B33-45C1-8EC0-FBEE07DB9812}"/>
              </a:ext>
            </a:extLst>
          </p:cNvPr>
          <p:cNvSpPr txBox="1"/>
          <p:nvPr/>
        </p:nvSpPr>
        <p:spPr>
          <a:xfrm>
            <a:off x="156536" y="2334180"/>
            <a:ext cx="5839350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Simple 01: Guris Corre.</a:t>
            </a:r>
          </a:p>
          <a:p>
            <a:pPr algn="just"/>
            <a:r>
              <a:rPr lang="es-MX" sz="1400" dirty="0"/>
              <a:t>Ataca mientras se mueve horizontalmente y rebota con las paredes. 1 golpe de HP.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C26EEE9-41E4-4961-84B9-A49921B9A221}"/>
              </a:ext>
            </a:extLst>
          </p:cNvPr>
          <p:cNvSpPr txBox="1"/>
          <p:nvPr/>
        </p:nvSpPr>
        <p:spPr>
          <a:xfrm>
            <a:off x="6192851" y="1097539"/>
            <a:ext cx="58393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Simple: Guris Tirador.</a:t>
            </a:r>
          </a:p>
          <a:p>
            <a:pPr algn="just"/>
            <a:r>
              <a:rPr lang="es-MX" sz="1400" dirty="0"/>
              <a:t>Lanza proyectiles en dirección al jugador. 1 golpe de HP.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59FE8649-5AA6-4D56-B797-38BA352E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77" y="1995134"/>
            <a:ext cx="1000475" cy="1400665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60DCA371-904E-4368-AE8C-C5AD942AB738}"/>
              </a:ext>
            </a:extLst>
          </p:cNvPr>
          <p:cNvSpPr txBox="1"/>
          <p:nvPr/>
        </p:nvSpPr>
        <p:spPr>
          <a:xfrm>
            <a:off x="6192851" y="1687357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1 - Descanso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DA0DA77-88B7-497E-AC74-9A1668393D56}"/>
              </a:ext>
            </a:extLst>
          </p:cNvPr>
          <p:cNvSpPr/>
          <p:nvPr/>
        </p:nvSpPr>
        <p:spPr>
          <a:xfrm>
            <a:off x="6192850" y="1682398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9F06B00-8AE8-46BA-848D-648BC5E80E98}"/>
              </a:ext>
            </a:extLst>
          </p:cNvPr>
          <p:cNvSpPr txBox="1"/>
          <p:nvPr/>
        </p:nvSpPr>
        <p:spPr>
          <a:xfrm>
            <a:off x="9146693" y="1687357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2 - Ataque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58DB664-1744-4ECB-9260-DE0725724FC4}"/>
              </a:ext>
            </a:extLst>
          </p:cNvPr>
          <p:cNvSpPr/>
          <p:nvPr/>
        </p:nvSpPr>
        <p:spPr>
          <a:xfrm>
            <a:off x="9146692" y="1682398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24CB4AD-E7C3-401D-9D68-F3E74116F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75" y="2299849"/>
            <a:ext cx="1996582" cy="1095950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B3AC053E-DBAC-4695-B3EE-8F070F05343F}"/>
              </a:ext>
            </a:extLst>
          </p:cNvPr>
          <p:cNvSpPr txBox="1"/>
          <p:nvPr/>
        </p:nvSpPr>
        <p:spPr>
          <a:xfrm>
            <a:off x="156536" y="311923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1 - Descanso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FBD07C1-A6AC-4417-B959-9D2BE224FB55}"/>
              </a:ext>
            </a:extLst>
          </p:cNvPr>
          <p:cNvSpPr/>
          <p:nvPr/>
        </p:nvSpPr>
        <p:spPr>
          <a:xfrm>
            <a:off x="156535" y="3114275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A7C2F04-C86F-49D0-897C-059F6BCD2F72}"/>
              </a:ext>
            </a:extLst>
          </p:cNvPr>
          <p:cNvSpPr txBox="1"/>
          <p:nvPr/>
        </p:nvSpPr>
        <p:spPr>
          <a:xfrm>
            <a:off x="3110378" y="311923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2 - Ataque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3735A1D-8244-44AE-A354-E98828B1D1B5}"/>
              </a:ext>
            </a:extLst>
          </p:cNvPr>
          <p:cNvSpPr/>
          <p:nvPr/>
        </p:nvSpPr>
        <p:spPr>
          <a:xfrm>
            <a:off x="3110377" y="3114275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1915E78F-EAE1-40B7-8B47-FBB4E008B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62" y="3587935"/>
            <a:ext cx="1080792" cy="114290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6D93D7A-2A73-4EA2-BD6B-76C022D40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85" y="3535095"/>
            <a:ext cx="1112291" cy="1239741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20CCACC0-195A-40A1-AC0A-C89B65424F7F}"/>
              </a:ext>
            </a:extLst>
          </p:cNvPr>
          <p:cNvSpPr txBox="1"/>
          <p:nvPr/>
        </p:nvSpPr>
        <p:spPr>
          <a:xfrm>
            <a:off x="159799" y="1097539"/>
            <a:ext cx="5839350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Simple: Guris.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dirty="0"/>
              <a:t>Este es el tipo mas habitual de Enemigos Simple. Su comportamiento es básico, tiene dos modos esenciales, descanso y ataque. Esta en reposo hasta que entra en contacto con el jugador y pasa al modo de ataque.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C3C4478-676F-4052-9693-EDFF381266AC}"/>
              </a:ext>
            </a:extLst>
          </p:cNvPr>
          <p:cNvSpPr txBox="1"/>
          <p:nvPr/>
        </p:nvSpPr>
        <p:spPr>
          <a:xfrm>
            <a:off x="1634067" y="499100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Variable 1: Estado 3 - Empuje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2FF94-79FD-4847-9F35-7E7891ECD276}"/>
              </a:ext>
            </a:extLst>
          </p:cNvPr>
          <p:cNvSpPr/>
          <p:nvPr/>
        </p:nvSpPr>
        <p:spPr>
          <a:xfrm>
            <a:off x="1634066" y="4986045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686933-9445-420C-9131-10B5CF5C0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9" y="5481929"/>
            <a:ext cx="1304596" cy="11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FD8534DD-92D7-4D26-A889-0C6118F7692F}"/>
              </a:ext>
            </a:extLst>
          </p:cNvPr>
          <p:cNvGrpSpPr/>
          <p:nvPr/>
        </p:nvGrpSpPr>
        <p:grpSpPr>
          <a:xfrm>
            <a:off x="6341168" y="1992652"/>
            <a:ext cx="2388567" cy="345941"/>
            <a:chOff x="6319205" y="4359055"/>
            <a:chExt cx="3346167" cy="484632"/>
          </a:xfrm>
        </p:grpSpPr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11CE33F9-1ED3-4738-A130-2D27B5325AF8}"/>
                </a:ext>
              </a:extLst>
            </p:cNvPr>
            <p:cNvSpPr/>
            <p:nvPr/>
          </p:nvSpPr>
          <p:spPr>
            <a:xfrm rot="10800000">
              <a:off x="6319205" y="4359055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3" name="Flecha: a la derecha 22">
              <a:extLst>
                <a:ext uri="{FF2B5EF4-FFF2-40B4-BE49-F238E27FC236}">
                  <a16:creationId xmlns:a16="http://schemas.microsoft.com/office/drawing/2014/main" id="{91BAD377-A279-49E3-BEA9-6E07DEC24DB0}"/>
                </a:ext>
              </a:extLst>
            </p:cNvPr>
            <p:cNvSpPr/>
            <p:nvPr/>
          </p:nvSpPr>
          <p:spPr>
            <a:xfrm rot="10800000" flipH="1">
              <a:off x="7992288" y="4359055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3A1AD93-7A5A-486D-A77E-859EBC62074D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Enemigos Inteligentes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E5E629-5B33-45C1-8EC0-FBEE07DB9812}"/>
              </a:ext>
            </a:extLst>
          </p:cNvPr>
          <p:cNvSpPr txBox="1"/>
          <p:nvPr/>
        </p:nvSpPr>
        <p:spPr>
          <a:xfrm>
            <a:off x="159799" y="1097539"/>
            <a:ext cx="583935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Inteligente: Soldado.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dirty="0"/>
              <a:t>Este es el tipo mas habitual de Enemigos Inteligentes, ya que se pueden ajustar de varias maneras para desafiar al jugador.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8ADF64-679F-41E4-96E3-9794B834F844}"/>
              </a:ext>
            </a:extLst>
          </p:cNvPr>
          <p:cNvSpPr txBox="1"/>
          <p:nvPr/>
        </p:nvSpPr>
        <p:spPr>
          <a:xfrm>
            <a:off x="159798" y="2142652"/>
            <a:ext cx="583935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Inteligente 01: Soldado Base</a:t>
            </a:r>
          </a:p>
          <a:p>
            <a:pPr algn="just"/>
            <a:endParaRPr lang="es-UY" sz="1400" dirty="0"/>
          </a:p>
          <a:p>
            <a:pPr algn="just"/>
            <a:r>
              <a:rPr lang="es-MX" sz="1400" dirty="0"/>
              <a:t>Patrulla de lado a lado hasta que vea al jugador, o el jugador interactúe con el (Lo golpee o se choque) entonces pasa a estar en guardia, si el jugador se va lo seguirá hasta cierta distancia, sino volverá a patrullar. </a:t>
            </a:r>
          </a:p>
          <a:p>
            <a:pPr algn="just"/>
            <a:r>
              <a:rPr lang="es-MX" sz="1400" dirty="0"/>
              <a:t>Cuando esta en guardia el enemigo puede Atacar, Contratacar y Defenderse.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003824-BC03-47A5-AF9F-60007DF842F3}"/>
              </a:ext>
            </a:extLst>
          </p:cNvPr>
          <p:cNvSpPr txBox="1"/>
          <p:nvPr/>
        </p:nvSpPr>
        <p:spPr>
          <a:xfrm>
            <a:off x="6096000" y="1103276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1 - Patrulla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D04BF-50A7-4C3C-A031-995709F9A7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95" y="1545959"/>
            <a:ext cx="1833824" cy="122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4F7E87A-6335-4057-B2F1-071021CD81A7}"/>
              </a:ext>
            </a:extLst>
          </p:cNvPr>
          <p:cNvSpPr/>
          <p:nvPr/>
        </p:nvSpPr>
        <p:spPr>
          <a:xfrm>
            <a:off x="6095999" y="1098317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0E1491-B080-4F7F-B3F4-2F5C21CABD1F}"/>
              </a:ext>
            </a:extLst>
          </p:cNvPr>
          <p:cNvSpPr/>
          <p:nvPr/>
        </p:nvSpPr>
        <p:spPr>
          <a:xfrm>
            <a:off x="9049841" y="1098316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A75E33-EEB3-40A7-95B4-D06E47F007B0}"/>
              </a:ext>
            </a:extLst>
          </p:cNvPr>
          <p:cNvSpPr/>
          <p:nvPr/>
        </p:nvSpPr>
        <p:spPr>
          <a:xfrm>
            <a:off x="6095999" y="2915567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7106163-6D9B-4DC1-9DA9-1BFC9A4FB17D}"/>
              </a:ext>
            </a:extLst>
          </p:cNvPr>
          <p:cNvSpPr/>
          <p:nvPr/>
        </p:nvSpPr>
        <p:spPr>
          <a:xfrm>
            <a:off x="9049841" y="2915566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05C325-79DE-4DBE-A327-2EE5EA88B345}"/>
              </a:ext>
            </a:extLst>
          </p:cNvPr>
          <p:cNvSpPr txBox="1"/>
          <p:nvPr/>
        </p:nvSpPr>
        <p:spPr>
          <a:xfrm>
            <a:off x="9049841" y="1097539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2 - Guardia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94D760-E83E-4ADE-8F65-2DB3DAF016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708" y="1460533"/>
            <a:ext cx="1765773" cy="139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41712A47-67AA-409F-8703-68EEE3D62713}"/>
              </a:ext>
            </a:extLst>
          </p:cNvPr>
          <p:cNvSpPr/>
          <p:nvPr/>
        </p:nvSpPr>
        <p:spPr>
          <a:xfrm>
            <a:off x="6096000" y="4732817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D003F12-FACD-41D6-ACEC-57FE552B998A}"/>
              </a:ext>
            </a:extLst>
          </p:cNvPr>
          <p:cNvSpPr/>
          <p:nvPr/>
        </p:nvSpPr>
        <p:spPr>
          <a:xfrm>
            <a:off x="9049842" y="4732816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083D1CB-AF0D-4540-9159-9F36394A9BEC}"/>
              </a:ext>
            </a:extLst>
          </p:cNvPr>
          <p:cNvSpPr txBox="1"/>
          <p:nvPr/>
        </p:nvSpPr>
        <p:spPr>
          <a:xfrm>
            <a:off x="6092697" y="290742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3 - Ataque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D54260C-E5D2-4327-ADF4-FD92A792530C}"/>
              </a:ext>
            </a:extLst>
          </p:cNvPr>
          <p:cNvSpPr txBox="1"/>
          <p:nvPr/>
        </p:nvSpPr>
        <p:spPr>
          <a:xfrm>
            <a:off x="9049841" y="2921893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4 - Contrataque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1CFE4-985B-4250-A5ED-ED5990FE1013}"/>
              </a:ext>
            </a:extLst>
          </p:cNvPr>
          <p:cNvSpPr txBox="1"/>
          <p:nvPr/>
        </p:nvSpPr>
        <p:spPr>
          <a:xfrm>
            <a:off x="6092697" y="4731778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5 - Defensa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B85793-5F20-4298-9BB7-5E06F4A73817}"/>
              </a:ext>
            </a:extLst>
          </p:cNvPr>
          <p:cNvSpPr txBox="1"/>
          <p:nvPr/>
        </p:nvSpPr>
        <p:spPr>
          <a:xfrm>
            <a:off x="9059241" y="4731777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6 - Muerte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BDDC85-EABB-491A-8036-69C4FA4352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51" y="3215201"/>
            <a:ext cx="1945673" cy="15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30ED50-DAA9-4AC5-83A5-B4D04E03C2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16" y="3269871"/>
            <a:ext cx="25622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3B6E6AA-18F1-4983-9859-08C7A20A5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8" y="5163885"/>
            <a:ext cx="1302146" cy="124241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99313300-9111-4378-B529-4C1A9E314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6" y="5300451"/>
            <a:ext cx="1290157" cy="110584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9A692BCA-9E19-407C-B23F-188BE4A71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2" y="3684653"/>
            <a:ext cx="3548543" cy="2750808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6BDA5FFC-965A-4CA0-80BD-001A510BA401}"/>
              </a:ext>
            </a:extLst>
          </p:cNvPr>
          <p:cNvSpPr/>
          <p:nvPr/>
        </p:nvSpPr>
        <p:spPr>
          <a:xfrm>
            <a:off x="162869" y="3618653"/>
            <a:ext cx="5848791" cy="28828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84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60A209-1E95-4841-B17C-3398B4C60D10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Interacciones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9BB34B-AEDD-4C4F-B3FC-B8DDF4358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7" y="1470762"/>
            <a:ext cx="1080792" cy="1142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034883-2125-45EE-8459-257BA16ED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36" y="1419631"/>
            <a:ext cx="1304596" cy="11940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E8BF5B-B2A4-49D9-9DEF-B91D9E1A5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78" y="1217179"/>
            <a:ext cx="1830803" cy="14192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3B05EC-32E4-48B4-9700-90E568F54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43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384C41-2D84-4E50-B451-7E7379FAA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57" y="3147791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157B576-BBF1-4F3F-B37F-49C0A63AE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37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2881AF-D766-4592-9F06-D917BC6DD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9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05C7F3-C67A-439C-89CB-A4BF8C45B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6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7243D-5C80-4EDA-A70F-DA3831EEB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10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CCDFD5-A6C5-4FDB-A8E7-CCC92F7358DA}"/>
              </a:ext>
            </a:extLst>
          </p:cNvPr>
          <p:cNvSpPr txBox="1"/>
          <p:nvPr/>
        </p:nvSpPr>
        <p:spPr>
          <a:xfrm>
            <a:off x="2329662" y="2703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1 HP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FFB838-C789-4492-B108-035703B94AA3}"/>
              </a:ext>
            </a:extLst>
          </p:cNvPr>
          <p:cNvSpPr txBox="1"/>
          <p:nvPr/>
        </p:nvSpPr>
        <p:spPr>
          <a:xfrm>
            <a:off x="4356322" y="2703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2 HP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7B2DCD-171A-49C2-B4FB-A2E75DAB1F20}"/>
              </a:ext>
            </a:extLst>
          </p:cNvPr>
          <p:cNvSpPr txBox="1"/>
          <p:nvPr/>
        </p:nvSpPr>
        <p:spPr>
          <a:xfrm>
            <a:off x="6531027" y="270350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2.5 HP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B51327-813B-4C02-BF8A-E7A1E1C1748A}"/>
              </a:ext>
            </a:extLst>
          </p:cNvPr>
          <p:cNvGrpSpPr/>
          <p:nvPr/>
        </p:nvGrpSpPr>
        <p:grpSpPr>
          <a:xfrm>
            <a:off x="159798" y="1226541"/>
            <a:ext cx="1192649" cy="1890090"/>
            <a:chOff x="634889" y="4431295"/>
            <a:chExt cx="1192649" cy="189009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429C1CC5-2AB2-431E-B236-5BFFF1C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0" y="4431295"/>
              <a:ext cx="400444" cy="400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DC5A984-FB90-43B3-AD33-84FBD0A1153A}"/>
                </a:ext>
              </a:extLst>
            </p:cNvPr>
            <p:cNvSpPr txBox="1"/>
            <p:nvPr/>
          </p:nvSpPr>
          <p:spPr>
            <a:xfrm>
              <a:off x="1035333" y="444685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1 HP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351D9077-06C2-4A9B-B624-7CE0B2D9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2" y="4921729"/>
              <a:ext cx="400445" cy="400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11955A-1C6A-4763-A1A6-E7BF21ABBF4B}"/>
                </a:ext>
              </a:extLst>
            </p:cNvPr>
            <p:cNvSpPr txBox="1"/>
            <p:nvPr/>
          </p:nvSpPr>
          <p:spPr>
            <a:xfrm>
              <a:off x="1035333" y="4937285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0.5 HP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5DC6F9A-F0E8-439D-9E91-675F788C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0" y="5412163"/>
              <a:ext cx="406259" cy="4062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BCF7379-4832-4DE2-A2DC-CD5CA3AA8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89" y="5920941"/>
              <a:ext cx="400444" cy="400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13A4EA9-D795-4F02-BF4B-D9F55070353E}"/>
                </a:ext>
              </a:extLst>
            </p:cNvPr>
            <p:cNvSpPr txBox="1"/>
            <p:nvPr/>
          </p:nvSpPr>
          <p:spPr>
            <a:xfrm>
              <a:off x="1098205" y="54201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2 HP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5A87944-B1C6-44F8-82AD-1078F518892A}"/>
                </a:ext>
              </a:extLst>
            </p:cNvPr>
            <p:cNvSpPr txBox="1"/>
            <p:nvPr/>
          </p:nvSpPr>
          <p:spPr>
            <a:xfrm>
              <a:off x="1098204" y="593649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1 HP</a:t>
              </a: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183CF34F-69FA-4C19-B970-E150959C93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43" y="3624012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D9659D8-B6BD-4C28-BA2F-0BD615C0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73" y="3685904"/>
            <a:ext cx="406259" cy="406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9C3B7B6-9D7D-466A-999C-4DC3BD615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98" y="3624011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1A865B2-474C-4F36-A98A-171EBC373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52" y="3624944"/>
            <a:ext cx="406259" cy="406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891F38-8593-45A2-BE21-F0E45A079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27" y="4168439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BCB5FB8-3AC4-4C55-A039-EC3E34B70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73" y="4168438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10AA79F-193D-4BB4-9AC8-D49BA0048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80" y="4169633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2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Objetivo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50CEF1-E058-42FB-BE2F-28A7B93903E5}"/>
              </a:ext>
            </a:extLst>
          </p:cNvPr>
          <p:cNvSpPr/>
          <p:nvPr/>
        </p:nvSpPr>
        <p:spPr>
          <a:xfrm>
            <a:off x="159797" y="1092657"/>
            <a:ext cx="6188752" cy="5658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Desarrollar por completo dos niveles jugables que muestren las características clave del juego.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Características clave a mostrar: </a:t>
            </a: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	- Presentación extravagante 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UI y presentación de zona/ enemigos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Dirección de cámara y Iluminación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Música y efectos del ambiente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Variedad jugable</a:t>
            </a:r>
          </a:p>
          <a:p>
            <a:pPr algn="just"/>
            <a:endParaRPr lang="es-MX" sz="1600" dirty="0">
              <a:solidFill>
                <a:schemeClr val="tx1"/>
              </a:solidFill>
            </a:endParaRP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	- Combate centrado en amagos y interrupciones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Interacciones (Estados alterados, choques, contrataque)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Variedad de enemigos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Flow de encuentros y nivel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Combos, Objetos y Movimiento</a:t>
            </a:r>
          </a:p>
          <a:p>
            <a:pPr algn="just"/>
            <a:endParaRPr lang="es-MX" sz="1600" dirty="0">
              <a:solidFill>
                <a:schemeClr val="tx1"/>
              </a:solidFill>
            </a:endParaRP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	- Historia y Narrativa única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Basado en una figura histórica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Visita ciudades en tiempos históricos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Única perspectiva / estética Rioplatense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148AA1-6A2D-4403-B400-FDFC1E67BB2E}"/>
              </a:ext>
            </a:extLst>
          </p:cNvPr>
          <p:cNvSpPr/>
          <p:nvPr/>
        </p:nvSpPr>
        <p:spPr>
          <a:xfrm>
            <a:off x="6461760" y="1092657"/>
            <a:ext cx="5570443" cy="16766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Contenido Importante: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Menú (Principal, Opciones, Pausa, Mapa, Diálogos)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Escenas (Tutorial, Nivel y Interludio)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Jugador (Funciones Básicas)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Ítems (1 Arma, Curación, Moneda)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Enemigos (Simples, Avanzados, Variable y Boss)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Narrativa (Tutorial, Nivel/Boss, Ciudad)</a:t>
            </a:r>
          </a:p>
        </p:txBody>
      </p:sp>
    </p:spTree>
    <p:extLst>
      <p:ext uri="{BB962C8B-B14F-4D97-AF65-F5344CB8AC3E}">
        <p14:creationId xmlns:p14="http://schemas.microsoft.com/office/powerpoint/2010/main" val="37817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83">
            <a:extLst>
              <a:ext uri="{FF2B5EF4-FFF2-40B4-BE49-F238E27FC236}">
                <a16:creationId xmlns:a16="http://schemas.microsoft.com/office/drawing/2014/main" id="{D5A3A1C7-35F1-4B53-939A-484972BA15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2" y="109148"/>
            <a:ext cx="7248525" cy="2957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0FC7E1FD-20C8-462F-BFC7-54EB4C3E9FC5}"/>
              </a:ext>
            </a:extLst>
          </p:cNvPr>
          <p:cNvGrpSpPr/>
          <p:nvPr/>
        </p:nvGrpSpPr>
        <p:grpSpPr>
          <a:xfrm>
            <a:off x="1842516" y="3142196"/>
            <a:ext cx="9664217" cy="3675995"/>
            <a:chOff x="632414" y="1299750"/>
            <a:chExt cx="10915154" cy="4151816"/>
          </a:xfrm>
        </p:grpSpPr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9131BE43-2C84-48FC-B1A4-7C7F730A86E6}"/>
                </a:ext>
              </a:extLst>
            </p:cNvPr>
            <p:cNvSpPr/>
            <p:nvPr/>
          </p:nvSpPr>
          <p:spPr>
            <a:xfrm>
              <a:off x="632414" y="1299750"/>
              <a:ext cx="10915154" cy="4151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1600"/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2642D9A9-8E83-42A4-ADDE-868546E3E9BD}"/>
                </a:ext>
              </a:extLst>
            </p:cNvPr>
            <p:cNvGrpSpPr/>
            <p:nvPr/>
          </p:nvGrpSpPr>
          <p:grpSpPr>
            <a:xfrm>
              <a:off x="865926" y="1572284"/>
              <a:ext cx="10484550" cy="3744928"/>
              <a:chOff x="456621" y="1467779"/>
              <a:chExt cx="10484550" cy="3744928"/>
            </a:xfrm>
          </p:grpSpPr>
          <p:pic>
            <p:nvPicPr>
              <p:cNvPr id="80" name="Picture 2" descr="Combos Genius | MouseStar">
                <a:extLst>
                  <a:ext uri="{FF2B5EF4-FFF2-40B4-BE49-F238E27FC236}">
                    <a16:creationId xmlns:a16="http://schemas.microsoft.com/office/drawing/2014/main" id="{5291EFDF-281F-427A-BABB-69A035D80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209" y="2309540"/>
                <a:ext cx="9525000" cy="2447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E581534-9D87-4D06-8080-8E3040330199}"/>
                  </a:ext>
                </a:extLst>
              </p:cNvPr>
              <p:cNvSpPr txBox="1"/>
              <p:nvPr/>
            </p:nvSpPr>
            <p:spPr>
              <a:xfrm>
                <a:off x="9294357" y="1938676"/>
                <a:ext cx="809654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Click 1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EBE01BD-CF58-45EE-8549-7175FF097670}"/>
                  </a:ext>
                </a:extLst>
              </p:cNvPr>
              <p:cNvSpPr txBox="1"/>
              <p:nvPr/>
            </p:nvSpPr>
            <p:spPr>
              <a:xfrm>
                <a:off x="10131517" y="1938676"/>
                <a:ext cx="809654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Click 2</a:t>
                </a:r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9970C206-CC7E-4DDD-960F-577C6EEC0E03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9694068" y="2321053"/>
                <a:ext cx="5116" cy="54359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C55B99CE-0ECA-4A6E-8949-224A0893E734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10524414" y="2321053"/>
                <a:ext cx="11930" cy="60788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5067CF-F233-476A-8232-0FC9E1994184}"/>
                  </a:ext>
                </a:extLst>
              </p:cNvPr>
              <p:cNvSpPr txBox="1"/>
              <p:nvPr/>
            </p:nvSpPr>
            <p:spPr>
              <a:xfrm>
                <a:off x="3507511" y="4830331"/>
                <a:ext cx="760770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Space</a:t>
                </a:r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B3AEACF2-1727-4C90-8582-3578E8F1EB25}"/>
                  </a:ext>
                </a:extLst>
              </p:cNvPr>
              <p:cNvCxnSpPr>
                <a:cxnSpLocks/>
                <a:stCxn id="31" idx="2"/>
                <a:endCxn id="13" idx="0"/>
              </p:cNvCxnSpPr>
              <p:nvPr/>
            </p:nvCxnSpPr>
            <p:spPr>
              <a:xfrm>
                <a:off x="3875087" y="4619625"/>
                <a:ext cx="12809" cy="21070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DB3707B-7CF4-49DC-B41F-0B1B6506AE92}"/>
                  </a:ext>
                </a:extLst>
              </p:cNvPr>
              <p:cNvSpPr txBox="1"/>
              <p:nvPr/>
            </p:nvSpPr>
            <p:spPr>
              <a:xfrm>
                <a:off x="2032756" y="1938676"/>
                <a:ext cx="364272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Q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0C8E950-29A9-4E39-93DC-3612760EF506}"/>
                  </a:ext>
                </a:extLst>
              </p:cNvPr>
              <p:cNvSpPr txBox="1"/>
              <p:nvPr/>
            </p:nvSpPr>
            <p:spPr>
              <a:xfrm>
                <a:off x="2736414" y="1940208"/>
                <a:ext cx="322631" cy="382376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E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7F5C035-E422-4EFB-992D-99965D63216B}"/>
                  </a:ext>
                </a:extLst>
              </p:cNvPr>
              <p:cNvSpPr txBox="1"/>
              <p:nvPr/>
            </p:nvSpPr>
            <p:spPr>
              <a:xfrm>
                <a:off x="2148477" y="1467779"/>
                <a:ext cx="788290" cy="38237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WASD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0BE3CBC-711F-4A56-B01D-7C303D46E6F7}"/>
                  </a:ext>
                </a:extLst>
              </p:cNvPr>
              <p:cNvSpPr txBox="1"/>
              <p:nvPr/>
            </p:nvSpPr>
            <p:spPr>
              <a:xfrm>
                <a:off x="503900" y="3229717"/>
                <a:ext cx="563427" cy="3823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TAB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AF4408-7711-4959-A000-785998011663}"/>
                  </a:ext>
                </a:extLst>
              </p:cNvPr>
              <p:cNvSpPr txBox="1"/>
              <p:nvPr/>
            </p:nvSpPr>
            <p:spPr>
              <a:xfrm>
                <a:off x="456621" y="3924604"/>
                <a:ext cx="637657" cy="382376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Shift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30C7284-E3EC-470E-88AC-1CBA94161D59}"/>
                  </a:ext>
                </a:extLst>
              </p:cNvPr>
              <p:cNvSpPr txBox="1"/>
              <p:nvPr/>
            </p:nvSpPr>
            <p:spPr>
              <a:xfrm>
                <a:off x="511203" y="2399200"/>
                <a:ext cx="510923" cy="3823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Esc</a:t>
                </a:r>
              </a:p>
            </p:txBody>
          </p: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A0D0DF0-ECBB-4727-88AE-EFCBA750E3EB}"/>
                  </a:ext>
                </a:extLst>
              </p:cNvPr>
              <p:cNvCxnSpPr>
                <a:cxnSpLocks/>
                <a:stCxn id="38" idx="1"/>
                <a:endCxn id="21" idx="3"/>
              </p:cNvCxnSpPr>
              <p:nvPr/>
            </p:nvCxnSpPr>
            <p:spPr>
              <a:xfrm flipH="1">
                <a:off x="1094278" y="4109271"/>
                <a:ext cx="424960" cy="6521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9AD0F801-AABB-4E0F-B76B-E069514976A1}"/>
                  </a:ext>
                </a:extLst>
              </p:cNvPr>
              <p:cNvCxnSpPr>
                <a:cxnSpLocks/>
                <a:stCxn id="41" idx="1"/>
                <a:endCxn id="20" idx="3"/>
              </p:cNvCxnSpPr>
              <p:nvPr/>
            </p:nvCxnSpPr>
            <p:spPr>
              <a:xfrm flipH="1">
                <a:off x="1067327" y="3414197"/>
                <a:ext cx="448725" cy="6708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5B33C455-40E8-4E96-A040-D1A28624F3BB}"/>
                  </a:ext>
                </a:extLst>
              </p:cNvPr>
              <p:cNvCxnSpPr>
                <a:cxnSpLocks/>
                <a:stCxn id="42" idx="1"/>
                <a:endCxn id="22" idx="3"/>
              </p:cNvCxnSpPr>
              <p:nvPr/>
            </p:nvCxnSpPr>
            <p:spPr>
              <a:xfrm flipH="1">
                <a:off x="1022126" y="2583867"/>
                <a:ext cx="493927" cy="652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A8F57F3B-8105-4F43-9063-84EBD58A9255}"/>
                  </a:ext>
                </a:extLst>
              </p:cNvPr>
              <p:cNvSpPr/>
              <p:nvPr/>
            </p:nvSpPr>
            <p:spPr>
              <a:xfrm>
                <a:off x="2806699" y="4279899"/>
                <a:ext cx="2136775" cy="339725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F6DF2913-A8FA-4D7A-B3FA-5BB29A84E4E5}"/>
                  </a:ext>
                </a:extLst>
              </p:cNvPr>
              <p:cNvSpPr/>
              <p:nvPr/>
            </p:nvSpPr>
            <p:spPr>
              <a:xfrm>
                <a:off x="1519238" y="3939408"/>
                <a:ext cx="802481" cy="339725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F6F29915-BF08-4111-8D29-0352BF59A631}"/>
                  </a:ext>
                </a:extLst>
              </p:cNvPr>
              <p:cNvSpPr/>
              <p:nvPr/>
            </p:nvSpPr>
            <p:spPr>
              <a:xfrm>
                <a:off x="1516053" y="3244334"/>
                <a:ext cx="510392" cy="339725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84BF0151-86CE-49E0-AE4D-B1539290A199}"/>
                  </a:ext>
                </a:extLst>
              </p:cNvPr>
              <p:cNvSpPr/>
              <p:nvPr/>
            </p:nvSpPr>
            <p:spPr>
              <a:xfrm>
                <a:off x="1516053" y="2448610"/>
                <a:ext cx="336560" cy="270513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8" name="Rectángulo: esquinas redondeadas 47">
                <a:extLst>
                  <a:ext uri="{FF2B5EF4-FFF2-40B4-BE49-F238E27FC236}">
                    <a16:creationId xmlns:a16="http://schemas.microsoft.com/office/drawing/2014/main" id="{5DC41221-4D3C-4CA4-A179-7E16C99B5D6B}"/>
                  </a:ext>
                </a:extLst>
              </p:cNvPr>
              <p:cNvSpPr/>
              <p:nvPr/>
            </p:nvSpPr>
            <p:spPr>
              <a:xfrm>
                <a:off x="2052995" y="3244334"/>
                <a:ext cx="299680" cy="339725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9" name="Rectángulo: esquinas redondeadas 48">
                <a:extLst>
                  <a:ext uri="{FF2B5EF4-FFF2-40B4-BE49-F238E27FC236}">
                    <a16:creationId xmlns:a16="http://schemas.microsoft.com/office/drawing/2014/main" id="{3E84A685-9CAF-4957-843A-6F7CBD72C13F}"/>
                  </a:ext>
                </a:extLst>
              </p:cNvPr>
              <p:cNvSpPr/>
              <p:nvPr/>
            </p:nvSpPr>
            <p:spPr>
              <a:xfrm>
                <a:off x="2736414" y="3244333"/>
                <a:ext cx="299680" cy="339725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8BCF74B4-BFB7-45D7-8984-1E7AC708364A}"/>
                  </a:ext>
                </a:extLst>
              </p:cNvPr>
              <p:cNvSpPr/>
              <p:nvPr/>
            </p:nvSpPr>
            <p:spPr>
              <a:xfrm>
                <a:off x="2166198" y="3246854"/>
                <a:ext cx="990193" cy="667463"/>
              </a:xfrm>
              <a:custGeom>
                <a:avLst/>
                <a:gdLst>
                  <a:gd name="connsiteX0" fmla="*/ 0 w 1034201"/>
                  <a:gd name="connsiteY0" fmla="*/ 361848 h 667463"/>
                  <a:gd name="connsiteX1" fmla="*/ 7335 w 1034201"/>
                  <a:gd name="connsiteY1" fmla="*/ 667463 h 667463"/>
                  <a:gd name="connsiteX2" fmla="*/ 1034201 w 1034201"/>
                  <a:gd name="connsiteY2" fmla="*/ 665018 h 667463"/>
                  <a:gd name="connsiteX3" fmla="*/ 1034201 w 1034201"/>
                  <a:gd name="connsiteY3" fmla="*/ 354513 h 667463"/>
                  <a:gd name="connsiteX4" fmla="*/ 955964 w 1034201"/>
                  <a:gd name="connsiteY4" fmla="*/ 359403 h 667463"/>
                  <a:gd name="connsiteX5" fmla="*/ 554997 w 1034201"/>
                  <a:gd name="connsiteY5" fmla="*/ 361848 h 667463"/>
                  <a:gd name="connsiteX6" fmla="*/ 557442 w 1034201"/>
                  <a:gd name="connsiteY6" fmla="*/ 0 h 667463"/>
                  <a:gd name="connsiteX7" fmla="*/ 227378 w 1034201"/>
                  <a:gd name="connsiteY7" fmla="*/ 7334 h 667463"/>
                  <a:gd name="connsiteX8" fmla="*/ 215153 w 1034201"/>
                  <a:gd name="connsiteY8" fmla="*/ 361848 h 667463"/>
                  <a:gd name="connsiteX9" fmla="*/ 0 w 1034201"/>
                  <a:gd name="connsiteY9" fmla="*/ 361848 h 66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201" h="667463">
                    <a:moveTo>
                      <a:pt x="0" y="361848"/>
                    </a:moveTo>
                    <a:lnTo>
                      <a:pt x="7335" y="667463"/>
                    </a:lnTo>
                    <a:lnTo>
                      <a:pt x="1034201" y="665018"/>
                    </a:lnTo>
                    <a:lnTo>
                      <a:pt x="1034201" y="354513"/>
                    </a:lnTo>
                    <a:lnTo>
                      <a:pt x="955964" y="359403"/>
                    </a:lnTo>
                    <a:lnTo>
                      <a:pt x="554997" y="361848"/>
                    </a:lnTo>
                    <a:lnTo>
                      <a:pt x="557442" y="0"/>
                    </a:lnTo>
                    <a:lnTo>
                      <a:pt x="227378" y="7334"/>
                    </a:lnTo>
                    <a:lnTo>
                      <a:pt x="215153" y="361848"/>
                    </a:lnTo>
                    <a:lnTo>
                      <a:pt x="0" y="361848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72D27786-68E3-49C1-BFB4-7303FB9291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8934" y="1830761"/>
                <a:ext cx="7821" cy="142933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EC7C1BD5-82ED-40CE-8995-ACA3E3812897}"/>
                  </a:ext>
                </a:extLst>
              </p:cNvPr>
              <p:cNvCxnSpPr>
                <a:cxnSpLocks/>
                <a:stCxn id="49" idx="0"/>
                <a:endCxn id="18" idx="2"/>
              </p:cNvCxnSpPr>
              <p:nvPr/>
            </p:nvCxnSpPr>
            <p:spPr>
              <a:xfrm flipV="1">
                <a:off x="2886254" y="2322584"/>
                <a:ext cx="11475" cy="921748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CE762E21-6884-4D65-BB30-C65B2C393D3B}"/>
                  </a:ext>
                </a:extLst>
              </p:cNvPr>
              <p:cNvCxnSpPr>
                <a:cxnSpLocks/>
                <a:stCxn id="48" idx="0"/>
                <a:endCxn id="17" idx="2"/>
              </p:cNvCxnSpPr>
              <p:nvPr/>
            </p:nvCxnSpPr>
            <p:spPr>
              <a:xfrm flipV="1">
                <a:off x="2202836" y="2321053"/>
                <a:ext cx="12056" cy="92328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93FC285-9B69-4BF6-82AF-1871A064A602}"/>
              </a:ext>
            </a:extLst>
          </p:cNvPr>
          <p:cNvSpPr/>
          <p:nvPr/>
        </p:nvSpPr>
        <p:spPr>
          <a:xfrm>
            <a:off x="159798" y="106533"/>
            <a:ext cx="2748865" cy="6162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</a:t>
            </a:r>
          </a:p>
        </p:txBody>
      </p:sp>
    </p:spTree>
    <p:extLst>
      <p:ext uri="{BB962C8B-B14F-4D97-AF65-F5344CB8AC3E}">
        <p14:creationId xmlns:p14="http://schemas.microsoft.com/office/powerpoint/2010/main" val="12537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15E36D4-7591-41F0-885C-1A58289A71AA}"/>
              </a:ext>
            </a:extLst>
          </p:cNvPr>
          <p:cNvCxnSpPr>
            <a:cxnSpLocks/>
            <a:stCxn id="29" idx="0"/>
            <a:endCxn id="18" idx="2"/>
          </p:cNvCxnSpPr>
          <p:nvPr/>
        </p:nvCxnSpPr>
        <p:spPr>
          <a:xfrm flipV="1">
            <a:off x="4802353" y="4504119"/>
            <a:ext cx="3460" cy="1180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76AD8C2-CA8F-4F90-A794-45E7A9B57DD4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5263013" y="4046919"/>
            <a:ext cx="3376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8CB345A-12BE-4150-8262-0E01F5C637D7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1622837" y="3524010"/>
            <a:ext cx="0" cy="1577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60A209-1E95-4841-B17C-3398B4C60D10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Escenas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B7D586F-E8F3-471D-816E-BFCA08FB3651}"/>
              </a:ext>
            </a:extLst>
          </p:cNvPr>
          <p:cNvSpPr/>
          <p:nvPr/>
        </p:nvSpPr>
        <p:spPr>
          <a:xfrm>
            <a:off x="159798" y="2609610"/>
            <a:ext cx="9144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Intro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78C2C6E-6C27-4A1E-80B2-FAFC0078DC51}"/>
              </a:ext>
            </a:extLst>
          </p:cNvPr>
          <p:cNvSpPr/>
          <p:nvPr/>
        </p:nvSpPr>
        <p:spPr>
          <a:xfrm>
            <a:off x="1165637" y="2609610"/>
            <a:ext cx="914400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Menú Principal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2B34E24-6615-4084-A175-9C48A3BB03C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074198" y="3066810"/>
            <a:ext cx="91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F8F081F-1E2A-4DB0-9E24-A51C51BF56DE}"/>
              </a:ext>
            </a:extLst>
          </p:cNvPr>
          <p:cNvSpPr/>
          <p:nvPr/>
        </p:nvSpPr>
        <p:spPr>
          <a:xfrm>
            <a:off x="1165637" y="4689869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Opciones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359B5B6-711A-4905-A936-FDD7D5883238}"/>
              </a:ext>
            </a:extLst>
          </p:cNvPr>
          <p:cNvSpPr/>
          <p:nvPr/>
        </p:nvSpPr>
        <p:spPr>
          <a:xfrm>
            <a:off x="1165637" y="3867305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Nueva Partida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7104D65-9792-493B-A0E5-056F98F309A3}"/>
              </a:ext>
            </a:extLst>
          </p:cNvPr>
          <p:cNvSpPr/>
          <p:nvPr/>
        </p:nvSpPr>
        <p:spPr>
          <a:xfrm>
            <a:off x="1165637" y="4278587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Continuar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CDFF645-26B4-49E9-B417-D738C7835C8A}"/>
              </a:ext>
            </a:extLst>
          </p:cNvPr>
          <p:cNvSpPr/>
          <p:nvPr/>
        </p:nvSpPr>
        <p:spPr>
          <a:xfrm>
            <a:off x="1165637" y="5101151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Salir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8010EC-5870-4452-8951-D6F36BD2963A}"/>
              </a:ext>
            </a:extLst>
          </p:cNvPr>
          <p:cNvSpPr/>
          <p:nvPr/>
        </p:nvSpPr>
        <p:spPr>
          <a:xfrm>
            <a:off x="4348613" y="3589719"/>
            <a:ext cx="9144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/>
              <a:t>Tutorial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4916322-3459-4219-B584-1538BBA5BBA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080037" y="4046919"/>
            <a:ext cx="22685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E7ACF2A-5254-4D49-97A0-EF520EB13865}"/>
              </a:ext>
            </a:extLst>
          </p:cNvPr>
          <p:cNvSpPr/>
          <p:nvPr/>
        </p:nvSpPr>
        <p:spPr>
          <a:xfrm>
            <a:off x="8639734" y="3589719"/>
            <a:ext cx="9144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/>
              <a:t>Interludio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C38B3D7-2920-4541-A5AD-D124526B5BCA}"/>
              </a:ext>
            </a:extLst>
          </p:cNvPr>
          <p:cNvSpPr/>
          <p:nvPr/>
        </p:nvSpPr>
        <p:spPr>
          <a:xfrm>
            <a:off x="6497005" y="3589719"/>
            <a:ext cx="9144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/>
              <a:t>Nivel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745AC67-E733-4120-BEE4-11D53AB86DE0}"/>
              </a:ext>
            </a:extLst>
          </p:cNvPr>
          <p:cNvSpPr/>
          <p:nvPr/>
        </p:nvSpPr>
        <p:spPr>
          <a:xfrm>
            <a:off x="5405390" y="3908126"/>
            <a:ext cx="954901" cy="27758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/>
              <a:t>Transición 1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000D323-E164-4349-ADB6-ABDCA4EBD789}"/>
              </a:ext>
            </a:extLst>
          </p:cNvPr>
          <p:cNvSpPr/>
          <p:nvPr/>
        </p:nvSpPr>
        <p:spPr>
          <a:xfrm>
            <a:off x="7548119" y="3908125"/>
            <a:ext cx="954901" cy="27758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/>
              <a:t>Transición 2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B0FD8B3-FB7D-4974-B081-A786DF6209B6}"/>
              </a:ext>
            </a:extLst>
          </p:cNvPr>
          <p:cNvSpPr/>
          <p:nvPr/>
        </p:nvSpPr>
        <p:spPr>
          <a:xfrm>
            <a:off x="8639734" y="4806592"/>
            <a:ext cx="914400" cy="35922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Bar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FADF760-90AE-405F-BA3C-99C6944F3C35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V="1">
            <a:off x="9096934" y="4504119"/>
            <a:ext cx="0" cy="302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5659CBC-1BDB-4C45-8298-5C6FEEA204ED}"/>
              </a:ext>
            </a:extLst>
          </p:cNvPr>
          <p:cNvSpPr/>
          <p:nvPr/>
        </p:nvSpPr>
        <p:spPr>
          <a:xfrm>
            <a:off x="4345153" y="5685114"/>
            <a:ext cx="914400" cy="4930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Menú de Pausa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08FD379-9D0F-4C16-8091-28BAA8E4BD38}"/>
              </a:ext>
            </a:extLst>
          </p:cNvPr>
          <p:cNvSpPr/>
          <p:nvPr/>
        </p:nvSpPr>
        <p:spPr>
          <a:xfrm>
            <a:off x="4348613" y="5140135"/>
            <a:ext cx="914400" cy="4930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Videos Tutorial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AE8262D-5A2D-4AF7-A3FF-C6783BFC87EE}"/>
              </a:ext>
            </a:extLst>
          </p:cNvPr>
          <p:cNvSpPr/>
          <p:nvPr/>
        </p:nvSpPr>
        <p:spPr>
          <a:xfrm>
            <a:off x="4348613" y="4806592"/>
            <a:ext cx="914400" cy="27758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Diálogos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EF9D219-18DE-4822-A87B-6EFE4E6E4EAA}"/>
              </a:ext>
            </a:extLst>
          </p:cNvPr>
          <p:cNvSpPr/>
          <p:nvPr/>
        </p:nvSpPr>
        <p:spPr>
          <a:xfrm>
            <a:off x="5405390" y="5474425"/>
            <a:ext cx="127932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UY" sz="1300" dirty="0"/>
              <a:t>Continuar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Tutoriales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Opciones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Salir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5195A62-28FD-423E-9F88-B338BFD40A4E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5259553" y="5931625"/>
            <a:ext cx="145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5ADFCEB-0181-47FB-9F63-98A3AF0A8D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80037" y="4869484"/>
            <a:ext cx="567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0E76475-D177-48EC-8D01-FF33CC7BB99D}"/>
              </a:ext>
            </a:extLst>
          </p:cNvPr>
          <p:cNvSpPr/>
          <p:nvPr/>
        </p:nvSpPr>
        <p:spPr>
          <a:xfrm>
            <a:off x="2197368" y="4525361"/>
            <a:ext cx="2018657" cy="6813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UY" sz="1300" dirty="0"/>
              <a:t>Volumen Slider (Master, Música, VFX)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Full Screen/ Window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EB4D13-FC3A-484D-BACA-EE70C7CFD895}"/>
              </a:ext>
            </a:extLst>
          </p:cNvPr>
          <p:cNvSpPr/>
          <p:nvPr/>
        </p:nvSpPr>
        <p:spPr>
          <a:xfrm>
            <a:off x="168272" y="1177730"/>
            <a:ext cx="2142309" cy="2775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Cinemática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1C31A04-497C-48E1-B932-7EFA4A1835F9}"/>
              </a:ext>
            </a:extLst>
          </p:cNvPr>
          <p:cNvSpPr/>
          <p:nvPr/>
        </p:nvSpPr>
        <p:spPr>
          <a:xfrm>
            <a:off x="168272" y="1507271"/>
            <a:ext cx="2142309" cy="2775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Menú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CC12D56-6F21-402D-95CA-607D6E864368}"/>
              </a:ext>
            </a:extLst>
          </p:cNvPr>
          <p:cNvSpPr/>
          <p:nvPr/>
        </p:nvSpPr>
        <p:spPr>
          <a:xfrm>
            <a:off x="168272" y="1836476"/>
            <a:ext cx="2142309" cy="2775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Contenido del Menú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601E98D-3331-40DB-98F7-057FCE100F60}"/>
              </a:ext>
            </a:extLst>
          </p:cNvPr>
          <p:cNvSpPr/>
          <p:nvPr/>
        </p:nvSpPr>
        <p:spPr>
          <a:xfrm>
            <a:off x="159798" y="2160829"/>
            <a:ext cx="2142309" cy="27758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Escena</a:t>
            </a:r>
          </a:p>
        </p:txBody>
      </p:sp>
    </p:spTree>
    <p:extLst>
      <p:ext uri="{BB962C8B-B14F-4D97-AF65-F5344CB8AC3E}">
        <p14:creationId xmlns:p14="http://schemas.microsoft.com/office/powerpoint/2010/main" val="22160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Estilo Visual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D9C675-8D86-4B95-A0FC-D3486B382BC2}"/>
              </a:ext>
            </a:extLst>
          </p:cNvPr>
          <p:cNvSpPr/>
          <p:nvPr/>
        </p:nvSpPr>
        <p:spPr>
          <a:xfrm>
            <a:off x="5233851" y="1092657"/>
            <a:ext cx="6805946" cy="2533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El juego mezcla gráficos en 3D con Sprites en 2D.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Los sprites en 2D son de 32 bits, con el  estilo inspirado en el de la saga Marvel Vs </a:t>
            </a:r>
            <a:r>
              <a:rPr lang="es-MX" dirty="0" err="1">
                <a:solidFill>
                  <a:schemeClr val="tx1"/>
                </a:solidFill>
              </a:rPr>
              <a:t>Capcom</a:t>
            </a:r>
            <a:r>
              <a:rPr lang="es-MX" dirty="0">
                <a:solidFill>
                  <a:schemeClr val="tx1"/>
                </a:solidFill>
              </a:rPr>
              <a:t>. Los sprites tienen mayor detalle y movimientos claros, lo cual beneficia el gameplay.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Algunos objetos, interactuables y/o ítems en el escenario serán sprites en 2D.</a:t>
            </a:r>
          </a:p>
          <a:p>
            <a:pPr algn="ctr"/>
            <a:endParaRPr lang="es-UY" dirty="0">
              <a:solidFill>
                <a:schemeClr val="tx1"/>
              </a:solidFill>
            </a:endParaRPr>
          </a:p>
        </p:txBody>
      </p:sp>
      <p:pic>
        <p:nvPicPr>
          <p:cNvPr id="1026" name="Picture 2" descr="How do you rate Marvel vs Capcom 2: New Age of Heroes? : r/marvelvscapcom">
            <a:extLst>
              <a:ext uri="{FF2B5EF4-FFF2-40B4-BE49-F238E27FC236}">
                <a16:creationId xmlns:a16="http://schemas.microsoft.com/office/drawing/2014/main" id="{1E5599F6-D920-4D5C-B575-3BA7EAE3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092657"/>
            <a:ext cx="4962428" cy="27913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0B0BC25B-2709-45A5-8F0D-AC24E7807F18}"/>
              </a:ext>
            </a:extLst>
          </p:cNvPr>
          <p:cNvGrpSpPr/>
          <p:nvPr/>
        </p:nvGrpSpPr>
        <p:grpSpPr>
          <a:xfrm>
            <a:off x="5233851" y="3706430"/>
            <a:ext cx="6805946" cy="2101728"/>
            <a:chOff x="4427650" y="4358591"/>
            <a:chExt cx="7586021" cy="234262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21D9114-AF72-49A7-93B1-52F0638263B1}"/>
                </a:ext>
              </a:extLst>
            </p:cNvPr>
            <p:cNvSpPr/>
            <p:nvPr/>
          </p:nvSpPr>
          <p:spPr>
            <a:xfrm>
              <a:off x="4427654" y="6462451"/>
              <a:ext cx="7578422" cy="2387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875BA8D7-F626-4F38-AEE0-D1183D1384D3}"/>
                </a:ext>
              </a:extLst>
            </p:cNvPr>
            <p:cNvGrpSpPr/>
            <p:nvPr/>
          </p:nvGrpSpPr>
          <p:grpSpPr>
            <a:xfrm>
              <a:off x="4543438" y="4845864"/>
              <a:ext cx="7338157" cy="1743288"/>
              <a:chOff x="4534729" y="1876223"/>
              <a:chExt cx="7338157" cy="1743288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A2440EF4-4C7E-47D7-A784-4F336BB0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29" y="2331749"/>
                <a:ext cx="1384663" cy="124619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8B586DA7-BB7F-435E-8B85-F504BF78F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6239" y="1876223"/>
                <a:ext cx="1384663" cy="168928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74BDB98F-4238-464A-B18A-E7548F833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7749" y="2110228"/>
                <a:ext cx="1592363" cy="150928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8D52E186-1EBF-43F3-A0D0-93CE0A7EE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959" y="2312852"/>
                <a:ext cx="1149848" cy="123369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E42562F0-58C5-4201-8D1C-4D222733E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2914" y="2441289"/>
                <a:ext cx="1319972" cy="108775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CA1EFE3-20D0-4ED3-A157-D4401A61597E}"/>
                </a:ext>
              </a:extLst>
            </p:cNvPr>
            <p:cNvSpPr/>
            <p:nvPr/>
          </p:nvSpPr>
          <p:spPr>
            <a:xfrm>
              <a:off x="4427650" y="4358591"/>
              <a:ext cx="7586021" cy="23369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E79DB4-F55E-49EF-8B8B-9488755EE0F6}"/>
              </a:ext>
            </a:extLst>
          </p:cNvPr>
          <p:cNvSpPr/>
          <p:nvPr/>
        </p:nvSpPr>
        <p:spPr>
          <a:xfrm>
            <a:off x="5233851" y="5883128"/>
            <a:ext cx="6805946" cy="930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El escenario estará conformado de formas en 3D con texturas en 2D. Estas texturas son pixeladas, inspirado en el estilo de Octopath Traveller.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UY" dirty="0">
              <a:solidFill>
                <a:schemeClr val="tx1"/>
              </a:solidFill>
            </a:endParaRPr>
          </a:p>
        </p:txBody>
      </p:sp>
      <p:pic>
        <p:nvPicPr>
          <p:cNvPr id="2" name="Picture 2" descr="Octopath Traveler 2 review: the flawed JRPG returns for more of the same |  Rock Paper Shotgun">
            <a:extLst>
              <a:ext uri="{FF2B5EF4-FFF2-40B4-BE49-F238E27FC236}">
                <a16:creationId xmlns:a16="http://schemas.microsoft.com/office/drawing/2014/main" id="{9463D513-DBF1-4560-AF11-742E6F395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6" b="11314"/>
          <a:stretch/>
        </p:blipFill>
        <p:spPr bwMode="auto">
          <a:xfrm>
            <a:off x="159017" y="3970147"/>
            <a:ext cx="4963153" cy="283941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43C8323-65D7-405C-8CA8-47B9A9F61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-1069" r="54" b="1069"/>
          <a:stretch/>
        </p:blipFill>
        <p:spPr>
          <a:xfrm flipH="1">
            <a:off x="2801294" y="4380411"/>
            <a:ext cx="2115206" cy="1551181"/>
          </a:xfrm>
          <a:prstGeom prst="rect">
            <a:avLst/>
          </a:prstGeom>
        </p:spPr>
      </p:pic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Personajes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6EB4EBC-18EB-4AE2-9A3E-EEA344493360}"/>
              </a:ext>
            </a:extLst>
          </p:cNvPr>
          <p:cNvSpPr/>
          <p:nvPr/>
        </p:nvSpPr>
        <p:spPr>
          <a:xfrm>
            <a:off x="7288955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61157F9-7ACF-43D4-8182-ADB79307AF1F}"/>
              </a:ext>
            </a:extLst>
          </p:cNvPr>
          <p:cNvSpPr/>
          <p:nvPr/>
        </p:nvSpPr>
        <p:spPr>
          <a:xfrm>
            <a:off x="500844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93BB8B5-E556-4FD0-9E83-84C9365688CD}"/>
              </a:ext>
            </a:extLst>
          </p:cNvPr>
          <p:cNvSpPr/>
          <p:nvPr/>
        </p:nvSpPr>
        <p:spPr>
          <a:xfrm>
            <a:off x="2767575" y="121012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F8068C2-94CF-421F-B67D-D0B1DC583AC2}"/>
              </a:ext>
            </a:extLst>
          </p:cNvPr>
          <p:cNvSpPr/>
          <p:nvPr/>
        </p:nvSpPr>
        <p:spPr>
          <a:xfrm>
            <a:off x="5028099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3C0F78A-7ADC-459D-A95D-EFDCB0F3BD23}"/>
              </a:ext>
            </a:extLst>
          </p:cNvPr>
          <p:cNvSpPr/>
          <p:nvPr/>
        </p:nvSpPr>
        <p:spPr>
          <a:xfrm>
            <a:off x="490726" y="3906460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9C0AFDA7-3D9D-4EE9-A465-68CB59D1CA9D}"/>
              </a:ext>
            </a:extLst>
          </p:cNvPr>
          <p:cNvSpPr/>
          <p:nvPr/>
        </p:nvSpPr>
        <p:spPr>
          <a:xfrm>
            <a:off x="2775167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329CEACB-93CB-48C0-BDF4-2BD49ECBECFA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E48A019-3A3B-46F2-9B90-8FA0B25E1F7A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667AE9A-8C3A-467F-BFBB-70DDDF7AB935}"/>
              </a:ext>
            </a:extLst>
          </p:cNvPr>
          <p:cNvSpPr/>
          <p:nvPr/>
        </p:nvSpPr>
        <p:spPr>
          <a:xfrm>
            <a:off x="9576586" y="1206682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6777907-9D11-4DDE-B431-F5B967995C8F}"/>
              </a:ext>
            </a:extLst>
          </p:cNvPr>
          <p:cNvSpPr/>
          <p:nvPr/>
        </p:nvSpPr>
        <p:spPr>
          <a:xfrm>
            <a:off x="9579776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B2973EE-6759-4CA6-9EF0-C9B234E9A0EF}"/>
              </a:ext>
            </a:extLst>
          </p:cNvPr>
          <p:cNvSpPr txBox="1"/>
          <p:nvPr/>
        </p:nvSpPr>
        <p:spPr>
          <a:xfrm>
            <a:off x="508436" y="609831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D. Manuel Francisco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EAC24CA-07D8-4648-8A08-FDD8B39F9858}"/>
              </a:ext>
            </a:extLst>
          </p:cNvPr>
          <p:cNvSpPr txBox="1"/>
          <p:nvPr/>
        </p:nvSpPr>
        <p:spPr>
          <a:xfrm>
            <a:off x="2768960" y="609831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Juan Antonio Artigas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192EFA3-A52B-4308-ABCA-473CECA477BA}"/>
              </a:ext>
            </a:extLst>
          </p:cNvPr>
          <p:cNvSpPr txBox="1"/>
          <p:nvPr/>
        </p:nvSpPr>
        <p:spPr>
          <a:xfrm>
            <a:off x="5016888" y="610427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Tacuabé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5576CAD-55B7-4AF5-A680-B9EB0B77102D}"/>
              </a:ext>
            </a:extLst>
          </p:cNvPr>
          <p:cNvSpPr txBox="1"/>
          <p:nvPr/>
        </p:nvSpPr>
        <p:spPr>
          <a:xfrm>
            <a:off x="7294830" y="610427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Chica Charrúa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BB0B988-D2E9-4E70-B672-98AA714A56E3}"/>
              </a:ext>
            </a:extLst>
          </p:cNvPr>
          <p:cNvSpPr txBox="1"/>
          <p:nvPr/>
        </p:nvSpPr>
        <p:spPr>
          <a:xfrm>
            <a:off x="9576586" y="6090269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Chico Charrúa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F6A1A8-D4C8-4795-B83D-B598A085424C}"/>
              </a:ext>
            </a:extLst>
          </p:cNvPr>
          <p:cNvSpPr txBox="1"/>
          <p:nvPr/>
        </p:nvSpPr>
        <p:spPr>
          <a:xfrm>
            <a:off x="490726" y="339451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José Gervasio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85C5291-DB6D-41B0-92AA-434FF34F12A3}"/>
              </a:ext>
            </a:extLst>
          </p:cNvPr>
          <p:cNvSpPr txBox="1"/>
          <p:nvPr/>
        </p:nvSpPr>
        <p:spPr>
          <a:xfrm>
            <a:off x="2751250" y="339451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Pedro Ángel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9D69AB1-B6C0-4BEC-B9C4-99A9475CD049}"/>
              </a:ext>
            </a:extLst>
          </p:cNvPr>
          <p:cNvSpPr txBox="1"/>
          <p:nvPr/>
        </p:nvSpPr>
        <p:spPr>
          <a:xfrm>
            <a:off x="5025305" y="340047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Martina Antonia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7ACFA7A-4C4F-414F-8EED-A72B02C71DDF}"/>
              </a:ext>
            </a:extLst>
          </p:cNvPr>
          <p:cNvSpPr txBox="1"/>
          <p:nvPr/>
        </p:nvSpPr>
        <p:spPr>
          <a:xfrm>
            <a:off x="7277120" y="340047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Cornelio Cipriano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8F93CB-F1D1-4199-8B9A-A1F3C7C9E4C2}"/>
              </a:ext>
            </a:extLst>
          </p:cNvPr>
          <p:cNvSpPr txBox="1"/>
          <p:nvPr/>
        </p:nvSpPr>
        <p:spPr>
          <a:xfrm>
            <a:off x="9568970" y="3404135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José Nicolás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635D2B-9E63-4BFE-A1F0-F05151C37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3" y="1449126"/>
            <a:ext cx="1865211" cy="16973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C9A490-45FF-4DE7-B182-3BA33AE0B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26" y="1389486"/>
            <a:ext cx="1031683" cy="18185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78F708-1B7C-42BD-90E1-987CA4462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6512" y="2734491"/>
            <a:ext cx="579808" cy="4789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411A35D-58BB-4E33-BD4E-F8AAF308F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60" y="3998402"/>
            <a:ext cx="1230885" cy="20451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A8FF81C-CA6B-44BD-BD21-14B65A68D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160" y="1639671"/>
            <a:ext cx="1485149" cy="166408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6AEF8F-7B40-4B57-81B0-F42539D85E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93" y="1639671"/>
            <a:ext cx="664714" cy="16792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344AA7-C4E3-4E6F-9C19-733536F94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13" y="3958070"/>
            <a:ext cx="843000" cy="212582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1EC0FCC-B213-403B-93B2-322166220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29" y="4409407"/>
            <a:ext cx="983378" cy="161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Anim: Movimiento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6EB4EBC-18EB-4AE2-9A3E-EEA344493360}"/>
              </a:ext>
            </a:extLst>
          </p:cNvPr>
          <p:cNvSpPr/>
          <p:nvPr/>
        </p:nvSpPr>
        <p:spPr>
          <a:xfrm>
            <a:off x="7288955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61157F9-7ACF-43D4-8182-ADB79307AF1F}"/>
              </a:ext>
            </a:extLst>
          </p:cNvPr>
          <p:cNvSpPr/>
          <p:nvPr/>
        </p:nvSpPr>
        <p:spPr>
          <a:xfrm>
            <a:off x="500844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1446E1-A3C1-424B-A051-E80E9F0F42E8}"/>
              </a:ext>
            </a:extLst>
          </p:cNvPr>
          <p:cNvSpPr txBox="1"/>
          <p:nvPr/>
        </p:nvSpPr>
        <p:spPr>
          <a:xfrm>
            <a:off x="508436" y="3395097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93BB8B5-E556-4FD0-9E83-84C9365688CD}"/>
              </a:ext>
            </a:extLst>
          </p:cNvPr>
          <p:cNvSpPr/>
          <p:nvPr/>
        </p:nvSpPr>
        <p:spPr>
          <a:xfrm>
            <a:off x="2767575" y="121012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F8068C2-94CF-421F-B67D-D0B1DC583AC2}"/>
              </a:ext>
            </a:extLst>
          </p:cNvPr>
          <p:cNvSpPr/>
          <p:nvPr/>
        </p:nvSpPr>
        <p:spPr>
          <a:xfrm>
            <a:off x="5028099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3C0F78A-7ADC-459D-A95D-EFDCB0F3BD23}"/>
              </a:ext>
            </a:extLst>
          </p:cNvPr>
          <p:cNvSpPr/>
          <p:nvPr/>
        </p:nvSpPr>
        <p:spPr>
          <a:xfrm>
            <a:off x="490726" y="3906460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9C0AFDA7-3D9D-4EE9-A465-68CB59D1CA9D}"/>
              </a:ext>
            </a:extLst>
          </p:cNvPr>
          <p:cNvSpPr/>
          <p:nvPr/>
        </p:nvSpPr>
        <p:spPr>
          <a:xfrm>
            <a:off x="2775167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329CEACB-93CB-48C0-BDF4-2BD49ECBECFA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E48A019-3A3B-46F2-9B90-8FA0B25E1F7A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667AE9A-8C3A-467F-BFBB-70DDDF7AB935}"/>
              </a:ext>
            </a:extLst>
          </p:cNvPr>
          <p:cNvSpPr/>
          <p:nvPr/>
        </p:nvSpPr>
        <p:spPr>
          <a:xfrm>
            <a:off x="9576586" y="1206682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6777907-9D11-4DDE-B431-F5B967995C8F}"/>
              </a:ext>
            </a:extLst>
          </p:cNvPr>
          <p:cNvSpPr/>
          <p:nvPr/>
        </p:nvSpPr>
        <p:spPr>
          <a:xfrm>
            <a:off x="9579776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D18A24BB-CEE2-4DF4-9BAC-00F33971E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4" y="1531741"/>
            <a:ext cx="1763918" cy="158752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C4D035B7-5481-4F34-AC32-3D350D75E286}"/>
              </a:ext>
            </a:extLst>
          </p:cNvPr>
          <p:cNvSpPr txBox="1"/>
          <p:nvPr/>
        </p:nvSpPr>
        <p:spPr>
          <a:xfrm>
            <a:off x="2768960" y="3395096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Caminar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96CCCE8-E74B-44D4-90D5-390CEB7CA0A5}"/>
              </a:ext>
            </a:extLst>
          </p:cNvPr>
          <p:cNvSpPr txBox="1"/>
          <p:nvPr/>
        </p:nvSpPr>
        <p:spPr>
          <a:xfrm>
            <a:off x="5034306" y="3401058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Correr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285FB11-362A-4909-BE29-5A8A66C41B14}"/>
              </a:ext>
            </a:extLst>
          </p:cNvPr>
          <p:cNvSpPr txBox="1"/>
          <p:nvPr/>
        </p:nvSpPr>
        <p:spPr>
          <a:xfrm>
            <a:off x="7294830" y="3401057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Salto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B12C472-C471-4130-8AB9-33D6DC708C73}"/>
              </a:ext>
            </a:extLst>
          </p:cNvPr>
          <p:cNvSpPr txBox="1"/>
          <p:nvPr/>
        </p:nvSpPr>
        <p:spPr>
          <a:xfrm>
            <a:off x="9576586" y="341318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Aterrizaje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71D6C0F9-B713-473A-8805-BC33EFD25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71" y="1470822"/>
            <a:ext cx="1763918" cy="170936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0D1119C6-FCC3-4ABA-AFD9-B985BD019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/>
          <a:stretch/>
        </p:blipFill>
        <p:spPr>
          <a:xfrm>
            <a:off x="5055206" y="1602377"/>
            <a:ext cx="2054712" cy="1512273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1963F143-5AE2-4EA8-A3BF-94757C5BDC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799" r="1641" b="5940"/>
          <a:stretch/>
        </p:blipFill>
        <p:spPr>
          <a:xfrm>
            <a:off x="7317447" y="1201081"/>
            <a:ext cx="2105593" cy="2227919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B2973EE-6759-4CA6-9EF0-C9B234E9A0EF}"/>
              </a:ext>
            </a:extLst>
          </p:cNvPr>
          <p:cNvSpPr txBox="1"/>
          <p:nvPr/>
        </p:nvSpPr>
        <p:spPr>
          <a:xfrm>
            <a:off x="508436" y="609831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EAC24CA-07D8-4648-8A08-FDD8B39F9858}"/>
              </a:ext>
            </a:extLst>
          </p:cNvPr>
          <p:cNvSpPr txBox="1"/>
          <p:nvPr/>
        </p:nvSpPr>
        <p:spPr>
          <a:xfrm>
            <a:off x="2768960" y="609831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192EFA3-A52B-4308-ABCA-473CECA477BA}"/>
              </a:ext>
            </a:extLst>
          </p:cNvPr>
          <p:cNvSpPr txBox="1"/>
          <p:nvPr/>
        </p:nvSpPr>
        <p:spPr>
          <a:xfrm>
            <a:off x="5016888" y="610427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5576CAD-55B7-4AF5-A680-B9EB0B77102D}"/>
              </a:ext>
            </a:extLst>
          </p:cNvPr>
          <p:cNvSpPr txBox="1"/>
          <p:nvPr/>
        </p:nvSpPr>
        <p:spPr>
          <a:xfrm>
            <a:off x="7294830" y="610427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BB0B988-D2E9-4E70-B672-98AA714A56E3}"/>
              </a:ext>
            </a:extLst>
          </p:cNvPr>
          <p:cNvSpPr txBox="1"/>
          <p:nvPr/>
        </p:nvSpPr>
        <p:spPr>
          <a:xfrm>
            <a:off x="9576586" y="6090269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4818A7-326D-4DEC-A1E5-B99B5D3C1F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5" t="33889" r="31991" b="33988"/>
          <a:stretch/>
        </p:blipFill>
        <p:spPr>
          <a:xfrm>
            <a:off x="9915270" y="1692573"/>
            <a:ext cx="1572686" cy="14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Anim: Acciones</a:t>
            </a:r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45BDE935-47FB-49A8-94FB-102A47823C32}"/>
              </a:ext>
            </a:extLst>
          </p:cNvPr>
          <p:cNvGrpSpPr/>
          <p:nvPr/>
        </p:nvGrpSpPr>
        <p:grpSpPr>
          <a:xfrm>
            <a:off x="7287238" y="1201081"/>
            <a:ext cx="2158235" cy="2510831"/>
            <a:chOff x="8486696" y="2617844"/>
            <a:chExt cx="2158235" cy="2510831"/>
          </a:xfrm>
        </p:grpSpPr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36BF512F-C4D7-4F27-97D5-3925C86C2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786" r="19478" b="34472"/>
            <a:stretch/>
          </p:blipFill>
          <p:spPr>
            <a:xfrm>
              <a:off x="8486696" y="2894359"/>
              <a:ext cx="2148926" cy="2009691"/>
            </a:xfrm>
            <a:prstGeom prst="rect">
              <a:avLst/>
            </a:prstGeom>
          </p:spPr>
        </p:pic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5F160EBD-2C92-490C-8F1D-E52CD391611C}"/>
                </a:ext>
              </a:extLst>
            </p:cNvPr>
            <p:cNvSpPr/>
            <p:nvPr/>
          </p:nvSpPr>
          <p:spPr>
            <a:xfrm>
              <a:off x="8488413" y="2617844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EDC6A253-8D32-43D9-8204-C6B506E77802}"/>
                </a:ext>
              </a:extLst>
            </p:cNvPr>
            <p:cNvSpPr txBox="1"/>
            <p:nvPr/>
          </p:nvSpPr>
          <p:spPr>
            <a:xfrm>
              <a:off x="8496005" y="4536030"/>
              <a:ext cx="21489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Normal Salto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Knockback Enemigo Medio – Hitstun Enemigo Alto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Knockback Enemigo Alto – Hitstun Enemigo Medio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Bloqueo</a:t>
              </a:r>
              <a:r>
                <a:rPr lang="es-UY" sz="600" dirty="0">
                  <a:solidFill>
                    <a:schemeClr val="bg1"/>
                  </a:solidFill>
                </a:rPr>
                <a:t> – Knockback Enemigo Nulo – Hitstun Enemigo Bajo </a:t>
              </a:r>
            </a:p>
          </p:txBody>
        </p: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E243E857-01D1-4CDE-9533-EF6EB36DE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050" y="2660750"/>
              <a:ext cx="400444" cy="400444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A9D9C2CA-2A55-4E2B-8105-B41EA74B9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05" y="2672468"/>
              <a:ext cx="377008" cy="377008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A1FDA4E-257B-4CC5-8E45-7435369D087F}"/>
              </a:ext>
            </a:extLst>
          </p:cNvPr>
          <p:cNvGrpSpPr/>
          <p:nvPr/>
        </p:nvGrpSpPr>
        <p:grpSpPr>
          <a:xfrm>
            <a:off x="500844" y="1201081"/>
            <a:ext cx="2156518" cy="2514071"/>
            <a:chOff x="1167975" y="1133947"/>
            <a:chExt cx="2156518" cy="2514071"/>
          </a:xfrm>
        </p:grpSpPr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id="{04F17C16-C427-4060-AEA6-ED0B7681B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8" r="21573"/>
            <a:stretch/>
          </p:blipFill>
          <p:spPr>
            <a:xfrm>
              <a:off x="1175567" y="1388399"/>
              <a:ext cx="2148926" cy="1471455"/>
            </a:xfrm>
            <a:prstGeom prst="rect">
              <a:avLst/>
            </a:prstGeom>
          </p:spPr>
        </p:pic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DA7EBFB7-4D35-4FA6-ACB1-F190B1F396B6}"/>
                </a:ext>
              </a:extLst>
            </p:cNvPr>
            <p:cNvSpPr/>
            <p:nvPr/>
          </p:nvSpPr>
          <p:spPr>
            <a:xfrm>
              <a:off x="1167975" y="1133947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1977B67E-F6BB-4528-B1E6-08CE415E15A8}"/>
                </a:ext>
              </a:extLst>
            </p:cNvPr>
            <p:cNvSpPr txBox="1"/>
            <p:nvPr/>
          </p:nvSpPr>
          <p:spPr>
            <a:xfrm>
              <a:off x="1175567" y="2970910"/>
              <a:ext cx="2148926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Normal 1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normales – Combo Starter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A favor del jugador - Combo Starter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Alta recuperación – Posibilidad de Contrataque Enemigo</a:t>
              </a:r>
            </a:p>
          </p:txBody>
        </p:sp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011B7B13-E165-4D83-8358-39DA612B7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30" y="1176853"/>
              <a:ext cx="400444" cy="400444"/>
            </a:xfrm>
            <a:prstGeom prst="rect">
              <a:avLst/>
            </a:prstGeom>
          </p:spPr>
        </p:pic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FBF6E932-CDE7-4C45-9177-E3674B94755C}"/>
              </a:ext>
            </a:extLst>
          </p:cNvPr>
          <p:cNvGrpSpPr/>
          <p:nvPr/>
        </p:nvGrpSpPr>
        <p:grpSpPr>
          <a:xfrm>
            <a:off x="2767575" y="1210127"/>
            <a:ext cx="2156518" cy="2514071"/>
            <a:chOff x="8999483" y="3937081"/>
            <a:chExt cx="2156518" cy="2514071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CE64492-98A9-40ED-A497-D6544D3C936D}"/>
                </a:ext>
              </a:extLst>
            </p:cNvPr>
            <p:cNvSpPr/>
            <p:nvPr/>
          </p:nvSpPr>
          <p:spPr>
            <a:xfrm>
              <a:off x="8999483" y="3937081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0587F927-5F36-42D4-B8FE-2E25AB39F14B}"/>
                </a:ext>
              </a:extLst>
            </p:cNvPr>
            <p:cNvSpPr txBox="1"/>
            <p:nvPr/>
          </p:nvSpPr>
          <p:spPr>
            <a:xfrm>
              <a:off x="9007075" y="5774044"/>
              <a:ext cx="2148926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Normal 2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normales - Avance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Neutro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Alta recuperación – Posibilidad de Contrataque Enemigo</a:t>
              </a:r>
            </a:p>
          </p:txBody>
        </p:sp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332B4492-EACE-46A1-9849-82103A379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438" y="3979987"/>
              <a:ext cx="400444" cy="400444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1AC2A257-23E2-40F9-B36B-786BA056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909" y="3979987"/>
              <a:ext cx="400444" cy="400444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A560953D-C086-4D34-B847-DFD8215D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19" y="4522708"/>
              <a:ext cx="1536793" cy="1155770"/>
            </a:xfrm>
            <a:prstGeom prst="rect">
              <a:avLst/>
            </a:prstGeom>
          </p:spPr>
        </p:pic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85B75019-0038-4172-83A9-0656C69C1B64}"/>
              </a:ext>
            </a:extLst>
          </p:cNvPr>
          <p:cNvGrpSpPr/>
          <p:nvPr/>
        </p:nvGrpSpPr>
        <p:grpSpPr>
          <a:xfrm>
            <a:off x="5028099" y="1201081"/>
            <a:ext cx="2156518" cy="2510831"/>
            <a:chOff x="8048656" y="4002819"/>
            <a:chExt cx="2156518" cy="2510831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AAAEEC09-C32B-47D8-9ADD-87D03ABF5036}"/>
                </a:ext>
              </a:extLst>
            </p:cNvPr>
            <p:cNvSpPr/>
            <p:nvPr/>
          </p:nvSpPr>
          <p:spPr>
            <a:xfrm>
              <a:off x="8048656" y="4002819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994E3423-07E7-4D83-BC0E-8441AF65F90D}"/>
                </a:ext>
              </a:extLst>
            </p:cNvPr>
            <p:cNvSpPr txBox="1"/>
            <p:nvPr/>
          </p:nvSpPr>
          <p:spPr>
            <a:xfrm>
              <a:off x="8056248" y="5839782"/>
              <a:ext cx="2148926" cy="6617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300" u="sng" dirty="0">
                  <a:solidFill>
                    <a:schemeClr val="bg1"/>
                  </a:solidFill>
                </a:rPr>
                <a:t>Ataque Normal Cargado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altos - Avance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A favor del jugador – Rompe armaduras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Alta recuperación – Posibilidad de Contrataque Enemigo</a:t>
              </a:r>
            </a:p>
          </p:txBody>
        </p:sp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1BB3A5C8-B7EF-4F67-A8B1-EBC8FA2D8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611" y="4039910"/>
              <a:ext cx="406259" cy="406259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70BB3DA6-9A2F-4089-8B65-E0B1AE03E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71" r="8165"/>
            <a:stretch/>
          </p:blipFill>
          <p:spPr>
            <a:xfrm>
              <a:off x="8136512" y="4600634"/>
              <a:ext cx="1942864" cy="1134305"/>
            </a:xfrm>
            <a:prstGeom prst="rect">
              <a:avLst/>
            </a:prstGeom>
          </p:spPr>
        </p:pic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E6BFD155-ED0D-4F4E-BDDE-0DDA31816291}"/>
              </a:ext>
            </a:extLst>
          </p:cNvPr>
          <p:cNvGrpSpPr/>
          <p:nvPr/>
        </p:nvGrpSpPr>
        <p:grpSpPr>
          <a:xfrm>
            <a:off x="487813" y="3906460"/>
            <a:ext cx="2151839" cy="2510831"/>
            <a:chOff x="156885" y="3906460"/>
            <a:chExt cx="2151839" cy="2510831"/>
          </a:xfrm>
        </p:grpSpPr>
        <p:sp>
          <p:nvSpPr>
            <p:cNvPr id="132" name="Rectángulo: esquinas redondeadas 131">
              <a:extLst>
                <a:ext uri="{FF2B5EF4-FFF2-40B4-BE49-F238E27FC236}">
                  <a16:creationId xmlns:a16="http://schemas.microsoft.com/office/drawing/2014/main" id="{4947ACAB-2791-4615-8D12-1148A35F24AC}"/>
                </a:ext>
              </a:extLst>
            </p:cNvPr>
            <p:cNvSpPr/>
            <p:nvPr/>
          </p:nvSpPr>
          <p:spPr>
            <a:xfrm>
              <a:off x="159798" y="3906460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8C61DF27-B1AA-4C3C-90C0-8CA55443DE5A}"/>
                </a:ext>
              </a:extLst>
            </p:cNvPr>
            <p:cNvSpPr txBox="1"/>
            <p:nvPr/>
          </p:nvSpPr>
          <p:spPr>
            <a:xfrm>
              <a:off x="156885" y="5826915"/>
              <a:ext cx="21489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Poncho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bajo – Combo Starter – Stun medio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A favor del enemigo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Baja recuperación</a:t>
              </a:r>
            </a:p>
          </p:txBody>
        </p:sp>
        <p:pic>
          <p:nvPicPr>
            <p:cNvPr id="134" name="Imagen 133">
              <a:extLst>
                <a:ext uri="{FF2B5EF4-FFF2-40B4-BE49-F238E27FC236}">
                  <a16:creationId xmlns:a16="http://schemas.microsoft.com/office/drawing/2014/main" id="{0DC29179-1C24-416E-98B4-025465E18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43"/>
            <a:stretch/>
          </p:blipFill>
          <p:spPr>
            <a:xfrm>
              <a:off x="214871" y="4382506"/>
              <a:ext cx="2032954" cy="1229608"/>
            </a:xfrm>
            <a:prstGeom prst="rect">
              <a:avLst/>
            </a:prstGeom>
          </p:spPr>
        </p:pic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2A7BE89F-A382-4FD7-9D4D-29A3B63C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72" y="3953236"/>
              <a:ext cx="390326" cy="390326"/>
            </a:xfrm>
            <a:prstGeom prst="rect">
              <a:avLst/>
            </a:prstGeom>
          </p:spPr>
        </p:pic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9F93544-519D-4CED-8AA4-70F451D92E18}"/>
              </a:ext>
            </a:extLst>
          </p:cNvPr>
          <p:cNvGrpSpPr/>
          <p:nvPr/>
        </p:nvGrpSpPr>
        <p:grpSpPr>
          <a:xfrm>
            <a:off x="2772254" y="3900859"/>
            <a:ext cx="2151839" cy="2510831"/>
            <a:chOff x="2441326" y="3900859"/>
            <a:chExt cx="2151839" cy="2510831"/>
          </a:xfrm>
        </p:grpSpPr>
        <p:pic>
          <p:nvPicPr>
            <p:cNvPr id="137" name="Imagen 136">
              <a:extLst>
                <a:ext uri="{FF2B5EF4-FFF2-40B4-BE49-F238E27FC236}">
                  <a16:creationId xmlns:a16="http://schemas.microsoft.com/office/drawing/2014/main" id="{6D267E09-86A1-429E-B7E5-B5F5F3E23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6"/>
            <a:stretch/>
          </p:blipFill>
          <p:spPr>
            <a:xfrm>
              <a:off x="2454287" y="4566241"/>
              <a:ext cx="2109328" cy="1141721"/>
            </a:xfrm>
            <a:prstGeom prst="rect">
              <a:avLst/>
            </a:prstGeom>
          </p:spPr>
        </p:pic>
        <p:sp>
          <p:nvSpPr>
            <p:cNvPr id="138" name="Rectángulo: esquinas redondeadas 137">
              <a:extLst>
                <a:ext uri="{FF2B5EF4-FFF2-40B4-BE49-F238E27FC236}">
                  <a16:creationId xmlns:a16="http://schemas.microsoft.com/office/drawing/2014/main" id="{824F6BA8-4882-4295-B348-6E57545BA134}"/>
                </a:ext>
              </a:extLst>
            </p:cNvPr>
            <p:cNvSpPr/>
            <p:nvPr/>
          </p:nvSpPr>
          <p:spPr>
            <a:xfrm>
              <a:off x="2444239" y="3900859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E4AF72C3-6B7A-47C2-8EAA-25A79EC54BCF}"/>
                </a:ext>
              </a:extLst>
            </p:cNvPr>
            <p:cNvSpPr txBox="1"/>
            <p:nvPr/>
          </p:nvSpPr>
          <p:spPr>
            <a:xfrm>
              <a:off x="2441326" y="5821314"/>
              <a:ext cx="21489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Poncho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bajo – Stun medio - Reflector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Neutro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Media recuperación</a:t>
              </a:r>
            </a:p>
          </p:txBody>
        </p:sp>
        <p:pic>
          <p:nvPicPr>
            <p:cNvPr id="140" name="Imagen 139">
              <a:extLst>
                <a:ext uri="{FF2B5EF4-FFF2-40B4-BE49-F238E27FC236}">
                  <a16:creationId xmlns:a16="http://schemas.microsoft.com/office/drawing/2014/main" id="{56DC7DC2-8438-4912-B58B-A717D02F3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314" y="3947636"/>
              <a:ext cx="390326" cy="390326"/>
            </a:xfrm>
            <a:prstGeom prst="rect">
              <a:avLst/>
            </a:prstGeom>
          </p:spPr>
        </p:pic>
      </p:grp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D1103665-8E69-41D4-A94A-4A292704FD74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936730F3-1606-4B44-8DCE-CA6E70800D72}"/>
              </a:ext>
            </a:extLst>
          </p:cNvPr>
          <p:cNvSpPr txBox="1"/>
          <p:nvPr/>
        </p:nvSpPr>
        <p:spPr>
          <a:xfrm>
            <a:off x="5004791" y="5821314"/>
            <a:ext cx="214892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Ataque Boleadora Normal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Stats bajo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Choque</a:t>
            </a:r>
            <a:r>
              <a:rPr lang="es-UY" sz="600" dirty="0">
                <a:solidFill>
                  <a:schemeClr val="bg1"/>
                </a:solidFill>
              </a:rPr>
              <a:t> – A favor del enemigo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Fallo</a:t>
            </a:r>
            <a:r>
              <a:rPr lang="es-UY" sz="600" dirty="0">
                <a:solidFill>
                  <a:schemeClr val="bg1"/>
                </a:solidFill>
              </a:rPr>
              <a:t> – Baja recuperación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C3EFE3D1-ADCC-4DC6-84A1-CB4848824234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F83CE2BC-F185-4769-AB35-AC3149AC8A4A}"/>
              </a:ext>
            </a:extLst>
          </p:cNvPr>
          <p:cNvSpPr txBox="1"/>
          <p:nvPr/>
        </p:nvSpPr>
        <p:spPr>
          <a:xfrm>
            <a:off x="7289232" y="5815713"/>
            <a:ext cx="214892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Ataque Boleadora Cargado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Stats medio  – X1 de Atrapado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Choque</a:t>
            </a:r>
            <a:r>
              <a:rPr lang="es-UY" sz="600" dirty="0">
                <a:solidFill>
                  <a:schemeClr val="bg1"/>
                </a:solidFill>
              </a:rPr>
              <a:t> – Neutro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Fallo</a:t>
            </a:r>
            <a:r>
              <a:rPr lang="es-UY" sz="600" dirty="0">
                <a:solidFill>
                  <a:schemeClr val="bg1"/>
                </a:solidFill>
              </a:rPr>
              <a:t> – Media recuperación</a:t>
            </a:r>
          </a:p>
        </p:txBody>
      </p:sp>
      <p:pic>
        <p:nvPicPr>
          <p:cNvPr id="145" name="Imagen 144">
            <a:extLst>
              <a:ext uri="{FF2B5EF4-FFF2-40B4-BE49-F238E27FC236}">
                <a16:creationId xmlns:a16="http://schemas.microsoft.com/office/drawing/2014/main" id="{B60CC675-AE85-426F-8350-FBFD271BB4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08" y="3951451"/>
            <a:ext cx="390326" cy="390326"/>
          </a:xfrm>
          <a:prstGeom prst="rect">
            <a:avLst/>
          </a:prstGeom>
          <a:ln w="9525">
            <a:noFill/>
          </a:ln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80AB9FB2-D324-4519-9695-9635BE62D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20" y="3942035"/>
            <a:ext cx="390326" cy="390326"/>
          </a:xfrm>
          <a:prstGeom prst="rect">
            <a:avLst/>
          </a:prstGeom>
          <a:ln w="9525">
            <a:noFill/>
          </a:ln>
        </p:spPr>
      </p:pic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19EF892A-99CD-4449-B616-0D109F7425DE}"/>
              </a:ext>
            </a:extLst>
          </p:cNvPr>
          <p:cNvSpPr/>
          <p:nvPr/>
        </p:nvSpPr>
        <p:spPr>
          <a:xfrm>
            <a:off x="9579860" y="121401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2B5698B-5153-404C-B57C-1AEACB67F331}"/>
              </a:ext>
            </a:extLst>
          </p:cNvPr>
          <p:cNvSpPr txBox="1"/>
          <p:nvPr/>
        </p:nvSpPr>
        <p:spPr>
          <a:xfrm>
            <a:off x="9587452" y="341011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Reacción: </a:t>
            </a:r>
            <a:r>
              <a:rPr lang="es-UY" sz="1400" u="sng" dirty="0" err="1">
                <a:solidFill>
                  <a:schemeClr val="bg1"/>
                </a:solidFill>
              </a:rPr>
              <a:t>One</a:t>
            </a:r>
            <a:r>
              <a:rPr lang="es-UY" sz="1400" u="sng" dirty="0">
                <a:solidFill>
                  <a:schemeClr val="bg1"/>
                </a:solidFill>
              </a:rPr>
              <a:t> </a:t>
            </a:r>
            <a:r>
              <a:rPr lang="es-UY" sz="1400" u="sng" dirty="0" err="1">
                <a:solidFill>
                  <a:schemeClr val="bg1"/>
                </a:solidFill>
              </a:rPr>
              <a:t>Shot</a:t>
            </a:r>
            <a:endParaRPr lang="es-UY" sz="1400" u="sng" dirty="0">
              <a:solidFill>
                <a:schemeClr val="bg1"/>
              </a:solidFill>
            </a:endParaRPr>
          </a:p>
        </p:txBody>
      </p: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7AAEFD20-7D0F-4F1A-B7A9-373C63819AFF}"/>
              </a:ext>
            </a:extLst>
          </p:cNvPr>
          <p:cNvSpPr/>
          <p:nvPr/>
        </p:nvSpPr>
        <p:spPr>
          <a:xfrm>
            <a:off x="9583050" y="3908194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B0540A4-416D-4402-85F9-6CF38F2C7D95}"/>
              </a:ext>
            </a:extLst>
          </p:cNvPr>
          <p:cNvSpPr txBox="1"/>
          <p:nvPr/>
        </p:nvSpPr>
        <p:spPr>
          <a:xfrm>
            <a:off x="9580137" y="609759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Reacción: Esquiva</a:t>
            </a:r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3012EDDB-844A-452D-8628-0A1B8D97D8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06" y="4905375"/>
            <a:ext cx="2296417" cy="62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>
            <a:extLst>
              <a:ext uri="{FF2B5EF4-FFF2-40B4-BE49-F238E27FC236}">
                <a16:creationId xmlns:a16="http://schemas.microsoft.com/office/drawing/2014/main" id="{D8EE1304-60A0-44D7-915F-CD41FF74F2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686" y="2161655"/>
            <a:ext cx="2061878" cy="6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D186ED7-9585-49DF-AB68-E1A5843C13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86" y="3942666"/>
            <a:ext cx="450308" cy="450308"/>
          </a:xfrm>
          <a:prstGeom prst="rect">
            <a:avLst/>
          </a:prstGeom>
        </p:spPr>
      </p:pic>
      <p:pic>
        <p:nvPicPr>
          <p:cNvPr id="158" name="Imagen 157">
            <a:extLst>
              <a:ext uri="{FF2B5EF4-FFF2-40B4-BE49-F238E27FC236}">
                <a16:creationId xmlns:a16="http://schemas.microsoft.com/office/drawing/2014/main" id="{B310F9D1-2CDB-4187-A790-268E1B513C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86" y="1237528"/>
            <a:ext cx="450308" cy="450308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2458CA36-1120-422D-9F00-BA74CD2DF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98" y="1243987"/>
            <a:ext cx="400444" cy="400444"/>
          </a:xfrm>
          <a:prstGeom prst="rect">
            <a:avLst/>
          </a:prstGeom>
        </p:spPr>
      </p:pic>
      <p:pic>
        <p:nvPicPr>
          <p:cNvPr id="160" name="Imagen 159">
            <a:extLst>
              <a:ext uri="{FF2B5EF4-FFF2-40B4-BE49-F238E27FC236}">
                <a16:creationId xmlns:a16="http://schemas.microsoft.com/office/drawing/2014/main" id="{4E51730B-7552-41C6-A08E-2260A90A1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96" y="3954443"/>
            <a:ext cx="390326" cy="3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Anim: Interacciones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6EB4EBC-18EB-4AE2-9A3E-EEA344493360}"/>
              </a:ext>
            </a:extLst>
          </p:cNvPr>
          <p:cNvSpPr/>
          <p:nvPr/>
        </p:nvSpPr>
        <p:spPr>
          <a:xfrm>
            <a:off x="7288955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61157F9-7ACF-43D4-8182-ADB79307AF1F}"/>
              </a:ext>
            </a:extLst>
          </p:cNvPr>
          <p:cNvSpPr/>
          <p:nvPr/>
        </p:nvSpPr>
        <p:spPr>
          <a:xfrm>
            <a:off x="500844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93BB8B5-E556-4FD0-9E83-84C9365688CD}"/>
              </a:ext>
            </a:extLst>
          </p:cNvPr>
          <p:cNvSpPr/>
          <p:nvPr/>
        </p:nvSpPr>
        <p:spPr>
          <a:xfrm>
            <a:off x="2767575" y="121012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F8068C2-94CF-421F-B67D-D0B1DC583AC2}"/>
              </a:ext>
            </a:extLst>
          </p:cNvPr>
          <p:cNvSpPr/>
          <p:nvPr/>
        </p:nvSpPr>
        <p:spPr>
          <a:xfrm>
            <a:off x="5028099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3C0F78A-7ADC-459D-A95D-EFDCB0F3BD23}"/>
              </a:ext>
            </a:extLst>
          </p:cNvPr>
          <p:cNvSpPr/>
          <p:nvPr/>
        </p:nvSpPr>
        <p:spPr>
          <a:xfrm>
            <a:off x="490726" y="3906460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9C0AFDA7-3D9D-4EE9-A465-68CB59D1CA9D}"/>
              </a:ext>
            </a:extLst>
          </p:cNvPr>
          <p:cNvSpPr/>
          <p:nvPr/>
        </p:nvSpPr>
        <p:spPr>
          <a:xfrm>
            <a:off x="2775167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329CEACB-93CB-48C0-BDF4-2BD49ECBECFA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E48A019-3A3B-46F2-9B90-8FA0B25E1F7A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667AE9A-8C3A-467F-BFBB-70DDDF7AB935}"/>
              </a:ext>
            </a:extLst>
          </p:cNvPr>
          <p:cNvSpPr/>
          <p:nvPr/>
        </p:nvSpPr>
        <p:spPr>
          <a:xfrm>
            <a:off x="9576586" y="1206682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6777907-9D11-4DDE-B431-F5B967995C8F}"/>
              </a:ext>
            </a:extLst>
          </p:cNvPr>
          <p:cNvSpPr/>
          <p:nvPr/>
        </p:nvSpPr>
        <p:spPr>
          <a:xfrm>
            <a:off x="9579776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B12C472-C471-4130-8AB9-33D6DC708C73}"/>
              </a:ext>
            </a:extLst>
          </p:cNvPr>
          <p:cNvSpPr txBox="1"/>
          <p:nvPr/>
        </p:nvSpPr>
        <p:spPr>
          <a:xfrm>
            <a:off x="9576586" y="341318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Hit Aéreo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B2973EE-6759-4CA6-9EF0-C9B234E9A0EF}"/>
              </a:ext>
            </a:extLst>
          </p:cNvPr>
          <p:cNvSpPr txBox="1"/>
          <p:nvPr/>
        </p:nvSpPr>
        <p:spPr>
          <a:xfrm>
            <a:off x="508436" y="609831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EAC24CA-07D8-4648-8A08-FDD8B39F9858}"/>
              </a:ext>
            </a:extLst>
          </p:cNvPr>
          <p:cNvSpPr txBox="1"/>
          <p:nvPr/>
        </p:nvSpPr>
        <p:spPr>
          <a:xfrm>
            <a:off x="2768960" y="609831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192EFA3-A52B-4308-ABCA-473CECA477BA}"/>
              </a:ext>
            </a:extLst>
          </p:cNvPr>
          <p:cNvSpPr txBox="1"/>
          <p:nvPr/>
        </p:nvSpPr>
        <p:spPr>
          <a:xfrm>
            <a:off x="5016888" y="610427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5576CAD-55B7-4AF5-A680-B9EB0B77102D}"/>
              </a:ext>
            </a:extLst>
          </p:cNvPr>
          <p:cNvSpPr txBox="1"/>
          <p:nvPr/>
        </p:nvSpPr>
        <p:spPr>
          <a:xfrm>
            <a:off x="7294830" y="610427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BB0B988-D2E9-4E70-B672-98AA714A56E3}"/>
              </a:ext>
            </a:extLst>
          </p:cNvPr>
          <p:cNvSpPr txBox="1"/>
          <p:nvPr/>
        </p:nvSpPr>
        <p:spPr>
          <a:xfrm>
            <a:off x="9576586" y="6090269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ACB22EC-D27F-4335-9759-DF58E9E14102}"/>
              </a:ext>
            </a:extLst>
          </p:cNvPr>
          <p:cNvSpPr txBox="1"/>
          <p:nvPr/>
        </p:nvSpPr>
        <p:spPr>
          <a:xfrm>
            <a:off x="508436" y="3038044"/>
            <a:ext cx="2148926" cy="6771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Bloqueo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Se pasa al estado Golpe Bloqueado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Choque</a:t>
            </a:r>
            <a:r>
              <a:rPr lang="es-UY" sz="600" dirty="0">
                <a:solidFill>
                  <a:schemeClr val="bg1"/>
                </a:solidFill>
              </a:rPr>
              <a:t> – A favor si Hitbox de Arma, desventaja si Hitbox poncho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Fallo</a:t>
            </a:r>
            <a:r>
              <a:rPr lang="es-UY" sz="600" dirty="0">
                <a:solidFill>
                  <a:schemeClr val="bg1"/>
                </a:solidFill>
              </a:rPr>
              <a:t> – Alta recuperación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B84FFE-3A52-48D1-9F14-63F7788A3F09}"/>
              </a:ext>
            </a:extLst>
          </p:cNvPr>
          <p:cNvSpPr txBox="1"/>
          <p:nvPr/>
        </p:nvSpPr>
        <p:spPr>
          <a:xfrm>
            <a:off x="2772063" y="3224639"/>
            <a:ext cx="2148926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Golpe Bloqueado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El jugador se recupera rápidamente al estar en este estado.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AD467B-9DF2-4A5C-94BC-8A4BD134F711}"/>
              </a:ext>
            </a:extLst>
          </p:cNvPr>
          <p:cNvSpPr txBox="1"/>
          <p:nvPr/>
        </p:nvSpPr>
        <p:spPr>
          <a:xfrm>
            <a:off x="5023611" y="3219649"/>
            <a:ext cx="2148926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Aturdido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El jugador no puede moverse ni atacar en este estado, hay que pulsar rápidamente el botón de ataque para salir.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D58E931-6B66-405E-BF2F-A30E9182B50F}"/>
              </a:ext>
            </a:extLst>
          </p:cNvPr>
          <p:cNvSpPr txBox="1"/>
          <p:nvPr/>
        </p:nvSpPr>
        <p:spPr>
          <a:xfrm>
            <a:off x="7288955" y="3407115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Hit Terrestre</a:t>
            </a:r>
          </a:p>
        </p:txBody>
      </p:sp>
    </p:spTree>
    <p:extLst>
      <p:ext uri="{BB962C8B-B14F-4D97-AF65-F5344CB8AC3E}">
        <p14:creationId xmlns:p14="http://schemas.microsoft.com/office/powerpoint/2010/main" val="1644024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9729</TotalTime>
  <Words>1097</Words>
  <Application>Microsoft Office PowerPoint</Application>
  <PresentationFormat>Panorámica</PresentationFormat>
  <Paragraphs>205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986</cp:revision>
  <dcterms:created xsi:type="dcterms:W3CDTF">2022-09-22T01:08:39Z</dcterms:created>
  <dcterms:modified xsi:type="dcterms:W3CDTF">2025-06-15T21:19:10Z</dcterms:modified>
</cp:coreProperties>
</file>