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560" r:id="rId3"/>
    <p:sldId id="567" r:id="rId4"/>
    <p:sldId id="562" r:id="rId5"/>
    <p:sldId id="561" r:id="rId6"/>
    <p:sldId id="568" r:id="rId7"/>
    <p:sldId id="569" r:id="rId8"/>
    <p:sldId id="570" r:id="rId9"/>
    <p:sldId id="300" r:id="rId10"/>
    <p:sldId id="301" r:id="rId11"/>
    <p:sldId id="302" r:id="rId12"/>
    <p:sldId id="565" r:id="rId13"/>
  </p:sldIdLst>
  <p:sldSz cx="12192000" cy="6858000"/>
  <p:notesSz cx="6858000" cy="9144000"/>
  <p:defaultTextStyle>
    <a:defPPr>
      <a:defRPr lang="es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0" id="{8CFAC4F0-4F02-4B27-B9E8-D8CD0594CBD6}">
          <p14:sldIdLst>
            <p14:sldId id="291"/>
          </p14:sldIdLst>
        </p14:section>
        <p14:section name="Sección 1: General" id="{98A08F70-54BC-48F0-83BF-47F788437FCC}">
          <p14:sldIdLst>
            <p14:sldId id="560"/>
            <p14:sldId id="567"/>
            <p14:sldId id="562"/>
          </p14:sldIdLst>
        </p14:section>
        <p14:section name="Sección 2: Visual" id="{45B42801-D39F-4118-AAEE-06C6D7BD4E45}">
          <p14:sldIdLst>
            <p14:sldId id="561"/>
            <p14:sldId id="568"/>
            <p14:sldId id="569"/>
            <p14:sldId id="570"/>
          </p14:sldIdLst>
        </p14:section>
        <p14:section name="Sección 3: NPCs" id="{5018D3C7-86E0-439C-9638-E34C0303AE77}">
          <p14:sldIdLst>
            <p14:sldId id="300"/>
            <p14:sldId id="301"/>
            <p14:sldId id="302"/>
            <p14:sldId id="5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hiago Leoncino" initials="TL" lastIdx="1" clrIdx="0">
    <p:extLst>
      <p:ext uri="{19B8F6BF-5375-455C-9EA6-DF929625EA0E}">
        <p15:presenceInfo xmlns:p15="http://schemas.microsoft.com/office/powerpoint/2012/main" userId="4f1c86451ced99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9F8"/>
    <a:srgbClr val="FF1C21"/>
    <a:srgbClr val="AC1E97"/>
    <a:srgbClr val="79737F"/>
    <a:srgbClr val="11031A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57" autoAdjust="0"/>
  </p:normalViewPr>
  <p:slideViewPr>
    <p:cSldViewPr snapToGrid="0" showGuides="1">
      <p:cViewPr varScale="1">
        <p:scale>
          <a:sx n="110" d="100"/>
          <a:sy n="110" d="100"/>
        </p:scale>
        <p:origin x="630" y="114"/>
      </p:cViewPr>
      <p:guideLst>
        <p:guide orient="horz" pos="238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15760-0B9D-4962-8806-24A71FF7CB38}" type="datetimeFigureOut">
              <a:rPr lang="es-ES" smtClean="0"/>
              <a:t>09/06/2025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3F2D7-B2A1-490D-91DD-A42768B2402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6610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3944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6676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876159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995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2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UY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3F2D7-B2A1-490D-91DD-A42768B2402D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45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60DC9-A84A-49EB-BC1A-416276AD5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E4FF66-3051-43E5-A9AE-AD4144E274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840348-78BF-4EB1-8846-6F76DB92C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23DBD9-25AE-44CA-B228-D2B55C8F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DC0A9F2-1626-4B92-A0A5-962844A96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540043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BEDE2-56DC-4AFD-BA5A-FBDB2520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D12595-A539-4D3A-9492-88939C594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C35B6-B771-4804-95B1-58C212BFF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D12ED5-7DE2-4B58-8A7A-BA3342E9C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2F3D85-6F53-47AB-919B-0FD87B18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646177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05EAEE-CD86-435E-88E4-D407E59AF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F6DDF5-FD16-4BEC-9996-96CE15E4A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E9A419-D516-4FF7-B0F2-36B8DD4A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023150-4149-449F-BE07-42FF15AD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4B8918-502D-4AAF-8F50-F07ADFB2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5882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59F7EA-363B-42E6-A748-88168E84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A12596-B3C6-40C2-8F94-64D6CF5F6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668D16-A63B-474D-A17A-B1825733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989DCD-C973-45DE-9D1F-71B2A0E5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85FC5C-19AA-4E5E-B977-F4F62752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982057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35CC44-F0A5-40D3-B98F-821CB2FF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E23170-CF5F-43FC-877E-CFC4CBCED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2346C-0FF2-4302-B5F8-313EF2F2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315C0-8B2F-4C00-89E9-EA966F0BC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D01BF8-3AB0-430E-8E12-1DEE89417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72356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777525-A00B-4E1D-AE33-EA09EFC87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B18612-6F3B-4648-A29A-B5AFD7769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27F12A-DAD7-4E20-A339-04F99D7C3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41E923-4B12-47EA-BE8E-95615EB94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E0892D-1322-4C71-86C0-594EE0839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6FF2DCB-F1CF-4DAA-9E29-2646C830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57251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C7E600-7206-41D6-B0DD-AE64146A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1BC684-5DC8-4F5A-83FA-2DB86F8E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B5FED3-DD3A-403F-8C7D-06E04E42B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83F6A66-E8D5-4CC9-984D-19AF358030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2647441-6D52-4CB2-A764-031BF91DF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2F5857B-DC8E-4E40-8E8D-1CABA865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84C110-2971-44E0-A9B7-482E6970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C3BF7A2-DF7C-4942-B245-2D3726B8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47059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D22FF4-808D-4CA3-BB50-2DD6F7D0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96F50C5-D905-48FE-9F1B-5C17170B3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400EB2-B1E1-44A5-A12C-BA6BE38F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220876-5927-4BCA-804F-1C278A95D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252247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169071AE-25DE-47FE-AC0B-BB808672A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0B2756-8472-495D-AA99-A887675D5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8FFA36-FF3C-4738-B564-BF302F69F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32206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5CB59-E9AF-46C9-8F00-2C665659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CECD4B-CECE-475C-B081-2BD365587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DD20CE-F205-466E-88FB-82213468D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815D94-9017-4E41-AE4B-5061758FF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F921FF-39E1-449C-BA06-62582A91F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295E0A-1DCE-42B9-99EA-57024480C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12735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C4EB-1FC3-439D-842B-1A60C383D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828C1-2595-4574-BAC5-783322958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UY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6072855-98CF-410B-A0D9-FF6CE4990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E5CA49-6176-486D-8414-5EC17F62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80BB1CE-9BD7-4BE1-AD3C-BD2BED8C3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UY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76315A-A89D-41CF-A132-9D5A842BC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46176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9510FB1-59D0-4F36-A995-AA8A38E3B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UY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171063-E9C9-4B84-85DA-5E2B1E677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UY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E8A59A-491A-46CD-B77E-A29605E41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9C4E0-327D-4001-842B-6143C18E08C1}" type="datetimeFigureOut">
              <a:rPr lang="es-UY" smtClean="0"/>
              <a:t>9/6/2025</a:t>
            </a:fld>
            <a:endParaRPr lang="es-UY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577C0E-FBB0-4702-AF10-C8CAAF5D1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UY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8518E4-DCE3-4BED-9D8B-6B3B93D5B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936E3E-A9DD-42E4-80DB-DC56CBE45262}" type="slidenum">
              <a:rPr lang="es-UY" smtClean="0"/>
              <a:t>‹Nº›</a:t>
            </a:fld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370915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gif"/><Relationship Id="rId7" Type="http://schemas.openxmlformats.org/officeDocument/2006/relationships/image" Target="../media/image45.png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gif"/><Relationship Id="rId4" Type="http://schemas.openxmlformats.org/officeDocument/2006/relationships/image" Target="../media/image4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7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46.png"/><Relationship Id="rId4" Type="http://schemas.openxmlformats.org/officeDocument/2006/relationships/image" Target="../media/image39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gif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gif"/><Relationship Id="rId7" Type="http://schemas.openxmlformats.org/officeDocument/2006/relationships/image" Target="../media/image20.gif"/><Relationship Id="rId12" Type="http://schemas.openxmlformats.org/officeDocument/2006/relationships/image" Target="../media/image25.gif"/><Relationship Id="rId17" Type="http://schemas.openxmlformats.org/officeDocument/2006/relationships/image" Target="../media/image30.gi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9.gif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gif"/><Relationship Id="rId19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2.gif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1">
            <a:extLst>
              <a:ext uri="{FF2B5EF4-FFF2-40B4-BE49-F238E27FC236}">
                <a16:creationId xmlns:a16="http://schemas.microsoft.com/office/drawing/2014/main" id="{2568BC9E-0878-4D43-A77D-55F97351C16D}"/>
              </a:ext>
            </a:extLst>
          </p:cNvPr>
          <p:cNvGrpSpPr/>
          <p:nvPr/>
        </p:nvGrpSpPr>
        <p:grpSpPr>
          <a:xfrm>
            <a:off x="470516" y="1398483"/>
            <a:ext cx="11248008" cy="5478423"/>
            <a:chOff x="470516" y="1398483"/>
            <a:chExt cx="11248008" cy="54784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9C7CD64F-50A3-4F33-A365-73A959A3A6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34" t="26629" b="31484"/>
            <a:stretch/>
          </p:blipFill>
          <p:spPr>
            <a:xfrm>
              <a:off x="470516" y="2280123"/>
              <a:ext cx="11248008" cy="2324564"/>
            </a:xfrm>
            <a:prstGeom prst="rect">
              <a:avLst/>
            </a:prstGeom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3F812AF4-C8EF-4723-96F9-22C89B4FE22B}"/>
                </a:ext>
              </a:extLst>
            </p:cNvPr>
            <p:cNvSpPr txBox="1"/>
            <p:nvPr/>
          </p:nvSpPr>
          <p:spPr>
            <a:xfrm>
              <a:off x="1589106" y="1398483"/>
              <a:ext cx="3266982" cy="547842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>
                <a:bevelT w="127000" h="38100" prst="angle"/>
                <a:extrusionClr>
                  <a:schemeClr val="accent2"/>
                </a:extrusionClr>
              </a:sp3d>
            </a:bodyPr>
            <a:lstStyle/>
            <a:p>
              <a:pPr algn="ctr"/>
              <a:r>
                <a:rPr lang="es-UY" sz="35000" b="1" dirty="0">
                  <a:solidFill>
                    <a:schemeClr val="accent4"/>
                  </a:solidFill>
                  <a:latin typeface="The Centurion" pitchFamily="50" charset="0"/>
                </a:rPr>
                <a:t>U</a:t>
              </a:r>
            </a:p>
          </p:txBody>
        </p:sp>
        <p:grpSp>
          <p:nvGrpSpPr>
            <p:cNvPr id="16" name="Grupo 15">
              <a:extLst>
                <a:ext uri="{FF2B5EF4-FFF2-40B4-BE49-F238E27FC236}">
                  <a16:creationId xmlns:a16="http://schemas.microsoft.com/office/drawing/2014/main" id="{BACC54A2-E4D5-4C8D-B215-4D73A02374C0}"/>
                </a:ext>
              </a:extLst>
            </p:cNvPr>
            <p:cNvGrpSpPr/>
            <p:nvPr/>
          </p:nvGrpSpPr>
          <p:grpSpPr>
            <a:xfrm>
              <a:off x="2618899" y="2280123"/>
              <a:ext cx="7865621" cy="3207649"/>
              <a:chOff x="4181372" y="2289001"/>
              <a:chExt cx="7865621" cy="3207649"/>
            </a:xfrm>
          </p:grpSpPr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B9B67060-482F-4D93-BAEC-07AF99D7EEAE}"/>
                  </a:ext>
                </a:extLst>
              </p:cNvPr>
              <p:cNvSpPr txBox="1"/>
              <p:nvPr/>
            </p:nvSpPr>
            <p:spPr>
              <a:xfrm>
                <a:off x="8780011" y="2289001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ania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3A4A4CEC-67A5-4E3E-A792-9704B9C91E58}"/>
                  </a:ext>
                </a:extLst>
              </p:cNvPr>
              <p:cNvSpPr txBox="1"/>
              <p:nvPr/>
            </p:nvSpPr>
            <p:spPr>
              <a:xfrm>
                <a:off x="6187734" y="284977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V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6E3079CB-1B33-4C2C-946B-6B7EF5C9C2C5}"/>
                  </a:ext>
                </a:extLst>
              </p:cNvPr>
              <p:cNvSpPr txBox="1"/>
              <p:nvPr/>
            </p:nvSpPr>
            <p:spPr>
              <a:xfrm>
                <a:off x="4181372" y="2297882"/>
                <a:ext cx="3266982" cy="2646878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>
                  <a:bevelT w="127000" h="38100" prst="angle"/>
                  <a:extrusionClr>
                    <a:schemeClr val="accent2"/>
                  </a:extrusionClr>
                </a:sp3d>
              </a:bodyPr>
              <a:lstStyle/>
              <a:p>
                <a:pPr algn="ctr"/>
                <a:r>
                  <a:rPr lang="es-UY" sz="16600" b="1" dirty="0">
                    <a:solidFill>
                      <a:schemeClr val="accent5"/>
                    </a:solidFill>
                    <a:latin typeface="The Centurion" pitchFamily="50" charset="0"/>
                  </a:rPr>
                  <a:t>ru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1255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3A1AD93-7A5A-486D-A77E-859EBC62074D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Enemigos Simples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E5E629-5B33-45C1-8EC0-FBEE07DB9812}"/>
              </a:ext>
            </a:extLst>
          </p:cNvPr>
          <p:cNvSpPr txBox="1"/>
          <p:nvPr/>
        </p:nvSpPr>
        <p:spPr>
          <a:xfrm>
            <a:off x="156536" y="2334180"/>
            <a:ext cx="5839350" cy="73866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 01: Guris Corre.</a:t>
            </a:r>
          </a:p>
          <a:p>
            <a:pPr algn="just"/>
            <a:r>
              <a:rPr lang="es-MX" sz="1400" dirty="0"/>
              <a:t>Ataca mientras se mueve horizontalmente y rebota con las paredes. 1 golpe de HP.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EC26EEE9-41E4-4961-84B9-A49921B9A221}"/>
              </a:ext>
            </a:extLst>
          </p:cNvPr>
          <p:cNvSpPr txBox="1"/>
          <p:nvPr/>
        </p:nvSpPr>
        <p:spPr>
          <a:xfrm>
            <a:off x="6192851" y="1097539"/>
            <a:ext cx="5839350" cy="5232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Simple: Guris Tirador.</a:t>
            </a:r>
          </a:p>
          <a:p>
            <a:pPr algn="just"/>
            <a:r>
              <a:rPr lang="es-MX" sz="1400" dirty="0"/>
              <a:t>Lanza proyectiles en dirección al jugador. 1 golpe de HP.</a:t>
            </a:r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59FE8649-5AA6-4D56-B797-38BA352E3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77" y="1995134"/>
            <a:ext cx="1000475" cy="1400665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60DCA371-904E-4368-AE8C-C5AD942AB738}"/>
              </a:ext>
            </a:extLst>
          </p:cNvPr>
          <p:cNvSpPr txBox="1"/>
          <p:nvPr/>
        </p:nvSpPr>
        <p:spPr>
          <a:xfrm>
            <a:off x="6192851" y="168735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Descanso</a:t>
            </a:r>
          </a:p>
        </p:txBody>
      </p:sp>
      <p:sp>
        <p:nvSpPr>
          <p:cNvPr id="50" name="Rectángulo 49">
            <a:extLst>
              <a:ext uri="{FF2B5EF4-FFF2-40B4-BE49-F238E27FC236}">
                <a16:creationId xmlns:a16="http://schemas.microsoft.com/office/drawing/2014/main" id="{DDA0DA77-88B7-497E-AC74-9A1668393D56}"/>
              </a:ext>
            </a:extLst>
          </p:cNvPr>
          <p:cNvSpPr/>
          <p:nvPr/>
        </p:nvSpPr>
        <p:spPr>
          <a:xfrm>
            <a:off x="6192850" y="1682398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19F06B00-8AE8-46BA-848D-648BC5E80E98}"/>
              </a:ext>
            </a:extLst>
          </p:cNvPr>
          <p:cNvSpPr txBox="1"/>
          <p:nvPr/>
        </p:nvSpPr>
        <p:spPr>
          <a:xfrm>
            <a:off x="9146693" y="168735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Ataque</a:t>
            </a:r>
          </a:p>
        </p:txBody>
      </p:sp>
      <p:sp>
        <p:nvSpPr>
          <p:cNvPr id="52" name="Rectángulo 51">
            <a:extLst>
              <a:ext uri="{FF2B5EF4-FFF2-40B4-BE49-F238E27FC236}">
                <a16:creationId xmlns:a16="http://schemas.microsoft.com/office/drawing/2014/main" id="{558DB664-1744-4ECB-9260-DE0725724FC4}"/>
              </a:ext>
            </a:extLst>
          </p:cNvPr>
          <p:cNvSpPr/>
          <p:nvPr/>
        </p:nvSpPr>
        <p:spPr>
          <a:xfrm>
            <a:off x="9146692" y="1682398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624CB4AD-E7C3-401D-9D68-F3E74116F9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075" y="2299849"/>
            <a:ext cx="1996582" cy="1095950"/>
          </a:xfrm>
          <a:prstGeom prst="rect">
            <a:avLst/>
          </a:prstGeom>
        </p:spPr>
      </p:pic>
      <p:sp>
        <p:nvSpPr>
          <p:cNvPr id="56" name="CuadroTexto 55">
            <a:extLst>
              <a:ext uri="{FF2B5EF4-FFF2-40B4-BE49-F238E27FC236}">
                <a16:creationId xmlns:a16="http://schemas.microsoft.com/office/drawing/2014/main" id="{B3AC053E-DBAC-4695-B3EE-8F070F05343F}"/>
              </a:ext>
            </a:extLst>
          </p:cNvPr>
          <p:cNvSpPr txBox="1"/>
          <p:nvPr/>
        </p:nvSpPr>
        <p:spPr>
          <a:xfrm>
            <a:off x="156536" y="311923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Descanso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3FBD07C1-A6AC-4417-B959-9D2BE224FB55}"/>
              </a:ext>
            </a:extLst>
          </p:cNvPr>
          <p:cNvSpPr/>
          <p:nvPr/>
        </p:nvSpPr>
        <p:spPr>
          <a:xfrm>
            <a:off x="156535" y="311427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FA7C2F04-C86F-49D0-897C-059F6BCD2F72}"/>
              </a:ext>
            </a:extLst>
          </p:cNvPr>
          <p:cNvSpPr txBox="1"/>
          <p:nvPr/>
        </p:nvSpPr>
        <p:spPr>
          <a:xfrm>
            <a:off x="3110378" y="311923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Ataque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3735A1D-8244-44AE-A354-E98828B1D1B5}"/>
              </a:ext>
            </a:extLst>
          </p:cNvPr>
          <p:cNvSpPr/>
          <p:nvPr/>
        </p:nvSpPr>
        <p:spPr>
          <a:xfrm>
            <a:off x="3110377" y="311427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48" name="Imagen 47">
            <a:extLst>
              <a:ext uri="{FF2B5EF4-FFF2-40B4-BE49-F238E27FC236}">
                <a16:creationId xmlns:a16="http://schemas.microsoft.com/office/drawing/2014/main" id="{1915E78F-EAE1-40B7-8B47-FBB4E008B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862" y="3587935"/>
            <a:ext cx="1080792" cy="1142906"/>
          </a:xfrm>
          <a:prstGeom prst="rect">
            <a:avLst/>
          </a:prstGeom>
        </p:spPr>
      </p:pic>
      <p:pic>
        <p:nvPicPr>
          <p:cNvPr id="54" name="Imagen 53">
            <a:extLst>
              <a:ext uri="{FF2B5EF4-FFF2-40B4-BE49-F238E27FC236}">
                <a16:creationId xmlns:a16="http://schemas.microsoft.com/office/drawing/2014/main" id="{16D93D7A-2A73-4EA2-BD6B-76C022D4043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6985" y="3535095"/>
            <a:ext cx="1112291" cy="1239741"/>
          </a:xfrm>
          <a:prstGeom prst="rect">
            <a:avLst/>
          </a:prstGeom>
        </p:spPr>
      </p:pic>
      <p:sp>
        <p:nvSpPr>
          <p:cNvPr id="65" name="CuadroTexto 64">
            <a:extLst>
              <a:ext uri="{FF2B5EF4-FFF2-40B4-BE49-F238E27FC236}">
                <a16:creationId xmlns:a16="http://schemas.microsoft.com/office/drawing/2014/main" id="{20CCACC0-195A-40A1-AC0A-C89B65424F7F}"/>
              </a:ext>
            </a:extLst>
          </p:cNvPr>
          <p:cNvSpPr txBox="1"/>
          <p:nvPr/>
        </p:nvSpPr>
        <p:spPr>
          <a:xfrm>
            <a:off x="159799" y="1097539"/>
            <a:ext cx="5839350" cy="116955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Simple: Guris.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dirty="0"/>
              <a:t>Este es el tipo mas habitual de Enemigos Simple. Su comportamiento es básico, tiene dos modos esenciales, descanso y ataque. Esta en reposo hasta que entra en contacto con el jugador y pasa al modo de ataque.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C3C4478-676F-4052-9693-EDFF381266AC}"/>
              </a:ext>
            </a:extLst>
          </p:cNvPr>
          <p:cNvSpPr txBox="1"/>
          <p:nvPr/>
        </p:nvSpPr>
        <p:spPr>
          <a:xfrm>
            <a:off x="1634067" y="499100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Variable 1: Estado 3 - Empuje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4E2FF94-79FD-4847-9F35-7E7891ECD276}"/>
              </a:ext>
            </a:extLst>
          </p:cNvPr>
          <p:cNvSpPr/>
          <p:nvPr/>
        </p:nvSpPr>
        <p:spPr>
          <a:xfrm>
            <a:off x="1634066" y="4986045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A686933-9445-420C-9131-10B5CF5C03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79" y="5481929"/>
            <a:ext cx="1304596" cy="119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80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o 20">
            <a:extLst>
              <a:ext uri="{FF2B5EF4-FFF2-40B4-BE49-F238E27FC236}">
                <a16:creationId xmlns:a16="http://schemas.microsoft.com/office/drawing/2014/main" id="{FD8534DD-92D7-4D26-A889-0C6118F7692F}"/>
              </a:ext>
            </a:extLst>
          </p:cNvPr>
          <p:cNvGrpSpPr/>
          <p:nvPr/>
        </p:nvGrpSpPr>
        <p:grpSpPr>
          <a:xfrm>
            <a:off x="6341168" y="1992652"/>
            <a:ext cx="2388567" cy="345941"/>
            <a:chOff x="6319205" y="4359055"/>
            <a:chExt cx="3346167" cy="484632"/>
          </a:xfrm>
        </p:grpSpPr>
        <p:sp>
          <p:nvSpPr>
            <p:cNvPr id="22" name="Flecha: a la derecha 21">
              <a:extLst>
                <a:ext uri="{FF2B5EF4-FFF2-40B4-BE49-F238E27FC236}">
                  <a16:creationId xmlns:a16="http://schemas.microsoft.com/office/drawing/2014/main" id="{11CE33F9-1ED3-4738-A130-2D27B5325AF8}"/>
                </a:ext>
              </a:extLst>
            </p:cNvPr>
            <p:cNvSpPr/>
            <p:nvPr/>
          </p:nvSpPr>
          <p:spPr>
            <a:xfrm rot="10800000">
              <a:off x="6319205" y="43590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23" name="Flecha: a la derecha 22">
              <a:extLst>
                <a:ext uri="{FF2B5EF4-FFF2-40B4-BE49-F238E27FC236}">
                  <a16:creationId xmlns:a16="http://schemas.microsoft.com/office/drawing/2014/main" id="{91BAD377-A279-49E3-BEA9-6E07DEC24DB0}"/>
                </a:ext>
              </a:extLst>
            </p:cNvPr>
            <p:cNvSpPr/>
            <p:nvPr/>
          </p:nvSpPr>
          <p:spPr>
            <a:xfrm rot="10800000" flipH="1">
              <a:off x="7992288" y="4359055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3A1AD93-7A5A-486D-A77E-859EBC62074D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X. Enemigos Inteligentes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6E5E629-5B33-45C1-8EC0-FBEE07DB9812}"/>
              </a:ext>
            </a:extLst>
          </p:cNvPr>
          <p:cNvSpPr txBox="1"/>
          <p:nvPr/>
        </p:nvSpPr>
        <p:spPr>
          <a:xfrm>
            <a:off x="159799" y="1097539"/>
            <a:ext cx="5839350" cy="95410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Inteligente: Soldado.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dirty="0"/>
              <a:t>Este es el tipo mas habitual de Enemigos Inteligentes, ya que se pueden ajustar de varias maneras para desafiar al jugador.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08ADF64-679F-41E4-96E3-9794B834F844}"/>
              </a:ext>
            </a:extLst>
          </p:cNvPr>
          <p:cNvSpPr txBox="1"/>
          <p:nvPr/>
        </p:nvSpPr>
        <p:spPr>
          <a:xfrm>
            <a:off x="159798" y="2142652"/>
            <a:ext cx="5839350" cy="13849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u="sng" dirty="0"/>
              <a:t>Enemigo Inteligente 01: Soldado Base</a:t>
            </a:r>
          </a:p>
          <a:p>
            <a:pPr algn="just"/>
            <a:endParaRPr lang="es-UY" sz="1400" dirty="0"/>
          </a:p>
          <a:p>
            <a:pPr algn="just"/>
            <a:r>
              <a:rPr lang="es-MX" sz="1400" dirty="0"/>
              <a:t>Patrulla de lado a lado hasta que vea al jugador, o el jugador interactúe con el (Lo golpee o se choque) entonces pasa a estar en guardia, si el jugador se va lo seguirá hasta cierta distancia, sino volverá a patrullar. </a:t>
            </a:r>
          </a:p>
          <a:p>
            <a:pPr algn="just"/>
            <a:r>
              <a:rPr lang="es-MX" sz="1400" dirty="0"/>
              <a:t>Cuando esta en guardia el enemigo puede Atacar, Contratacar y Defenderse.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9003824-BC03-47A5-AF9F-60007DF842F3}"/>
              </a:ext>
            </a:extLst>
          </p:cNvPr>
          <p:cNvSpPr txBox="1"/>
          <p:nvPr/>
        </p:nvSpPr>
        <p:spPr>
          <a:xfrm>
            <a:off x="6096000" y="1103276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1 - Patrulla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BD04BF-50A7-4C3C-A031-995709F9A7A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295" y="1545959"/>
            <a:ext cx="1833824" cy="1222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54F7E87A-6335-4057-B2F1-071021CD81A7}"/>
              </a:ext>
            </a:extLst>
          </p:cNvPr>
          <p:cNvSpPr/>
          <p:nvPr/>
        </p:nvSpPr>
        <p:spPr>
          <a:xfrm>
            <a:off x="6095999" y="109831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00E1491-B080-4F7F-B3F4-2F5C21CABD1F}"/>
              </a:ext>
            </a:extLst>
          </p:cNvPr>
          <p:cNvSpPr/>
          <p:nvPr/>
        </p:nvSpPr>
        <p:spPr>
          <a:xfrm>
            <a:off x="9049841" y="109831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A75E33-EEB3-40A7-95B4-D06E47F007B0}"/>
              </a:ext>
            </a:extLst>
          </p:cNvPr>
          <p:cNvSpPr/>
          <p:nvPr/>
        </p:nvSpPr>
        <p:spPr>
          <a:xfrm>
            <a:off x="6095999" y="291556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7106163-6D9B-4DC1-9DA9-1BFC9A4FB17D}"/>
              </a:ext>
            </a:extLst>
          </p:cNvPr>
          <p:cNvSpPr/>
          <p:nvPr/>
        </p:nvSpPr>
        <p:spPr>
          <a:xfrm>
            <a:off x="9049841" y="291556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0605C325-79DE-4DBE-A327-2EE5EA88B345}"/>
              </a:ext>
            </a:extLst>
          </p:cNvPr>
          <p:cNvSpPr txBox="1"/>
          <p:nvPr/>
        </p:nvSpPr>
        <p:spPr>
          <a:xfrm>
            <a:off x="9049841" y="1097539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2 - Guardia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294D760-E83E-4ADE-8F65-2DB3DAF016F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708" y="1460533"/>
            <a:ext cx="1765773" cy="139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Rectángulo 30">
            <a:extLst>
              <a:ext uri="{FF2B5EF4-FFF2-40B4-BE49-F238E27FC236}">
                <a16:creationId xmlns:a16="http://schemas.microsoft.com/office/drawing/2014/main" id="{41712A47-67AA-409F-8703-68EEE3D62713}"/>
              </a:ext>
            </a:extLst>
          </p:cNvPr>
          <p:cNvSpPr/>
          <p:nvPr/>
        </p:nvSpPr>
        <p:spPr>
          <a:xfrm>
            <a:off x="6096000" y="4732817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5D003F12-FACD-41D6-ACEC-57FE552B998A}"/>
              </a:ext>
            </a:extLst>
          </p:cNvPr>
          <p:cNvSpPr/>
          <p:nvPr/>
        </p:nvSpPr>
        <p:spPr>
          <a:xfrm>
            <a:off x="9049842" y="4732816"/>
            <a:ext cx="2885508" cy="176864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C083D1CB-AF0D-4540-9159-9F36394A9BEC}"/>
              </a:ext>
            </a:extLst>
          </p:cNvPr>
          <p:cNvSpPr txBox="1"/>
          <p:nvPr/>
        </p:nvSpPr>
        <p:spPr>
          <a:xfrm>
            <a:off x="6092697" y="2907424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3 - Ataque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8D54260C-E5D2-4327-ADF4-FD92A792530C}"/>
              </a:ext>
            </a:extLst>
          </p:cNvPr>
          <p:cNvSpPr txBox="1"/>
          <p:nvPr/>
        </p:nvSpPr>
        <p:spPr>
          <a:xfrm>
            <a:off x="9049841" y="2921893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4 - Contrataque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FF1CFE4-985B-4250-A5ED-ED5990FE1013}"/>
              </a:ext>
            </a:extLst>
          </p:cNvPr>
          <p:cNvSpPr txBox="1"/>
          <p:nvPr/>
        </p:nvSpPr>
        <p:spPr>
          <a:xfrm>
            <a:off x="6092697" y="4731778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5 - Defensa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DEB85793-5F20-4298-9BB7-5E06F4A73817}"/>
              </a:ext>
            </a:extLst>
          </p:cNvPr>
          <p:cNvSpPr txBox="1"/>
          <p:nvPr/>
        </p:nvSpPr>
        <p:spPr>
          <a:xfrm>
            <a:off x="9059241" y="4731777"/>
            <a:ext cx="2885508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dirty="0">
                <a:solidFill>
                  <a:schemeClr val="bg1"/>
                </a:solidFill>
              </a:rPr>
              <a:t>Estado 6 - Muerte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0BDDC85-EABB-491A-8036-69C4FA43523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51" y="3215201"/>
            <a:ext cx="1945673" cy="15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C30ED50-DAA9-4AC5-83A5-B4D04E03C2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6" y="3269871"/>
            <a:ext cx="2562225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B3B6E6AA-18F1-4983-9859-08C7A20A5A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378" y="5163885"/>
            <a:ext cx="1302146" cy="1242415"/>
          </a:xfrm>
          <a:prstGeom prst="rect">
            <a:avLst/>
          </a:prstGeom>
        </p:spPr>
      </p:pic>
      <p:pic>
        <p:nvPicPr>
          <p:cNvPr id="38" name="Imagen 37">
            <a:extLst>
              <a:ext uri="{FF2B5EF4-FFF2-40B4-BE49-F238E27FC236}">
                <a16:creationId xmlns:a16="http://schemas.microsoft.com/office/drawing/2014/main" id="{99313300-9111-4378-B529-4C1A9E314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756" y="5300451"/>
            <a:ext cx="1290157" cy="1105849"/>
          </a:xfrm>
          <a:prstGeom prst="rect">
            <a:avLst/>
          </a:prstGeom>
        </p:spPr>
      </p:pic>
      <p:pic>
        <p:nvPicPr>
          <p:cNvPr id="40" name="Imagen 39">
            <a:extLst>
              <a:ext uri="{FF2B5EF4-FFF2-40B4-BE49-F238E27FC236}">
                <a16:creationId xmlns:a16="http://schemas.microsoft.com/office/drawing/2014/main" id="{9A692BCA-9E19-407C-B23F-188BE4A71E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992" y="3684653"/>
            <a:ext cx="3548543" cy="2750808"/>
          </a:xfrm>
          <a:prstGeom prst="rect">
            <a:avLst/>
          </a:prstGeom>
        </p:spPr>
      </p:pic>
      <p:sp>
        <p:nvSpPr>
          <p:cNvPr id="45" name="Rectángulo 44">
            <a:extLst>
              <a:ext uri="{FF2B5EF4-FFF2-40B4-BE49-F238E27FC236}">
                <a16:creationId xmlns:a16="http://schemas.microsoft.com/office/drawing/2014/main" id="{6BDA5FFC-965A-4CA0-80BD-001A510BA401}"/>
              </a:ext>
            </a:extLst>
          </p:cNvPr>
          <p:cNvSpPr/>
          <p:nvPr/>
        </p:nvSpPr>
        <p:spPr>
          <a:xfrm>
            <a:off x="162869" y="3618653"/>
            <a:ext cx="5848791" cy="288280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</p:spTree>
    <p:extLst>
      <p:ext uri="{BB962C8B-B14F-4D97-AF65-F5344CB8AC3E}">
        <p14:creationId xmlns:p14="http://schemas.microsoft.com/office/powerpoint/2010/main" val="2165845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60A209-1E95-4841-B17C-3398B4C60D10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Interacciones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09BB34B-AEDD-4C4F-B3FC-B8DDF4358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8227" y="1470762"/>
            <a:ext cx="1080792" cy="114290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034883-2125-45EE-8459-257BA16ED3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36" y="1419631"/>
            <a:ext cx="1304596" cy="119403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E8BF5B-B2A4-49D9-9DEF-B91D9E1A5C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578" y="1217179"/>
            <a:ext cx="1830803" cy="14192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33B05EC-32E4-48B4-9700-90E568F54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43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5384C41-2D84-4E50-B451-7E7379FAAD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757" y="3147791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3157B576-BBF1-4F3F-B37F-49C0A63AE5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837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2881AF-D766-4592-9F06-D917BC6DDA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199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705C7F3-C67A-439C-89CB-A4BF8C45BC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196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1B07243D-5C80-4EDA-A70F-DA3831EEB8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610" y="3147791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7CCDFD5-A6C5-4FDB-A8E7-CCC92F7358DA}"/>
              </a:ext>
            </a:extLst>
          </p:cNvPr>
          <p:cNvSpPr txBox="1"/>
          <p:nvPr/>
        </p:nvSpPr>
        <p:spPr>
          <a:xfrm>
            <a:off x="2329662" y="2703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1 HP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09FFB838-C789-4492-B108-035703B94AA3}"/>
              </a:ext>
            </a:extLst>
          </p:cNvPr>
          <p:cNvSpPr txBox="1"/>
          <p:nvPr/>
        </p:nvSpPr>
        <p:spPr>
          <a:xfrm>
            <a:off x="4356322" y="2703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2 HP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47B2DCD-171A-49C2-B4FB-A2E75DAB1F20}"/>
              </a:ext>
            </a:extLst>
          </p:cNvPr>
          <p:cNvSpPr txBox="1"/>
          <p:nvPr/>
        </p:nvSpPr>
        <p:spPr>
          <a:xfrm>
            <a:off x="6531027" y="2703506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UY" dirty="0"/>
              <a:t>2.5 HP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6BB51327-813B-4C02-BF8A-E7A1E1C1748A}"/>
              </a:ext>
            </a:extLst>
          </p:cNvPr>
          <p:cNvGrpSpPr/>
          <p:nvPr/>
        </p:nvGrpSpPr>
        <p:grpSpPr>
          <a:xfrm>
            <a:off x="159798" y="1226541"/>
            <a:ext cx="1192649" cy="1890090"/>
            <a:chOff x="634889" y="4431295"/>
            <a:chExt cx="1192649" cy="1890090"/>
          </a:xfrm>
        </p:grpSpPr>
        <p:pic>
          <p:nvPicPr>
            <p:cNvPr id="19" name="Imagen 18">
              <a:extLst>
                <a:ext uri="{FF2B5EF4-FFF2-40B4-BE49-F238E27FC236}">
                  <a16:creationId xmlns:a16="http://schemas.microsoft.com/office/drawing/2014/main" id="{429C1CC5-2AB2-431E-B236-5BFFF1C3A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0" y="4431295"/>
              <a:ext cx="400444" cy="400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8DC5A984-FB90-43B3-AD33-84FBD0A1153A}"/>
                </a:ext>
              </a:extLst>
            </p:cNvPr>
            <p:cNvSpPr txBox="1"/>
            <p:nvPr/>
          </p:nvSpPr>
          <p:spPr>
            <a:xfrm>
              <a:off x="1035333" y="4446851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1 HP</a:t>
              </a:r>
            </a:p>
          </p:txBody>
        </p:sp>
        <p:pic>
          <p:nvPicPr>
            <p:cNvPr id="21" name="Imagen 20">
              <a:extLst>
                <a:ext uri="{FF2B5EF4-FFF2-40B4-BE49-F238E27FC236}">
                  <a16:creationId xmlns:a16="http://schemas.microsoft.com/office/drawing/2014/main" id="{351D9077-06C2-4A9B-B624-7CE0B2D9B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002" y="4921729"/>
              <a:ext cx="400445" cy="40044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2411955A-1C6A-4763-A1A6-E7BF21ABBF4B}"/>
                </a:ext>
              </a:extLst>
            </p:cNvPr>
            <p:cNvSpPr txBox="1"/>
            <p:nvPr/>
          </p:nvSpPr>
          <p:spPr>
            <a:xfrm>
              <a:off x="1035333" y="4937285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0.5 HP</a:t>
              </a:r>
            </a:p>
          </p:txBody>
        </p:sp>
        <p:pic>
          <p:nvPicPr>
            <p:cNvPr id="23" name="Imagen 22">
              <a:extLst>
                <a:ext uri="{FF2B5EF4-FFF2-40B4-BE49-F238E27FC236}">
                  <a16:creationId xmlns:a16="http://schemas.microsoft.com/office/drawing/2014/main" id="{05DC6F9A-F0E8-439D-9E91-675F788C3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90" y="5412163"/>
              <a:ext cx="406259" cy="40625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4" name="Imagen 23">
              <a:extLst>
                <a:ext uri="{FF2B5EF4-FFF2-40B4-BE49-F238E27FC236}">
                  <a16:creationId xmlns:a16="http://schemas.microsoft.com/office/drawing/2014/main" id="{CBCF7379-4832-4DE2-A2DC-CD5CA3AA8F7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889" y="5920941"/>
              <a:ext cx="400444" cy="4004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F13A4EA9-D795-4F02-BF4B-D9F55070353E}"/>
                </a:ext>
              </a:extLst>
            </p:cNvPr>
            <p:cNvSpPr txBox="1"/>
            <p:nvPr/>
          </p:nvSpPr>
          <p:spPr>
            <a:xfrm>
              <a:off x="1098205" y="542010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2 HP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A87944-B1C6-44F8-82AD-1078F518892A}"/>
                </a:ext>
              </a:extLst>
            </p:cNvPr>
            <p:cNvSpPr txBox="1"/>
            <p:nvPr/>
          </p:nvSpPr>
          <p:spPr>
            <a:xfrm>
              <a:off x="1098204" y="5936497"/>
              <a:ext cx="6174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UY" dirty="0"/>
                <a:t>1 HP</a:t>
              </a:r>
            </a:p>
          </p:txBody>
        </p:sp>
      </p:grpSp>
      <p:pic>
        <p:nvPicPr>
          <p:cNvPr id="28" name="Imagen 27">
            <a:extLst>
              <a:ext uri="{FF2B5EF4-FFF2-40B4-BE49-F238E27FC236}">
                <a16:creationId xmlns:a16="http://schemas.microsoft.com/office/drawing/2014/main" id="{183CF34F-69FA-4C19-B970-E150959C93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743" y="3624012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D9659D8-B6BD-4C28-BA2F-0BD615C006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73" y="3685904"/>
            <a:ext cx="406259" cy="406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D9C3B7B6-9D7D-466A-999C-4DC3BD615C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6498" y="3624011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D1A865B2-474C-4F36-A98A-171EBC373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5652" y="3624944"/>
            <a:ext cx="406259" cy="406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3" name="Imagen 32">
            <a:extLst>
              <a:ext uri="{FF2B5EF4-FFF2-40B4-BE49-F238E27FC236}">
                <a16:creationId xmlns:a16="http://schemas.microsoft.com/office/drawing/2014/main" id="{27891F38-8593-45A2-BE21-F0E45A0791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27" y="4168439"/>
            <a:ext cx="400444" cy="400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DBCB5FB8-3AC4-4C55-A039-EC3E34B709B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373" y="4168438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310AA79F-193D-4BB4-9AC8-D49BA00481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680" y="4169633"/>
            <a:ext cx="400445" cy="40044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227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Objetivo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B550CEF1-E058-42FB-BE2F-28A7B93903E5}"/>
              </a:ext>
            </a:extLst>
          </p:cNvPr>
          <p:cNvSpPr/>
          <p:nvPr/>
        </p:nvSpPr>
        <p:spPr>
          <a:xfrm>
            <a:off x="159797" y="1092657"/>
            <a:ext cx="6188752" cy="56588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Desarrollar por completo dos niveles jugables que muestren las características clave del juego.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Características clave a mostrar: </a:t>
            </a: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Presentación extravagante 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UI y presentación de zona/ enemigos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Dirección de cámara y Iluminación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Música y efectos del ambiente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Variedad jugable</a:t>
            </a:r>
          </a:p>
          <a:p>
            <a:pPr algn="just"/>
            <a:endParaRPr lang="es-MX" sz="1600" dirty="0">
              <a:solidFill>
                <a:schemeClr val="tx1"/>
              </a:solidFill>
            </a:endParaRP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Combate centrado en amagos y interrupciones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Interacciones (Estados alterados, choques, contrataque)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Variedad de enemigos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Flow de encuentros y nivel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Combos, Objetos y Movimiento</a:t>
            </a:r>
          </a:p>
          <a:p>
            <a:pPr algn="just"/>
            <a:endParaRPr lang="es-MX" sz="1600" dirty="0">
              <a:solidFill>
                <a:schemeClr val="tx1"/>
              </a:solidFill>
            </a:endParaRPr>
          </a:p>
          <a:p>
            <a:pPr algn="just"/>
            <a:r>
              <a:rPr lang="es-MX" sz="1600" dirty="0">
                <a:solidFill>
                  <a:schemeClr val="tx1"/>
                </a:solidFill>
              </a:rPr>
              <a:t>	- Historia y Narrativa única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Basado en una figura histórica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Visita ciudades en tiempos históricos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	- Única perspectiva / estética Rioplatense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5148AA1-6A2D-4403-B400-FDFC1E67BB2E}"/>
              </a:ext>
            </a:extLst>
          </p:cNvPr>
          <p:cNvSpPr/>
          <p:nvPr/>
        </p:nvSpPr>
        <p:spPr>
          <a:xfrm>
            <a:off x="6461760" y="1092657"/>
            <a:ext cx="5570443" cy="16766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Contenido Importante: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Menú (Principal, Opciones, Pausa, Mapa, Diálogos)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Escenas (Tutorial, Nivel y Interludio)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Jugador (Funciones Básicas)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Ítems (1 Arma, Curación, Moneda)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Enemigos (Simples, Avanzados, Variable y Boss)</a:t>
            </a:r>
          </a:p>
          <a:p>
            <a:pPr algn="just"/>
            <a:r>
              <a:rPr lang="es-MX" sz="1400" dirty="0">
                <a:solidFill>
                  <a:schemeClr val="tx1"/>
                </a:solidFill>
              </a:rPr>
              <a:t>	- Narrativa (Tutorial, Nivel/Boss, Ciudad)</a:t>
            </a:r>
          </a:p>
        </p:txBody>
      </p:sp>
    </p:spTree>
    <p:extLst>
      <p:ext uri="{BB962C8B-B14F-4D97-AF65-F5344CB8AC3E}">
        <p14:creationId xmlns:p14="http://schemas.microsoft.com/office/powerpoint/2010/main" val="3781720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Imagen 83">
            <a:extLst>
              <a:ext uri="{FF2B5EF4-FFF2-40B4-BE49-F238E27FC236}">
                <a16:creationId xmlns:a16="http://schemas.microsoft.com/office/drawing/2014/main" id="{D5A3A1C7-35F1-4B53-939A-484972BA15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702" y="109148"/>
            <a:ext cx="7248525" cy="2957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</p:pic>
      <p:grpSp>
        <p:nvGrpSpPr>
          <p:cNvPr id="82" name="Grupo 81">
            <a:extLst>
              <a:ext uri="{FF2B5EF4-FFF2-40B4-BE49-F238E27FC236}">
                <a16:creationId xmlns:a16="http://schemas.microsoft.com/office/drawing/2014/main" id="{0FC7E1FD-20C8-462F-BFC7-54EB4C3E9FC5}"/>
              </a:ext>
            </a:extLst>
          </p:cNvPr>
          <p:cNvGrpSpPr/>
          <p:nvPr/>
        </p:nvGrpSpPr>
        <p:grpSpPr>
          <a:xfrm>
            <a:off x="1842516" y="3142196"/>
            <a:ext cx="9664217" cy="3675995"/>
            <a:chOff x="632414" y="1299750"/>
            <a:chExt cx="10915154" cy="4151816"/>
          </a:xfrm>
        </p:grpSpPr>
        <p:sp>
          <p:nvSpPr>
            <p:cNvPr id="81" name="Rectángulo 80">
              <a:extLst>
                <a:ext uri="{FF2B5EF4-FFF2-40B4-BE49-F238E27FC236}">
                  <a16:creationId xmlns:a16="http://schemas.microsoft.com/office/drawing/2014/main" id="{9131BE43-2C84-48FC-B1A4-7C7F730A86E6}"/>
                </a:ext>
              </a:extLst>
            </p:cNvPr>
            <p:cNvSpPr/>
            <p:nvPr/>
          </p:nvSpPr>
          <p:spPr>
            <a:xfrm>
              <a:off x="632414" y="1299750"/>
              <a:ext cx="10915154" cy="41518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1600"/>
            </a:p>
          </p:txBody>
        </p:sp>
        <p:grpSp>
          <p:nvGrpSpPr>
            <p:cNvPr id="73" name="Grupo 72">
              <a:extLst>
                <a:ext uri="{FF2B5EF4-FFF2-40B4-BE49-F238E27FC236}">
                  <a16:creationId xmlns:a16="http://schemas.microsoft.com/office/drawing/2014/main" id="{2642D9A9-8E83-42A4-ADDE-868546E3E9BD}"/>
                </a:ext>
              </a:extLst>
            </p:cNvPr>
            <p:cNvGrpSpPr/>
            <p:nvPr/>
          </p:nvGrpSpPr>
          <p:grpSpPr>
            <a:xfrm>
              <a:off x="865926" y="1572284"/>
              <a:ext cx="10484550" cy="3744928"/>
              <a:chOff x="456621" y="1467779"/>
              <a:chExt cx="10484550" cy="3744928"/>
            </a:xfrm>
          </p:grpSpPr>
          <p:pic>
            <p:nvPicPr>
              <p:cNvPr id="80" name="Picture 2" descr="Combos Genius | MouseStar">
                <a:extLst>
                  <a:ext uri="{FF2B5EF4-FFF2-40B4-BE49-F238E27FC236}">
                    <a16:creationId xmlns:a16="http://schemas.microsoft.com/office/drawing/2014/main" id="{5291EFDF-281F-427A-BABB-69A035D808B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42209" y="2309540"/>
                <a:ext cx="9525000" cy="2447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E581534-9D87-4D06-8080-8E3040330199}"/>
                  </a:ext>
                </a:extLst>
              </p:cNvPr>
              <p:cNvSpPr txBox="1"/>
              <p:nvPr/>
            </p:nvSpPr>
            <p:spPr>
              <a:xfrm>
                <a:off x="9294357" y="1938676"/>
                <a:ext cx="809654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Click 1</a:t>
                </a:r>
              </a:p>
            </p:txBody>
          </p:sp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3EBE01BD-CF58-45EE-8549-7175FF097670}"/>
                  </a:ext>
                </a:extLst>
              </p:cNvPr>
              <p:cNvSpPr txBox="1"/>
              <p:nvPr/>
            </p:nvSpPr>
            <p:spPr>
              <a:xfrm>
                <a:off x="10131517" y="1938676"/>
                <a:ext cx="809654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Click 2</a:t>
                </a:r>
              </a:p>
            </p:txBody>
          </p:sp>
          <p:cxnSp>
            <p:nvCxnSpPr>
              <p:cNvPr id="6" name="Conector recto 5">
                <a:extLst>
                  <a:ext uri="{FF2B5EF4-FFF2-40B4-BE49-F238E27FC236}">
                    <a16:creationId xmlns:a16="http://schemas.microsoft.com/office/drawing/2014/main" id="{9970C206-CC7E-4DDD-960F-577C6EEC0E03}"/>
                  </a:ext>
                </a:extLst>
              </p:cNvPr>
              <p:cNvCxnSpPr>
                <a:cxnSpLocks/>
                <a:stCxn id="2" idx="2"/>
              </p:cNvCxnSpPr>
              <p:nvPr/>
            </p:nvCxnSpPr>
            <p:spPr>
              <a:xfrm flipH="1">
                <a:off x="9694068" y="2321053"/>
                <a:ext cx="5116" cy="54359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cto 8">
                <a:extLst>
                  <a:ext uri="{FF2B5EF4-FFF2-40B4-BE49-F238E27FC236}">
                    <a16:creationId xmlns:a16="http://schemas.microsoft.com/office/drawing/2014/main" id="{C55B99CE-0ECA-4A6E-8949-224A0893E734}"/>
                  </a:ext>
                </a:extLst>
              </p:cNvPr>
              <p:cNvCxnSpPr>
                <a:cxnSpLocks/>
                <a:stCxn id="5" idx="2"/>
              </p:cNvCxnSpPr>
              <p:nvPr/>
            </p:nvCxnSpPr>
            <p:spPr>
              <a:xfrm flipH="1">
                <a:off x="10524414" y="2321053"/>
                <a:ext cx="11930" cy="607885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565067CF-F233-476A-8232-0FC9E1994184}"/>
                  </a:ext>
                </a:extLst>
              </p:cNvPr>
              <p:cNvSpPr txBox="1"/>
              <p:nvPr/>
            </p:nvSpPr>
            <p:spPr>
              <a:xfrm>
                <a:off x="3507511" y="4830331"/>
                <a:ext cx="760770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Space</a:t>
                </a:r>
              </a:p>
            </p:txBody>
          </p:sp>
          <p:cxnSp>
            <p:nvCxnSpPr>
              <p:cNvPr id="14" name="Conector recto 13">
                <a:extLst>
                  <a:ext uri="{FF2B5EF4-FFF2-40B4-BE49-F238E27FC236}">
                    <a16:creationId xmlns:a16="http://schemas.microsoft.com/office/drawing/2014/main" id="{B3AEACF2-1727-4C90-8582-3578E8F1EB25}"/>
                  </a:ext>
                </a:extLst>
              </p:cNvPr>
              <p:cNvCxnSpPr>
                <a:cxnSpLocks/>
                <a:stCxn id="31" idx="2"/>
                <a:endCxn id="13" idx="0"/>
              </p:cNvCxnSpPr>
              <p:nvPr/>
            </p:nvCxnSpPr>
            <p:spPr>
              <a:xfrm>
                <a:off x="3875087" y="4619625"/>
                <a:ext cx="12809" cy="210706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0DB3707B-7CF4-49DC-B41F-0B1B6506AE92}"/>
                  </a:ext>
                </a:extLst>
              </p:cNvPr>
              <p:cNvSpPr txBox="1"/>
              <p:nvPr/>
            </p:nvSpPr>
            <p:spPr>
              <a:xfrm>
                <a:off x="2032756" y="1938676"/>
                <a:ext cx="364272" cy="38237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Q</a:t>
                </a:r>
              </a:p>
            </p:txBody>
          </p:sp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50C8E950-29A9-4E39-93DC-3612760EF506}"/>
                  </a:ext>
                </a:extLst>
              </p:cNvPr>
              <p:cNvSpPr txBox="1"/>
              <p:nvPr/>
            </p:nvSpPr>
            <p:spPr>
              <a:xfrm>
                <a:off x="2736414" y="1940208"/>
                <a:ext cx="322631" cy="382376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E</a:t>
                </a:r>
              </a:p>
            </p:txBody>
          </p:sp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id="{27F5C035-E422-4EFB-992D-99965D63216B}"/>
                  </a:ext>
                </a:extLst>
              </p:cNvPr>
              <p:cNvSpPr txBox="1"/>
              <p:nvPr/>
            </p:nvSpPr>
            <p:spPr>
              <a:xfrm>
                <a:off x="2148477" y="1467779"/>
                <a:ext cx="788290" cy="382376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WASD</a:t>
                </a:r>
              </a:p>
            </p:txBody>
          </p:sp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F0BE3CBC-711F-4A56-B01D-7C303D46E6F7}"/>
                  </a:ext>
                </a:extLst>
              </p:cNvPr>
              <p:cNvSpPr txBox="1"/>
              <p:nvPr/>
            </p:nvSpPr>
            <p:spPr>
              <a:xfrm>
                <a:off x="503900" y="3229717"/>
                <a:ext cx="563427" cy="3823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TAB</a:t>
                </a:r>
              </a:p>
            </p:txBody>
          </p:sp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FDAF4408-7711-4959-A000-785998011663}"/>
                  </a:ext>
                </a:extLst>
              </p:cNvPr>
              <p:cNvSpPr txBox="1"/>
              <p:nvPr/>
            </p:nvSpPr>
            <p:spPr>
              <a:xfrm>
                <a:off x="456621" y="3924604"/>
                <a:ext cx="637657" cy="382376"/>
              </a:xfrm>
              <a:prstGeom prst="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Shift</a:t>
                </a:r>
              </a:p>
            </p:txBody>
          </p:sp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230C7284-E3EC-470E-88AC-1CBA94161D59}"/>
                  </a:ext>
                </a:extLst>
              </p:cNvPr>
              <p:cNvSpPr txBox="1"/>
              <p:nvPr/>
            </p:nvSpPr>
            <p:spPr>
              <a:xfrm>
                <a:off x="511203" y="2399200"/>
                <a:ext cx="510923" cy="382376"/>
              </a:xfrm>
              <a:prstGeom prst="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s-UY" sz="1600" dirty="0"/>
                  <a:t>Esc</a:t>
                </a:r>
              </a:p>
            </p:txBody>
          </p:sp>
          <p:cxnSp>
            <p:nvCxnSpPr>
              <p:cNvPr id="23" name="Conector recto 22">
                <a:extLst>
                  <a:ext uri="{FF2B5EF4-FFF2-40B4-BE49-F238E27FC236}">
                    <a16:creationId xmlns:a16="http://schemas.microsoft.com/office/drawing/2014/main" id="{EA0D0DF0-ECBB-4727-88AE-EFCBA750E3EB}"/>
                  </a:ext>
                </a:extLst>
              </p:cNvPr>
              <p:cNvCxnSpPr>
                <a:cxnSpLocks/>
                <a:stCxn id="38" idx="1"/>
                <a:endCxn id="21" idx="3"/>
              </p:cNvCxnSpPr>
              <p:nvPr/>
            </p:nvCxnSpPr>
            <p:spPr>
              <a:xfrm flipH="1">
                <a:off x="1094278" y="4109271"/>
                <a:ext cx="424960" cy="6521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ector recto 25">
                <a:extLst>
                  <a:ext uri="{FF2B5EF4-FFF2-40B4-BE49-F238E27FC236}">
                    <a16:creationId xmlns:a16="http://schemas.microsoft.com/office/drawing/2014/main" id="{9AD0F801-AABB-4E0F-B76B-E069514976A1}"/>
                  </a:ext>
                </a:extLst>
              </p:cNvPr>
              <p:cNvCxnSpPr>
                <a:cxnSpLocks/>
                <a:stCxn id="41" idx="1"/>
                <a:endCxn id="20" idx="3"/>
              </p:cNvCxnSpPr>
              <p:nvPr/>
            </p:nvCxnSpPr>
            <p:spPr>
              <a:xfrm flipH="1">
                <a:off x="1067327" y="3414197"/>
                <a:ext cx="448725" cy="6708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ector recto 28">
                <a:extLst>
                  <a:ext uri="{FF2B5EF4-FFF2-40B4-BE49-F238E27FC236}">
                    <a16:creationId xmlns:a16="http://schemas.microsoft.com/office/drawing/2014/main" id="{5B33C455-40E8-4E96-A040-D1A28624F3BB}"/>
                  </a:ext>
                </a:extLst>
              </p:cNvPr>
              <p:cNvCxnSpPr>
                <a:cxnSpLocks/>
                <a:stCxn id="42" idx="1"/>
                <a:endCxn id="22" idx="3"/>
              </p:cNvCxnSpPr>
              <p:nvPr/>
            </p:nvCxnSpPr>
            <p:spPr>
              <a:xfrm flipH="1">
                <a:off x="1022126" y="2583867"/>
                <a:ext cx="493927" cy="6521"/>
              </a:xfrm>
              <a:prstGeom prst="line">
                <a:avLst/>
              </a:prstGeom>
              <a:ln w="19050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Rectángulo: esquinas redondeadas 30">
                <a:extLst>
                  <a:ext uri="{FF2B5EF4-FFF2-40B4-BE49-F238E27FC236}">
                    <a16:creationId xmlns:a16="http://schemas.microsoft.com/office/drawing/2014/main" id="{A8F57F3B-8105-4F43-9063-84EBD58A9255}"/>
                  </a:ext>
                </a:extLst>
              </p:cNvPr>
              <p:cNvSpPr/>
              <p:nvPr/>
            </p:nvSpPr>
            <p:spPr>
              <a:xfrm>
                <a:off x="2806699" y="4279899"/>
                <a:ext cx="2136775" cy="339725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F6DF2913-A8FA-4D7A-B3FA-5BB29A84E4E5}"/>
                  </a:ext>
                </a:extLst>
              </p:cNvPr>
              <p:cNvSpPr/>
              <p:nvPr/>
            </p:nvSpPr>
            <p:spPr>
              <a:xfrm>
                <a:off x="1519238" y="3939408"/>
                <a:ext cx="802481" cy="339725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1" name="Rectángulo: esquinas redondeadas 40">
                <a:extLst>
                  <a:ext uri="{FF2B5EF4-FFF2-40B4-BE49-F238E27FC236}">
                    <a16:creationId xmlns:a16="http://schemas.microsoft.com/office/drawing/2014/main" id="{F6F29915-BF08-4111-8D29-0352BF59A631}"/>
                  </a:ext>
                </a:extLst>
              </p:cNvPr>
              <p:cNvSpPr/>
              <p:nvPr/>
            </p:nvSpPr>
            <p:spPr>
              <a:xfrm>
                <a:off x="1516053" y="3244334"/>
                <a:ext cx="510392" cy="339725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2" name="Rectángulo: esquinas redondeadas 41">
                <a:extLst>
                  <a:ext uri="{FF2B5EF4-FFF2-40B4-BE49-F238E27FC236}">
                    <a16:creationId xmlns:a16="http://schemas.microsoft.com/office/drawing/2014/main" id="{84BF0151-86CE-49E0-AE4D-B1539290A199}"/>
                  </a:ext>
                </a:extLst>
              </p:cNvPr>
              <p:cNvSpPr/>
              <p:nvPr/>
            </p:nvSpPr>
            <p:spPr>
              <a:xfrm>
                <a:off x="1516053" y="2448610"/>
                <a:ext cx="336560" cy="270513"/>
              </a:xfrm>
              <a:prstGeom prst="roundRect">
                <a:avLst/>
              </a:prstGeom>
              <a:noFill/>
              <a:ln w="1905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8" name="Rectángulo: esquinas redondeadas 47">
                <a:extLst>
                  <a:ext uri="{FF2B5EF4-FFF2-40B4-BE49-F238E27FC236}">
                    <a16:creationId xmlns:a16="http://schemas.microsoft.com/office/drawing/2014/main" id="{5DC41221-4D3C-4CA4-A179-7E16C99B5D6B}"/>
                  </a:ext>
                </a:extLst>
              </p:cNvPr>
              <p:cNvSpPr/>
              <p:nvPr/>
            </p:nvSpPr>
            <p:spPr>
              <a:xfrm>
                <a:off x="2052995" y="3244334"/>
                <a:ext cx="299680" cy="339725"/>
              </a:xfrm>
              <a:prstGeom prst="roundRect">
                <a:avLst/>
              </a:prstGeom>
              <a:noFill/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49" name="Rectángulo: esquinas redondeadas 48">
                <a:extLst>
                  <a:ext uri="{FF2B5EF4-FFF2-40B4-BE49-F238E27FC236}">
                    <a16:creationId xmlns:a16="http://schemas.microsoft.com/office/drawing/2014/main" id="{3E84A685-9CAF-4957-843A-6F7CBD72C13F}"/>
                  </a:ext>
                </a:extLst>
              </p:cNvPr>
              <p:cNvSpPr/>
              <p:nvPr/>
            </p:nvSpPr>
            <p:spPr>
              <a:xfrm>
                <a:off x="2736414" y="3244333"/>
                <a:ext cx="299680" cy="339725"/>
              </a:xfrm>
              <a:prstGeom prst="roundRect">
                <a:avLst/>
              </a:prstGeom>
              <a:noFill/>
              <a:ln w="1905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sp>
            <p:nvSpPr>
              <p:cNvPr id="58" name="Forma libre: forma 57">
                <a:extLst>
                  <a:ext uri="{FF2B5EF4-FFF2-40B4-BE49-F238E27FC236}">
                    <a16:creationId xmlns:a16="http://schemas.microsoft.com/office/drawing/2014/main" id="{8BCF74B4-BFB7-45D7-8984-1E7AC708364A}"/>
                  </a:ext>
                </a:extLst>
              </p:cNvPr>
              <p:cNvSpPr/>
              <p:nvPr/>
            </p:nvSpPr>
            <p:spPr>
              <a:xfrm>
                <a:off x="2166198" y="3246854"/>
                <a:ext cx="990193" cy="667463"/>
              </a:xfrm>
              <a:custGeom>
                <a:avLst/>
                <a:gdLst>
                  <a:gd name="connsiteX0" fmla="*/ 0 w 1034201"/>
                  <a:gd name="connsiteY0" fmla="*/ 361848 h 667463"/>
                  <a:gd name="connsiteX1" fmla="*/ 7335 w 1034201"/>
                  <a:gd name="connsiteY1" fmla="*/ 667463 h 667463"/>
                  <a:gd name="connsiteX2" fmla="*/ 1034201 w 1034201"/>
                  <a:gd name="connsiteY2" fmla="*/ 665018 h 667463"/>
                  <a:gd name="connsiteX3" fmla="*/ 1034201 w 1034201"/>
                  <a:gd name="connsiteY3" fmla="*/ 354513 h 667463"/>
                  <a:gd name="connsiteX4" fmla="*/ 955964 w 1034201"/>
                  <a:gd name="connsiteY4" fmla="*/ 359403 h 667463"/>
                  <a:gd name="connsiteX5" fmla="*/ 554997 w 1034201"/>
                  <a:gd name="connsiteY5" fmla="*/ 361848 h 667463"/>
                  <a:gd name="connsiteX6" fmla="*/ 557442 w 1034201"/>
                  <a:gd name="connsiteY6" fmla="*/ 0 h 667463"/>
                  <a:gd name="connsiteX7" fmla="*/ 227378 w 1034201"/>
                  <a:gd name="connsiteY7" fmla="*/ 7334 h 667463"/>
                  <a:gd name="connsiteX8" fmla="*/ 215153 w 1034201"/>
                  <a:gd name="connsiteY8" fmla="*/ 361848 h 667463"/>
                  <a:gd name="connsiteX9" fmla="*/ 0 w 1034201"/>
                  <a:gd name="connsiteY9" fmla="*/ 361848 h 6674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034201" h="667463">
                    <a:moveTo>
                      <a:pt x="0" y="361848"/>
                    </a:moveTo>
                    <a:lnTo>
                      <a:pt x="7335" y="667463"/>
                    </a:lnTo>
                    <a:lnTo>
                      <a:pt x="1034201" y="665018"/>
                    </a:lnTo>
                    <a:lnTo>
                      <a:pt x="1034201" y="354513"/>
                    </a:lnTo>
                    <a:lnTo>
                      <a:pt x="955964" y="359403"/>
                    </a:lnTo>
                    <a:lnTo>
                      <a:pt x="554997" y="361848"/>
                    </a:lnTo>
                    <a:lnTo>
                      <a:pt x="557442" y="0"/>
                    </a:lnTo>
                    <a:lnTo>
                      <a:pt x="227378" y="7334"/>
                    </a:lnTo>
                    <a:lnTo>
                      <a:pt x="215153" y="361848"/>
                    </a:lnTo>
                    <a:lnTo>
                      <a:pt x="0" y="361848"/>
                    </a:lnTo>
                    <a:close/>
                  </a:path>
                </a:pathLst>
              </a:custGeom>
              <a:noFill/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UY" sz="1600"/>
              </a:p>
            </p:txBody>
          </p:sp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72D27786-68E3-49C1-BFB4-7303FB9291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28934" y="1830761"/>
                <a:ext cx="7821" cy="1429330"/>
              </a:xfrm>
              <a:prstGeom prst="line">
                <a:avLst/>
              </a:prstGeom>
              <a:ln w="1905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EC7C1BD5-82ED-40CE-8995-ACA3E3812897}"/>
                  </a:ext>
                </a:extLst>
              </p:cNvPr>
              <p:cNvCxnSpPr>
                <a:cxnSpLocks/>
                <a:stCxn id="49" idx="0"/>
                <a:endCxn id="18" idx="2"/>
              </p:cNvCxnSpPr>
              <p:nvPr/>
            </p:nvCxnSpPr>
            <p:spPr>
              <a:xfrm flipV="1">
                <a:off x="2886254" y="2322584"/>
                <a:ext cx="11475" cy="921748"/>
              </a:xfrm>
              <a:prstGeom prst="line">
                <a:avLst/>
              </a:prstGeom>
              <a:ln w="1905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ector recto 67">
                <a:extLst>
                  <a:ext uri="{FF2B5EF4-FFF2-40B4-BE49-F238E27FC236}">
                    <a16:creationId xmlns:a16="http://schemas.microsoft.com/office/drawing/2014/main" id="{CE762E21-6884-4D65-BB30-C65B2C393D3B}"/>
                  </a:ext>
                </a:extLst>
              </p:cNvPr>
              <p:cNvCxnSpPr>
                <a:cxnSpLocks/>
                <a:stCxn id="48" idx="0"/>
                <a:endCxn id="17" idx="2"/>
              </p:cNvCxnSpPr>
              <p:nvPr/>
            </p:nvCxnSpPr>
            <p:spPr>
              <a:xfrm flipV="1">
                <a:off x="2202836" y="2321053"/>
                <a:ext cx="12056" cy="923281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593FC285-9B69-4BF6-82AF-1871A064A602}"/>
              </a:ext>
            </a:extLst>
          </p:cNvPr>
          <p:cNvSpPr/>
          <p:nvPr/>
        </p:nvSpPr>
        <p:spPr>
          <a:xfrm>
            <a:off x="159798" y="106533"/>
            <a:ext cx="2748865" cy="616278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Controles</a:t>
            </a:r>
          </a:p>
        </p:txBody>
      </p:sp>
    </p:spTree>
    <p:extLst>
      <p:ext uri="{BB962C8B-B14F-4D97-AF65-F5344CB8AC3E}">
        <p14:creationId xmlns:p14="http://schemas.microsoft.com/office/powerpoint/2010/main" val="1253707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015E36D4-7591-41F0-885C-1A58289A71AA}"/>
              </a:ext>
            </a:extLst>
          </p:cNvPr>
          <p:cNvCxnSpPr>
            <a:cxnSpLocks/>
            <a:stCxn id="29" idx="0"/>
            <a:endCxn id="18" idx="2"/>
          </p:cNvCxnSpPr>
          <p:nvPr/>
        </p:nvCxnSpPr>
        <p:spPr>
          <a:xfrm flipV="1">
            <a:off x="4802353" y="4504119"/>
            <a:ext cx="3460" cy="11809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C76AD8C2-CA8F-4F90-A794-45E7A9B57DD4}"/>
              </a:ext>
            </a:extLst>
          </p:cNvPr>
          <p:cNvCxnSpPr>
            <a:cxnSpLocks/>
            <a:stCxn id="18" idx="3"/>
            <a:endCxn id="16" idx="1"/>
          </p:cNvCxnSpPr>
          <p:nvPr/>
        </p:nvCxnSpPr>
        <p:spPr>
          <a:xfrm>
            <a:off x="5263013" y="4046919"/>
            <a:ext cx="33767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8CB345A-12BE-4150-8262-0E01F5C637D7}"/>
              </a:ext>
            </a:extLst>
          </p:cNvPr>
          <p:cNvCxnSpPr>
            <a:cxnSpLocks/>
            <a:stCxn id="14" idx="0"/>
            <a:endCxn id="4" idx="2"/>
          </p:cNvCxnSpPr>
          <p:nvPr/>
        </p:nvCxnSpPr>
        <p:spPr>
          <a:xfrm flipV="1">
            <a:off x="1622837" y="3524010"/>
            <a:ext cx="0" cy="157714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260A209-1E95-4841-B17C-3398B4C60D10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Escenas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B7D586F-E8F3-471D-816E-BFCA08FB3651}"/>
              </a:ext>
            </a:extLst>
          </p:cNvPr>
          <p:cNvSpPr/>
          <p:nvPr/>
        </p:nvSpPr>
        <p:spPr>
          <a:xfrm>
            <a:off x="159798" y="2609610"/>
            <a:ext cx="914400" cy="91440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Intro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F78C2C6E-6C27-4A1E-80B2-FAFC0078DC51}"/>
              </a:ext>
            </a:extLst>
          </p:cNvPr>
          <p:cNvSpPr/>
          <p:nvPr/>
        </p:nvSpPr>
        <p:spPr>
          <a:xfrm>
            <a:off x="1165637" y="2609610"/>
            <a:ext cx="914400" cy="91440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400" dirty="0"/>
              <a:t>Menú Principal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C2B34E24-6615-4084-A175-9C48A3BB03C0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1074198" y="3066810"/>
            <a:ext cx="914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F8F081F-1E2A-4DB0-9E24-A51C51BF56DE}"/>
              </a:ext>
            </a:extLst>
          </p:cNvPr>
          <p:cNvSpPr/>
          <p:nvPr/>
        </p:nvSpPr>
        <p:spPr>
          <a:xfrm>
            <a:off x="1165637" y="4689869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Opciones</a:t>
            </a:r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C359B5B6-711A-4905-A936-FDD7D5883238}"/>
              </a:ext>
            </a:extLst>
          </p:cNvPr>
          <p:cNvSpPr/>
          <p:nvPr/>
        </p:nvSpPr>
        <p:spPr>
          <a:xfrm>
            <a:off x="1165637" y="3867305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Nueva Partida</a:t>
            </a:r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7104D65-9792-493B-A0E5-056F98F309A3}"/>
              </a:ext>
            </a:extLst>
          </p:cNvPr>
          <p:cNvSpPr/>
          <p:nvPr/>
        </p:nvSpPr>
        <p:spPr>
          <a:xfrm>
            <a:off x="1165637" y="4278587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Continuar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CDFF645-26B4-49E9-B417-D738C7835C8A}"/>
              </a:ext>
            </a:extLst>
          </p:cNvPr>
          <p:cNvSpPr/>
          <p:nvPr/>
        </p:nvSpPr>
        <p:spPr>
          <a:xfrm>
            <a:off x="1165637" y="5101151"/>
            <a:ext cx="914400" cy="359229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Salir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A8010EC-5870-4452-8951-D6F36BD2963A}"/>
              </a:ext>
            </a:extLst>
          </p:cNvPr>
          <p:cNvSpPr/>
          <p:nvPr/>
        </p:nvSpPr>
        <p:spPr>
          <a:xfrm>
            <a:off x="4348613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/>
              <a:t>Tutorial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74916322-3459-4219-B584-1538BBA5BBAB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 flipV="1">
            <a:off x="2080037" y="4046919"/>
            <a:ext cx="22685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4E7ACF2A-5254-4D49-97A0-EF520EB13865}"/>
              </a:ext>
            </a:extLst>
          </p:cNvPr>
          <p:cNvSpPr/>
          <p:nvPr/>
        </p:nvSpPr>
        <p:spPr>
          <a:xfrm>
            <a:off x="8639734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Interludio</a:t>
            </a:r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FC38B3D7-2920-4541-A5AD-D124526B5BCA}"/>
              </a:ext>
            </a:extLst>
          </p:cNvPr>
          <p:cNvSpPr/>
          <p:nvPr/>
        </p:nvSpPr>
        <p:spPr>
          <a:xfrm>
            <a:off x="6497005" y="3589719"/>
            <a:ext cx="914400" cy="914400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600" dirty="0"/>
              <a:t>Nivel 1</a:t>
            </a:r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B745AC67-E733-4120-BEE4-11D53AB86DE0}"/>
              </a:ext>
            </a:extLst>
          </p:cNvPr>
          <p:cNvSpPr/>
          <p:nvPr/>
        </p:nvSpPr>
        <p:spPr>
          <a:xfrm>
            <a:off x="5405390" y="3908126"/>
            <a:ext cx="954901" cy="27758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Transición 1</a:t>
            </a: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C000D323-E164-4349-ADB6-ABDCA4EBD789}"/>
              </a:ext>
            </a:extLst>
          </p:cNvPr>
          <p:cNvSpPr/>
          <p:nvPr/>
        </p:nvSpPr>
        <p:spPr>
          <a:xfrm>
            <a:off x="7548119" y="3908125"/>
            <a:ext cx="954901" cy="277585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200" dirty="0"/>
              <a:t>Transición 2</a:t>
            </a:r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BB0FD8B3-FB7D-4974-B081-A786DF6209B6}"/>
              </a:ext>
            </a:extLst>
          </p:cNvPr>
          <p:cNvSpPr/>
          <p:nvPr/>
        </p:nvSpPr>
        <p:spPr>
          <a:xfrm>
            <a:off x="8639734" y="4806592"/>
            <a:ext cx="914400" cy="359229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Bar</a:t>
            </a:r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6FADF760-90AE-405F-BA3C-99C6944F3C35}"/>
              </a:ext>
            </a:extLst>
          </p:cNvPr>
          <p:cNvCxnSpPr>
            <a:cxnSpLocks/>
            <a:stCxn id="24" idx="0"/>
            <a:endCxn id="16" idx="2"/>
          </p:cNvCxnSpPr>
          <p:nvPr/>
        </p:nvCxnSpPr>
        <p:spPr>
          <a:xfrm flipV="1">
            <a:off x="9096934" y="4504119"/>
            <a:ext cx="0" cy="3024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45659CBC-1BDB-4C45-8298-5C6FEEA204ED}"/>
              </a:ext>
            </a:extLst>
          </p:cNvPr>
          <p:cNvSpPr/>
          <p:nvPr/>
        </p:nvSpPr>
        <p:spPr>
          <a:xfrm>
            <a:off x="4345153" y="5685114"/>
            <a:ext cx="914400" cy="4930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Menú de Pausa</a:t>
            </a: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808FD379-9D0F-4C16-8091-28BAA8E4BD38}"/>
              </a:ext>
            </a:extLst>
          </p:cNvPr>
          <p:cNvSpPr/>
          <p:nvPr/>
        </p:nvSpPr>
        <p:spPr>
          <a:xfrm>
            <a:off x="4348613" y="5140135"/>
            <a:ext cx="914400" cy="49302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Videos Tutorial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DAE8262D-5A2D-4AF7-A3FF-C6783BFC87EE}"/>
              </a:ext>
            </a:extLst>
          </p:cNvPr>
          <p:cNvSpPr/>
          <p:nvPr/>
        </p:nvSpPr>
        <p:spPr>
          <a:xfrm>
            <a:off x="4348613" y="4806592"/>
            <a:ext cx="914400" cy="27758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1300" dirty="0"/>
              <a:t>Diálogos</a:t>
            </a: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BEF9D219-18DE-4822-A87B-6EFE4E6E4EAA}"/>
              </a:ext>
            </a:extLst>
          </p:cNvPr>
          <p:cNvSpPr/>
          <p:nvPr/>
        </p:nvSpPr>
        <p:spPr>
          <a:xfrm>
            <a:off x="5405390" y="5474425"/>
            <a:ext cx="1279326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UY" sz="1300" dirty="0"/>
              <a:t>Continuar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Tutoriales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Opciones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Salir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D5195A62-28FD-423E-9F88-B338BFD40A4E}"/>
              </a:ext>
            </a:extLst>
          </p:cNvPr>
          <p:cNvCxnSpPr>
            <a:cxnSpLocks/>
            <a:stCxn id="29" idx="3"/>
            <a:endCxn id="43" idx="1"/>
          </p:cNvCxnSpPr>
          <p:nvPr/>
        </p:nvCxnSpPr>
        <p:spPr>
          <a:xfrm>
            <a:off x="5259553" y="5931625"/>
            <a:ext cx="1458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55ADFCEB-0181-47FB-9F63-98A3AF0A8D15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080037" y="4869484"/>
            <a:ext cx="56736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0E76475-D177-48EC-8D01-FF33CC7BB99D}"/>
              </a:ext>
            </a:extLst>
          </p:cNvPr>
          <p:cNvSpPr/>
          <p:nvPr/>
        </p:nvSpPr>
        <p:spPr>
          <a:xfrm>
            <a:off x="2197368" y="4525361"/>
            <a:ext cx="2018657" cy="681311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s-UY" sz="1300" dirty="0"/>
              <a:t>Volumen Slider (Master, Música, VFX)</a:t>
            </a:r>
          </a:p>
          <a:p>
            <a:pPr marL="285750" indent="-285750">
              <a:buFontTx/>
              <a:buChar char="-"/>
            </a:pPr>
            <a:r>
              <a:rPr lang="es-UY" sz="1300" dirty="0"/>
              <a:t>Full Screen/ Window</a:t>
            </a:r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87EB4D13-FC3A-484D-BACA-EE70C7CFD895}"/>
              </a:ext>
            </a:extLst>
          </p:cNvPr>
          <p:cNvSpPr/>
          <p:nvPr/>
        </p:nvSpPr>
        <p:spPr>
          <a:xfrm>
            <a:off x="168272" y="1177730"/>
            <a:ext cx="2142309" cy="2775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Cinemática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B1C31A04-497C-48E1-B932-7EFA4A1835F9}"/>
              </a:ext>
            </a:extLst>
          </p:cNvPr>
          <p:cNvSpPr/>
          <p:nvPr/>
        </p:nvSpPr>
        <p:spPr>
          <a:xfrm>
            <a:off x="168272" y="1507271"/>
            <a:ext cx="2142309" cy="277584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Menú</a:t>
            </a: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8CC12D56-6F21-402D-95CA-607D6E864368}"/>
              </a:ext>
            </a:extLst>
          </p:cNvPr>
          <p:cNvSpPr/>
          <p:nvPr/>
        </p:nvSpPr>
        <p:spPr>
          <a:xfrm>
            <a:off x="168272" y="1836476"/>
            <a:ext cx="2142309" cy="277584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Contenido del Menú</a:t>
            </a: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601E98D-3331-40DB-98F7-057FCE100F60}"/>
              </a:ext>
            </a:extLst>
          </p:cNvPr>
          <p:cNvSpPr/>
          <p:nvPr/>
        </p:nvSpPr>
        <p:spPr>
          <a:xfrm>
            <a:off x="159798" y="2160829"/>
            <a:ext cx="2142309" cy="277584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dirty="0"/>
              <a:t>Escena</a:t>
            </a:r>
          </a:p>
        </p:txBody>
      </p:sp>
    </p:spTree>
    <p:extLst>
      <p:ext uri="{BB962C8B-B14F-4D97-AF65-F5344CB8AC3E}">
        <p14:creationId xmlns:p14="http://schemas.microsoft.com/office/powerpoint/2010/main" val="2216016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FDA4CC4-0F47-4B41-92EC-8526BA0C57AC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0X. Estilo Visual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A3D9C675-8D86-4B95-A0FC-D3486B382BC2}"/>
              </a:ext>
            </a:extLst>
          </p:cNvPr>
          <p:cNvSpPr/>
          <p:nvPr/>
        </p:nvSpPr>
        <p:spPr>
          <a:xfrm>
            <a:off x="5233851" y="1092657"/>
            <a:ext cx="6805946" cy="25337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El juego mezcla gráficos en 3D con Sprites en 2D.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Los sprites en 2D son de 32 bits, con el  estilo inspirado en el de la saga Marvel Vs </a:t>
            </a:r>
            <a:r>
              <a:rPr lang="es-MX" dirty="0" err="1">
                <a:solidFill>
                  <a:schemeClr val="tx1"/>
                </a:solidFill>
              </a:rPr>
              <a:t>Capcom</a:t>
            </a:r>
            <a:r>
              <a:rPr lang="es-MX" dirty="0">
                <a:solidFill>
                  <a:schemeClr val="tx1"/>
                </a:solidFill>
              </a:rPr>
              <a:t>. Los sprites tienen mayor detalle y movimientos claros, lo cual beneficia el gameplay.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just"/>
            <a:r>
              <a:rPr lang="es-MX" dirty="0">
                <a:solidFill>
                  <a:schemeClr val="tx1"/>
                </a:solidFill>
              </a:rPr>
              <a:t>Algunos objetos, interactuables y/o ítems en el escenario serán sprites en 2D.</a:t>
            </a:r>
          </a:p>
          <a:p>
            <a:pPr algn="ctr"/>
            <a:endParaRPr lang="es-UY" dirty="0">
              <a:solidFill>
                <a:schemeClr val="tx1"/>
              </a:solidFill>
            </a:endParaRPr>
          </a:p>
        </p:txBody>
      </p:sp>
      <p:pic>
        <p:nvPicPr>
          <p:cNvPr id="1026" name="Picture 2" descr="How do you rate Marvel vs Capcom 2: New Age of Heroes? : r/marvelvscapcom">
            <a:extLst>
              <a:ext uri="{FF2B5EF4-FFF2-40B4-BE49-F238E27FC236}">
                <a16:creationId xmlns:a16="http://schemas.microsoft.com/office/drawing/2014/main" id="{1E5599F6-D920-4D5C-B575-3BA7EAE3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798" y="1092657"/>
            <a:ext cx="4962428" cy="279136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>
            <a:extLst>
              <a:ext uri="{FF2B5EF4-FFF2-40B4-BE49-F238E27FC236}">
                <a16:creationId xmlns:a16="http://schemas.microsoft.com/office/drawing/2014/main" id="{0B0BC25B-2709-45A5-8F0D-AC24E7807F18}"/>
              </a:ext>
            </a:extLst>
          </p:cNvPr>
          <p:cNvGrpSpPr/>
          <p:nvPr/>
        </p:nvGrpSpPr>
        <p:grpSpPr>
          <a:xfrm>
            <a:off x="5233851" y="3706430"/>
            <a:ext cx="6805946" cy="2101728"/>
            <a:chOff x="4427650" y="4358591"/>
            <a:chExt cx="7586021" cy="2342621"/>
          </a:xfrm>
        </p:grpSpPr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221D9114-AF72-49A7-93B1-52F0638263B1}"/>
                </a:ext>
              </a:extLst>
            </p:cNvPr>
            <p:cNvSpPr/>
            <p:nvPr/>
          </p:nvSpPr>
          <p:spPr>
            <a:xfrm>
              <a:off x="4427654" y="6462451"/>
              <a:ext cx="7578422" cy="238761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875BA8D7-F626-4F38-AEE0-D1183D1384D3}"/>
                </a:ext>
              </a:extLst>
            </p:cNvPr>
            <p:cNvGrpSpPr/>
            <p:nvPr/>
          </p:nvGrpSpPr>
          <p:grpSpPr>
            <a:xfrm>
              <a:off x="4543438" y="4845864"/>
              <a:ext cx="7338157" cy="1743288"/>
              <a:chOff x="4534729" y="1876223"/>
              <a:chExt cx="7338157" cy="1743288"/>
            </a:xfrm>
          </p:grpSpPr>
          <p:pic>
            <p:nvPicPr>
              <p:cNvPr id="12" name="Imagen 11">
                <a:extLst>
                  <a:ext uri="{FF2B5EF4-FFF2-40B4-BE49-F238E27FC236}">
                    <a16:creationId xmlns:a16="http://schemas.microsoft.com/office/drawing/2014/main" id="{A2440EF4-4C7E-47D7-A784-4F336BB0E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534729" y="2331749"/>
                <a:ext cx="1384663" cy="124619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3" name="Imagen 12">
                <a:extLst>
                  <a:ext uri="{FF2B5EF4-FFF2-40B4-BE49-F238E27FC236}">
                    <a16:creationId xmlns:a16="http://schemas.microsoft.com/office/drawing/2014/main" id="{8B586DA7-BB7F-435E-8B85-F504BF78F1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66239" y="1876223"/>
                <a:ext cx="1384663" cy="1689289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4" name="Imagen 13">
                <a:extLst>
                  <a:ext uri="{FF2B5EF4-FFF2-40B4-BE49-F238E27FC236}">
                    <a16:creationId xmlns:a16="http://schemas.microsoft.com/office/drawing/2014/main" id="{74BDB98F-4238-464A-B18A-E7548F833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97749" y="2110228"/>
                <a:ext cx="1592363" cy="1509283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6" name="Imagen 15">
                <a:extLst>
                  <a:ext uri="{FF2B5EF4-FFF2-40B4-BE49-F238E27FC236}">
                    <a16:creationId xmlns:a16="http://schemas.microsoft.com/office/drawing/2014/main" id="{8D52E186-1EBF-43F3-A0D0-93CE0A7EE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6959" y="2312852"/>
                <a:ext cx="1149848" cy="1233691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17" name="Imagen 16">
                <a:extLst>
                  <a:ext uri="{FF2B5EF4-FFF2-40B4-BE49-F238E27FC236}">
                    <a16:creationId xmlns:a16="http://schemas.microsoft.com/office/drawing/2014/main" id="{E42562F0-58C5-4201-8D1C-4D222733E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552914" y="2441289"/>
                <a:ext cx="1319972" cy="1087755"/>
              </a:xfrm>
              <a:prstGeom prst="rect">
                <a:avLst/>
              </a:prstGeom>
              <a:ln>
                <a:noFill/>
              </a:ln>
            </p:spPr>
          </p:pic>
        </p:grp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5CA1EFE3-20D0-4ED3-A157-D4401A61597E}"/>
                </a:ext>
              </a:extLst>
            </p:cNvPr>
            <p:cNvSpPr/>
            <p:nvPr/>
          </p:nvSpPr>
          <p:spPr>
            <a:xfrm>
              <a:off x="4427650" y="4358591"/>
              <a:ext cx="7586021" cy="2336974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</p:grp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5E79DB4-F55E-49EF-8B8B-9488755EE0F6}"/>
              </a:ext>
            </a:extLst>
          </p:cNvPr>
          <p:cNvSpPr/>
          <p:nvPr/>
        </p:nvSpPr>
        <p:spPr>
          <a:xfrm>
            <a:off x="5233851" y="5883128"/>
            <a:ext cx="6805946" cy="9303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s-MX" dirty="0">
                <a:solidFill>
                  <a:schemeClr val="tx1"/>
                </a:solidFill>
              </a:rPr>
              <a:t>El escenario estará conformado de formas en 3D con texturas en 2D. Estas texturas son pixeladas, inspirado en el estilo de Octopath Traveller.</a:t>
            </a:r>
          </a:p>
          <a:p>
            <a:pPr algn="just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UY" dirty="0">
              <a:solidFill>
                <a:schemeClr val="tx1"/>
              </a:solidFill>
            </a:endParaRPr>
          </a:p>
        </p:txBody>
      </p:sp>
      <p:pic>
        <p:nvPicPr>
          <p:cNvPr id="2" name="Picture 2" descr="Octopath Traveler 2 review: the flawed JRPG returns for more of the same |  Rock Paper Shotgun">
            <a:extLst>
              <a:ext uri="{FF2B5EF4-FFF2-40B4-BE49-F238E27FC236}">
                <a16:creationId xmlns:a16="http://schemas.microsoft.com/office/drawing/2014/main" id="{9463D513-DBF1-4560-AF11-742E6F3957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06" b="11314"/>
          <a:stretch/>
        </p:blipFill>
        <p:spPr bwMode="auto">
          <a:xfrm>
            <a:off x="159017" y="3970147"/>
            <a:ext cx="4963153" cy="2839419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091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Movimiento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6EB4EBC-18EB-4AE2-9A3E-EEA344493360}"/>
              </a:ext>
            </a:extLst>
          </p:cNvPr>
          <p:cNvSpPr/>
          <p:nvPr/>
        </p:nvSpPr>
        <p:spPr>
          <a:xfrm>
            <a:off x="7288955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61157F9-7ACF-43D4-8182-ADB79307AF1F}"/>
              </a:ext>
            </a:extLst>
          </p:cNvPr>
          <p:cNvSpPr/>
          <p:nvPr/>
        </p:nvSpPr>
        <p:spPr>
          <a:xfrm>
            <a:off x="500844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01446E1-A3C1-424B-A051-E80E9F0F42E8}"/>
              </a:ext>
            </a:extLst>
          </p:cNvPr>
          <p:cNvSpPr txBox="1"/>
          <p:nvPr/>
        </p:nvSpPr>
        <p:spPr>
          <a:xfrm>
            <a:off x="508436" y="3395097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93BB8B5-E556-4FD0-9E83-84C9365688CD}"/>
              </a:ext>
            </a:extLst>
          </p:cNvPr>
          <p:cNvSpPr/>
          <p:nvPr/>
        </p:nvSpPr>
        <p:spPr>
          <a:xfrm>
            <a:off x="2767575" y="121012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F8068C2-94CF-421F-B67D-D0B1DC583AC2}"/>
              </a:ext>
            </a:extLst>
          </p:cNvPr>
          <p:cNvSpPr/>
          <p:nvPr/>
        </p:nvSpPr>
        <p:spPr>
          <a:xfrm>
            <a:off x="5028099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3C0F78A-7ADC-459D-A95D-EFDCB0F3BD23}"/>
              </a:ext>
            </a:extLst>
          </p:cNvPr>
          <p:cNvSpPr/>
          <p:nvPr/>
        </p:nvSpPr>
        <p:spPr>
          <a:xfrm>
            <a:off x="490726" y="3906460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C0AFDA7-3D9D-4EE9-A465-68CB59D1CA9D}"/>
              </a:ext>
            </a:extLst>
          </p:cNvPr>
          <p:cNvSpPr/>
          <p:nvPr/>
        </p:nvSpPr>
        <p:spPr>
          <a:xfrm>
            <a:off x="2775167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329CEACB-93CB-48C0-BDF4-2BD49ECBECFA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E48A019-3A3B-46F2-9B90-8FA0B25E1F7A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67AE9A-8C3A-467F-BFBB-70DDDF7AB935}"/>
              </a:ext>
            </a:extLst>
          </p:cNvPr>
          <p:cNvSpPr/>
          <p:nvPr/>
        </p:nvSpPr>
        <p:spPr>
          <a:xfrm>
            <a:off x="9576586" y="1206682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6777907-9D11-4DDE-B431-F5B967995C8F}"/>
              </a:ext>
            </a:extLst>
          </p:cNvPr>
          <p:cNvSpPr/>
          <p:nvPr/>
        </p:nvSpPr>
        <p:spPr>
          <a:xfrm>
            <a:off x="9579776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Imagen 48">
            <a:extLst>
              <a:ext uri="{FF2B5EF4-FFF2-40B4-BE49-F238E27FC236}">
                <a16:creationId xmlns:a16="http://schemas.microsoft.com/office/drawing/2014/main" id="{D18A24BB-CEE2-4DF4-9BAC-00F33971E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44" y="1531741"/>
            <a:ext cx="1763918" cy="1587526"/>
          </a:xfrm>
          <a:prstGeom prst="rect">
            <a:avLst/>
          </a:prstGeom>
        </p:spPr>
      </p:pic>
      <p:sp>
        <p:nvSpPr>
          <p:cNvPr id="50" name="CuadroTexto 49">
            <a:extLst>
              <a:ext uri="{FF2B5EF4-FFF2-40B4-BE49-F238E27FC236}">
                <a16:creationId xmlns:a16="http://schemas.microsoft.com/office/drawing/2014/main" id="{C4D035B7-5481-4F34-AC32-3D350D75E286}"/>
              </a:ext>
            </a:extLst>
          </p:cNvPr>
          <p:cNvSpPr txBox="1"/>
          <p:nvPr/>
        </p:nvSpPr>
        <p:spPr>
          <a:xfrm>
            <a:off x="2768960" y="3395096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Caminar</a:t>
            </a: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196CCCE8-E74B-44D4-90D5-390CEB7CA0A5}"/>
              </a:ext>
            </a:extLst>
          </p:cNvPr>
          <p:cNvSpPr txBox="1"/>
          <p:nvPr/>
        </p:nvSpPr>
        <p:spPr>
          <a:xfrm>
            <a:off x="5034306" y="3401058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Correr</a:t>
            </a: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285FB11-362A-4909-BE29-5A8A66C41B14}"/>
              </a:ext>
            </a:extLst>
          </p:cNvPr>
          <p:cNvSpPr txBox="1"/>
          <p:nvPr/>
        </p:nvSpPr>
        <p:spPr>
          <a:xfrm>
            <a:off x="7294830" y="3401057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Salto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B12C472-C471-4130-8AB9-33D6DC708C73}"/>
              </a:ext>
            </a:extLst>
          </p:cNvPr>
          <p:cNvSpPr txBox="1"/>
          <p:nvPr/>
        </p:nvSpPr>
        <p:spPr>
          <a:xfrm>
            <a:off x="9576586" y="341318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Aterrizaje</a:t>
            </a:r>
          </a:p>
        </p:txBody>
      </p:sp>
      <p:pic>
        <p:nvPicPr>
          <p:cNvPr id="61" name="Imagen 60">
            <a:extLst>
              <a:ext uri="{FF2B5EF4-FFF2-40B4-BE49-F238E27FC236}">
                <a16:creationId xmlns:a16="http://schemas.microsoft.com/office/drawing/2014/main" id="{71D6C0F9-B713-473A-8805-BC33EFD2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7671" y="1470822"/>
            <a:ext cx="1763918" cy="1709364"/>
          </a:xfrm>
          <a:prstGeom prst="rect">
            <a:avLst/>
          </a:prstGeom>
        </p:spPr>
      </p:pic>
      <p:pic>
        <p:nvPicPr>
          <p:cNvPr id="63" name="Imagen 62">
            <a:extLst>
              <a:ext uri="{FF2B5EF4-FFF2-40B4-BE49-F238E27FC236}">
                <a16:creationId xmlns:a16="http://schemas.microsoft.com/office/drawing/2014/main" id="{0D1119C6-FCC3-4ABA-AFD9-B985BD01940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20"/>
          <a:stretch/>
        </p:blipFill>
        <p:spPr>
          <a:xfrm>
            <a:off x="5055206" y="1602377"/>
            <a:ext cx="2054712" cy="1512273"/>
          </a:xfrm>
          <a:prstGeom prst="rect">
            <a:avLst/>
          </a:prstGeom>
        </p:spPr>
      </p:pic>
      <p:pic>
        <p:nvPicPr>
          <p:cNvPr id="64" name="Imagen 63">
            <a:extLst>
              <a:ext uri="{FF2B5EF4-FFF2-40B4-BE49-F238E27FC236}">
                <a16:creationId xmlns:a16="http://schemas.microsoft.com/office/drawing/2014/main" id="{1963F143-5AE2-4EA8-A3BF-94757C5BDC7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799" r="1641" b="5940"/>
          <a:stretch/>
        </p:blipFill>
        <p:spPr>
          <a:xfrm>
            <a:off x="7317447" y="1201081"/>
            <a:ext cx="2105593" cy="2227919"/>
          </a:xfrm>
          <a:prstGeom prst="rect">
            <a:avLst/>
          </a:prstGeom>
        </p:spPr>
      </p:pic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B2973EE-6759-4CA6-9EF0-C9B234E9A0EF}"/>
              </a:ext>
            </a:extLst>
          </p:cNvPr>
          <p:cNvSpPr txBox="1"/>
          <p:nvPr/>
        </p:nvSpPr>
        <p:spPr>
          <a:xfrm>
            <a:off x="508436" y="60983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EAC24CA-07D8-4648-8A08-FDD8B39F9858}"/>
              </a:ext>
            </a:extLst>
          </p:cNvPr>
          <p:cNvSpPr txBox="1"/>
          <p:nvPr/>
        </p:nvSpPr>
        <p:spPr>
          <a:xfrm>
            <a:off x="2768960" y="60983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192EFA3-A52B-4308-ABCA-473CECA477BA}"/>
              </a:ext>
            </a:extLst>
          </p:cNvPr>
          <p:cNvSpPr txBox="1"/>
          <p:nvPr/>
        </p:nvSpPr>
        <p:spPr>
          <a:xfrm>
            <a:off x="5016888" y="61042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5576CAD-55B7-4AF5-A680-B9EB0B77102D}"/>
              </a:ext>
            </a:extLst>
          </p:cNvPr>
          <p:cNvSpPr txBox="1"/>
          <p:nvPr/>
        </p:nvSpPr>
        <p:spPr>
          <a:xfrm>
            <a:off x="7294830" y="61042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BB0B988-D2E9-4E70-B672-98AA714A56E3}"/>
              </a:ext>
            </a:extLst>
          </p:cNvPr>
          <p:cNvSpPr txBox="1"/>
          <p:nvPr/>
        </p:nvSpPr>
        <p:spPr>
          <a:xfrm>
            <a:off x="9576586" y="6090269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74818A7-326D-4DEC-A1E5-B99B5D3C1F8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25" t="33889" r="31991" b="33988"/>
          <a:stretch/>
        </p:blipFill>
        <p:spPr>
          <a:xfrm>
            <a:off x="9915270" y="1692573"/>
            <a:ext cx="1572686" cy="145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9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Acciones</a:t>
            </a:r>
          </a:p>
        </p:txBody>
      </p:sp>
      <p:grpSp>
        <p:nvGrpSpPr>
          <p:cNvPr id="103" name="Grupo 102">
            <a:extLst>
              <a:ext uri="{FF2B5EF4-FFF2-40B4-BE49-F238E27FC236}">
                <a16:creationId xmlns:a16="http://schemas.microsoft.com/office/drawing/2014/main" id="{45BDE935-47FB-49A8-94FB-102A47823C32}"/>
              </a:ext>
            </a:extLst>
          </p:cNvPr>
          <p:cNvGrpSpPr/>
          <p:nvPr/>
        </p:nvGrpSpPr>
        <p:grpSpPr>
          <a:xfrm>
            <a:off x="7287238" y="1201081"/>
            <a:ext cx="2158235" cy="2510831"/>
            <a:chOff x="8486696" y="2617844"/>
            <a:chExt cx="2158235" cy="2510831"/>
          </a:xfrm>
        </p:grpSpPr>
        <p:pic>
          <p:nvPicPr>
            <p:cNvPr id="104" name="Imagen 103">
              <a:extLst>
                <a:ext uri="{FF2B5EF4-FFF2-40B4-BE49-F238E27FC236}">
                  <a16:creationId xmlns:a16="http://schemas.microsoft.com/office/drawing/2014/main" id="{36BF512F-C4D7-4F27-97D5-3925C86C2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295" t="786" r="19478" b="34472"/>
            <a:stretch/>
          </p:blipFill>
          <p:spPr>
            <a:xfrm>
              <a:off x="8486696" y="2894359"/>
              <a:ext cx="2148926" cy="2009691"/>
            </a:xfrm>
            <a:prstGeom prst="rect">
              <a:avLst/>
            </a:prstGeom>
          </p:spPr>
        </p:pic>
        <p:sp>
          <p:nvSpPr>
            <p:cNvPr id="105" name="Rectángulo: esquinas redondeadas 104">
              <a:extLst>
                <a:ext uri="{FF2B5EF4-FFF2-40B4-BE49-F238E27FC236}">
                  <a16:creationId xmlns:a16="http://schemas.microsoft.com/office/drawing/2014/main" id="{5F160EBD-2C92-490C-8F1D-E52CD391611C}"/>
                </a:ext>
              </a:extLst>
            </p:cNvPr>
            <p:cNvSpPr/>
            <p:nvPr/>
          </p:nvSpPr>
          <p:spPr>
            <a:xfrm>
              <a:off x="8488413" y="2617844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CuadroTexto 105">
              <a:extLst>
                <a:ext uri="{FF2B5EF4-FFF2-40B4-BE49-F238E27FC236}">
                  <a16:creationId xmlns:a16="http://schemas.microsoft.com/office/drawing/2014/main" id="{EDC6A253-8D32-43D9-8204-C6B506E77802}"/>
                </a:ext>
              </a:extLst>
            </p:cNvPr>
            <p:cNvSpPr txBox="1"/>
            <p:nvPr/>
          </p:nvSpPr>
          <p:spPr>
            <a:xfrm>
              <a:off x="8496005" y="4536030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Salto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Medio – Hitstun Enemigo Alto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Alto – Hitstun Enemigo Medio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Bloqueo</a:t>
              </a:r>
              <a:r>
                <a:rPr lang="es-UY" sz="600" dirty="0">
                  <a:solidFill>
                    <a:schemeClr val="bg1"/>
                  </a:solidFill>
                </a:rPr>
                <a:t> – Knockback Enemigo Nulo – Hitstun Enemigo Bajo </a:t>
              </a:r>
            </a:p>
          </p:txBody>
        </p:sp>
        <p:pic>
          <p:nvPicPr>
            <p:cNvPr id="107" name="Imagen 106">
              <a:extLst>
                <a:ext uri="{FF2B5EF4-FFF2-40B4-BE49-F238E27FC236}">
                  <a16:creationId xmlns:a16="http://schemas.microsoft.com/office/drawing/2014/main" id="{E243E857-01D1-4CDE-9533-EF6EB36DE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12050" y="2660750"/>
              <a:ext cx="400444" cy="400444"/>
            </a:xfrm>
            <a:prstGeom prst="rect">
              <a:avLst/>
            </a:prstGeom>
          </p:spPr>
        </p:pic>
        <p:pic>
          <p:nvPicPr>
            <p:cNvPr id="108" name="Imagen 107">
              <a:extLst>
                <a:ext uri="{FF2B5EF4-FFF2-40B4-BE49-F238E27FC236}">
                  <a16:creationId xmlns:a16="http://schemas.microsoft.com/office/drawing/2014/main" id="{A9D9C2CA-2A55-4E2B-8105-B41EA74B9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96005" y="2672468"/>
              <a:ext cx="377008" cy="377008"/>
            </a:xfrm>
            <a:prstGeom prst="rect">
              <a:avLst/>
            </a:prstGeom>
          </p:spPr>
        </p:pic>
      </p:grpSp>
      <p:grpSp>
        <p:nvGrpSpPr>
          <p:cNvPr id="109" name="Grupo 108">
            <a:extLst>
              <a:ext uri="{FF2B5EF4-FFF2-40B4-BE49-F238E27FC236}">
                <a16:creationId xmlns:a16="http://schemas.microsoft.com/office/drawing/2014/main" id="{FA1FDA4E-257B-4CC5-8E45-7435369D087F}"/>
              </a:ext>
            </a:extLst>
          </p:cNvPr>
          <p:cNvGrpSpPr/>
          <p:nvPr/>
        </p:nvGrpSpPr>
        <p:grpSpPr>
          <a:xfrm>
            <a:off x="500844" y="1201081"/>
            <a:ext cx="2156518" cy="2514071"/>
            <a:chOff x="1167975" y="1133947"/>
            <a:chExt cx="2156518" cy="2514071"/>
          </a:xfrm>
        </p:grpSpPr>
        <p:pic>
          <p:nvPicPr>
            <p:cNvPr id="110" name="Imagen 109">
              <a:extLst>
                <a:ext uri="{FF2B5EF4-FFF2-40B4-BE49-F238E27FC236}">
                  <a16:creationId xmlns:a16="http://schemas.microsoft.com/office/drawing/2014/main" id="{04F17C16-C427-4060-AEA6-ED0B7681B6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78" r="21573"/>
            <a:stretch/>
          </p:blipFill>
          <p:spPr>
            <a:xfrm>
              <a:off x="1175567" y="1388399"/>
              <a:ext cx="2148926" cy="1471455"/>
            </a:xfrm>
            <a:prstGeom prst="rect">
              <a:avLst/>
            </a:prstGeom>
          </p:spPr>
        </p:pic>
        <p:sp>
          <p:nvSpPr>
            <p:cNvPr id="113" name="Rectángulo: esquinas redondeadas 112">
              <a:extLst>
                <a:ext uri="{FF2B5EF4-FFF2-40B4-BE49-F238E27FC236}">
                  <a16:creationId xmlns:a16="http://schemas.microsoft.com/office/drawing/2014/main" id="{DA7EBFB7-4D35-4FA6-ACB1-F190B1F396B6}"/>
                </a:ext>
              </a:extLst>
            </p:cNvPr>
            <p:cNvSpPr/>
            <p:nvPr/>
          </p:nvSpPr>
          <p:spPr>
            <a:xfrm>
              <a:off x="1167975" y="1133947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4" name="CuadroTexto 113">
              <a:extLst>
                <a:ext uri="{FF2B5EF4-FFF2-40B4-BE49-F238E27FC236}">
                  <a16:creationId xmlns:a16="http://schemas.microsoft.com/office/drawing/2014/main" id="{1977B67E-F6BB-4528-B1E6-08CE415E15A8}"/>
                </a:ext>
              </a:extLst>
            </p:cNvPr>
            <p:cNvSpPr txBox="1"/>
            <p:nvPr/>
          </p:nvSpPr>
          <p:spPr>
            <a:xfrm>
              <a:off x="1175567" y="2970910"/>
              <a:ext cx="2148926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1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normales – Combo Starter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jugador - Combo Starter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15" name="Imagen 114">
              <a:extLst>
                <a:ext uri="{FF2B5EF4-FFF2-40B4-BE49-F238E27FC236}">
                  <a16:creationId xmlns:a16="http://schemas.microsoft.com/office/drawing/2014/main" id="{011B7B13-E165-4D83-8358-39DA612B73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2930" y="1176853"/>
              <a:ext cx="400444" cy="400444"/>
            </a:xfrm>
            <a:prstGeom prst="rect">
              <a:avLst/>
            </a:prstGeom>
          </p:spPr>
        </p:pic>
      </p:grpSp>
      <p:grpSp>
        <p:nvGrpSpPr>
          <p:cNvPr id="116" name="Grupo 115">
            <a:extLst>
              <a:ext uri="{FF2B5EF4-FFF2-40B4-BE49-F238E27FC236}">
                <a16:creationId xmlns:a16="http://schemas.microsoft.com/office/drawing/2014/main" id="{FBF6E932-CDE7-4C45-9177-E3674B94755C}"/>
              </a:ext>
            </a:extLst>
          </p:cNvPr>
          <p:cNvGrpSpPr/>
          <p:nvPr/>
        </p:nvGrpSpPr>
        <p:grpSpPr>
          <a:xfrm>
            <a:off x="2767575" y="1210127"/>
            <a:ext cx="2156518" cy="2514071"/>
            <a:chOff x="8999483" y="3937081"/>
            <a:chExt cx="2156518" cy="2514071"/>
          </a:xfrm>
        </p:grpSpPr>
        <p:sp>
          <p:nvSpPr>
            <p:cNvPr id="119" name="Rectángulo: esquinas redondeadas 118">
              <a:extLst>
                <a:ext uri="{FF2B5EF4-FFF2-40B4-BE49-F238E27FC236}">
                  <a16:creationId xmlns:a16="http://schemas.microsoft.com/office/drawing/2014/main" id="{4CE64492-98A9-40ED-A497-D6544D3C936D}"/>
                </a:ext>
              </a:extLst>
            </p:cNvPr>
            <p:cNvSpPr/>
            <p:nvPr/>
          </p:nvSpPr>
          <p:spPr>
            <a:xfrm>
              <a:off x="8999483" y="3937081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CuadroTexto 119">
              <a:extLst>
                <a:ext uri="{FF2B5EF4-FFF2-40B4-BE49-F238E27FC236}">
                  <a16:creationId xmlns:a16="http://schemas.microsoft.com/office/drawing/2014/main" id="{0587F927-5F36-42D4-B8FE-2E25AB39F14B}"/>
                </a:ext>
              </a:extLst>
            </p:cNvPr>
            <p:cNvSpPr txBox="1"/>
            <p:nvPr/>
          </p:nvSpPr>
          <p:spPr>
            <a:xfrm>
              <a:off x="9007075" y="5774044"/>
              <a:ext cx="2148926" cy="67710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Normal 2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normales - Avance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Neutro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21" name="Imagen 120">
              <a:extLst>
                <a:ext uri="{FF2B5EF4-FFF2-40B4-BE49-F238E27FC236}">
                  <a16:creationId xmlns:a16="http://schemas.microsoft.com/office/drawing/2014/main" id="{332B4492-EACE-46A1-9849-82103A379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4438" y="3979987"/>
              <a:ext cx="400444" cy="400444"/>
            </a:xfrm>
            <a:prstGeom prst="rect">
              <a:avLst/>
            </a:prstGeom>
          </p:spPr>
        </p:pic>
        <p:pic>
          <p:nvPicPr>
            <p:cNvPr id="124" name="Imagen 123">
              <a:extLst>
                <a:ext uri="{FF2B5EF4-FFF2-40B4-BE49-F238E27FC236}">
                  <a16:creationId xmlns:a16="http://schemas.microsoft.com/office/drawing/2014/main" id="{1AC2A257-23E2-40F9-B36B-786BA0565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8909" y="3979987"/>
              <a:ext cx="400444" cy="400444"/>
            </a:xfrm>
            <a:prstGeom prst="rect">
              <a:avLst/>
            </a:prstGeom>
          </p:spPr>
        </p:pic>
        <p:pic>
          <p:nvPicPr>
            <p:cNvPr id="125" name="Imagen 124">
              <a:extLst>
                <a:ext uri="{FF2B5EF4-FFF2-40B4-BE49-F238E27FC236}">
                  <a16:creationId xmlns:a16="http://schemas.microsoft.com/office/drawing/2014/main" id="{A560953D-C086-4D34-B847-DFD8215DFE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019" y="4522708"/>
              <a:ext cx="1536793" cy="1155770"/>
            </a:xfrm>
            <a:prstGeom prst="rect">
              <a:avLst/>
            </a:prstGeom>
          </p:spPr>
        </p:pic>
      </p:grp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85B75019-0038-4172-83A9-0656C69C1B64}"/>
              </a:ext>
            </a:extLst>
          </p:cNvPr>
          <p:cNvGrpSpPr/>
          <p:nvPr/>
        </p:nvGrpSpPr>
        <p:grpSpPr>
          <a:xfrm>
            <a:off x="5028099" y="1201081"/>
            <a:ext cx="2156518" cy="2510831"/>
            <a:chOff x="8048656" y="4002819"/>
            <a:chExt cx="2156518" cy="2510831"/>
          </a:xfrm>
        </p:grpSpPr>
        <p:sp>
          <p:nvSpPr>
            <p:cNvPr id="127" name="Rectángulo: esquinas redondeadas 126">
              <a:extLst>
                <a:ext uri="{FF2B5EF4-FFF2-40B4-BE49-F238E27FC236}">
                  <a16:creationId xmlns:a16="http://schemas.microsoft.com/office/drawing/2014/main" id="{AAAEEC09-C32B-47D8-9ADD-87D03ABF5036}"/>
                </a:ext>
              </a:extLst>
            </p:cNvPr>
            <p:cNvSpPr/>
            <p:nvPr/>
          </p:nvSpPr>
          <p:spPr>
            <a:xfrm>
              <a:off x="8048656" y="4002819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CuadroTexto 127">
              <a:extLst>
                <a:ext uri="{FF2B5EF4-FFF2-40B4-BE49-F238E27FC236}">
                  <a16:creationId xmlns:a16="http://schemas.microsoft.com/office/drawing/2014/main" id="{994E3423-07E7-4D83-BC0E-8441AF65F90D}"/>
                </a:ext>
              </a:extLst>
            </p:cNvPr>
            <p:cNvSpPr txBox="1"/>
            <p:nvPr/>
          </p:nvSpPr>
          <p:spPr>
            <a:xfrm>
              <a:off x="8056248" y="5839782"/>
              <a:ext cx="2148926" cy="66172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300" u="sng" dirty="0">
                  <a:solidFill>
                    <a:schemeClr val="bg1"/>
                  </a:solidFill>
                </a:rPr>
                <a:t>Ataque Normal Cargado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altos - Avance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jugador – Rompe armaduras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Alta recuperación – Posibilidad de Contrataque Enemigo</a:t>
              </a:r>
            </a:p>
          </p:txBody>
        </p:sp>
        <p:pic>
          <p:nvPicPr>
            <p:cNvPr id="129" name="Imagen 128">
              <a:extLst>
                <a:ext uri="{FF2B5EF4-FFF2-40B4-BE49-F238E27FC236}">
                  <a16:creationId xmlns:a16="http://schemas.microsoft.com/office/drawing/2014/main" id="{1BB3A5C8-B7EF-4F67-A8B1-EBC8FA2D82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93611" y="4039910"/>
              <a:ext cx="406259" cy="406259"/>
            </a:xfrm>
            <a:prstGeom prst="rect">
              <a:avLst/>
            </a:prstGeom>
          </p:spPr>
        </p:pic>
        <p:pic>
          <p:nvPicPr>
            <p:cNvPr id="130" name="Imagen 129">
              <a:extLst>
                <a:ext uri="{FF2B5EF4-FFF2-40B4-BE49-F238E27FC236}">
                  <a16:creationId xmlns:a16="http://schemas.microsoft.com/office/drawing/2014/main" id="{70BB3DA6-9A2F-4089-8B65-E0B1AE03EF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71" r="8165"/>
            <a:stretch/>
          </p:blipFill>
          <p:spPr>
            <a:xfrm>
              <a:off x="8136512" y="4600634"/>
              <a:ext cx="1942864" cy="1134305"/>
            </a:xfrm>
            <a:prstGeom prst="rect">
              <a:avLst/>
            </a:prstGeom>
          </p:spPr>
        </p:pic>
      </p:grpSp>
      <p:grpSp>
        <p:nvGrpSpPr>
          <p:cNvPr id="131" name="Grupo 130">
            <a:extLst>
              <a:ext uri="{FF2B5EF4-FFF2-40B4-BE49-F238E27FC236}">
                <a16:creationId xmlns:a16="http://schemas.microsoft.com/office/drawing/2014/main" id="{E6BFD155-ED0D-4F4E-BDDE-0DDA31816291}"/>
              </a:ext>
            </a:extLst>
          </p:cNvPr>
          <p:cNvGrpSpPr/>
          <p:nvPr/>
        </p:nvGrpSpPr>
        <p:grpSpPr>
          <a:xfrm>
            <a:off x="487813" y="3906460"/>
            <a:ext cx="2151839" cy="2510831"/>
            <a:chOff x="156885" y="3906460"/>
            <a:chExt cx="2151839" cy="2510831"/>
          </a:xfrm>
        </p:grpSpPr>
        <p:sp>
          <p:nvSpPr>
            <p:cNvPr id="132" name="Rectángulo: esquinas redondeadas 131">
              <a:extLst>
                <a:ext uri="{FF2B5EF4-FFF2-40B4-BE49-F238E27FC236}">
                  <a16:creationId xmlns:a16="http://schemas.microsoft.com/office/drawing/2014/main" id="{4947ACAB-2791-4615-8D12-1148A35F24AC}"/>
                </a:ext>
              </a:extLst>
            </p:cNvPr>
            <p:cNvSpPr/>
            <p:nvPr/>
          </p:nvSpPr>
          <p:spPr>
            <a:xfrm>
              <a:off x="159798" y="3906460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CuadroTexto 132">
              <a:extLst>
                <a:ext uri="{FF2B5EF4-FFF2-40B4-BE49-F238E27FC236}">
                  <a16:creationId xmlns:a16="http://schemas.microsoft.com/office/drawing/2014/main" id="{8C61DF27-B1AA-4C3C-90C0-8CA55443DE5A}"/>
                </a:ext>
              </a:extLst>
            </p:cNvPr>
            <p:cNvSpPr txBox="1"/>
            <p:nvPr/>
          </p:nvSpPr>
          <p:spPr>
            <a:xfrm>
              <a:off x="156885" y="5826915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Poncho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bajo – Combo Starter – Stun medio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A favor del enemigo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Baja recuperación</a:t>
              </a:r>
            </a:p>
          </p:txBody>
        </p:sp>
        <p:pic>
          <p:nvPicPr>
            <p:cNvPr id="134" name="Imagen 133">
              <a:extLst>
                <a:ext uri="{FF2B5EF4-FFF2-40B4-BE49-F238E27FC236}">
                  <a16:creationId xmlns:a16="http://schemas.microsoft.com/office/drawing/2014/main" id="{0DC29179-1C24-416E-98B4-025465E187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1943"/>
            <a:stretch/>
          </p:blipFill>
          <p:spPr>
            <a:xfrm>
              <a:off x="214871" y="4382506"/>
              <a:ext cx="2032954" cy="1229608"/>
            </a:xfrm>
            <a:prstGeom prst="rect">
              <a:avLst/>
            </a:prstGeom>
          </p:spPr>
        </p:pic>
        <p:pic>
          <p:nvPicPr>
            <p:cNvPr id="135" name="Imagen 134">
              <a:extLst>
                <a:ext uri="{FF2B5EF4-FFF2-40B4-BE49-F238E27FC236}">
                  <a16:creationId xmlns:a16="http://schemas.microsoft.com/office/drawing/2014/main" id="{2A7BE89F-A382-4FD7-9D4D-29A3B63C9C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4872" y="3953236"/>
              <a:ext cx="390326" cy="390326"/>
            </a:xfrm>
            <a:prstGeom prst="rect">
              <a:avLst/>
            </a:prstGeom>
          </p:spPr>
        </p:pic>
      </p:grpSp>
      <p:grpSp>
        <p:nvGrpSpPr>
          <p:cNvPr id="136" name="Grupo 135">
            <a:extLst>
              <a:ext uri="{FF2B5EF4-FFF2-40B4-BE49-F238E27FC236}">
                <a16:creationId xmlns:a16="http://schemas.microsoft.com/office/drawing/2014/main" id="{F9F93544-519D-4CED-8AA4-70F451D92E18}"/>
              </a:ext>
            </a:extLst>
          </p:cNvPr>
          <p:cNvGrpSpPr/>
          <p:nvPr/>
        </p:nvGrpSpPr>
        <p:grpSpPr>
          <a:xfrm>
            <a:off x="2772254" y="3900859"/>
            <a:ext cx="2151839" cy="2510831"/>
            <a:chOff x="2441326" y="3900859"/>
            <a:chExt cx="2151839" cy="2510831"/>
          </a:xfrm>
        </p:grpSpPr>
        <p:pic>
          <p:nvPicPr>
            <p:cNvPr id="137" name="Imagen 136">
              <a:extLst>
                <a:ext uri="{FF2B5EF4-FFF2-40B4-BE49-F238E27FC236}">
                  <a16:creationId xmlns:a16="http://schemas.microsoft.com/office/drawing/2014/main" id="{6D267E09-86A1-429E-B7E5-B5F5F3E23F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6"/>
            <a:stretch/>
          </p:blipFill>
          <p:spPr>
            <a:xfrm>
              <a:off x="2454287" y="4566241"/>
              <a:ext cx="2109328" cy="1141721"/>
            </a:xfrm>
            <a:prstGeom prst="rect">
              <a:avLst/>
            </a:prstGeom>
          </p:spPr>
        </p:pic>
        <p:sp>
          <p:nvSpPr>
            <p:cNvPr id="138" name="Rectángulo: esquinas redondeadas 137">
              <a:extLst>
                <a:ext uri="{FF2B5EF4-FFF2-40B4-BE49-F238E27FC236}">
                  <a16:creationId xmlns:a16="http://schemas.microsoft.com/office/drawing/2014/main" id="{824F6BA8-4882-4295-B348-6E57545BA134}"/>
                </a:ext>
              </a:extLst>
            </p:cNvPr>
            <p:cNvSpPr/>
            <p:nvPr/>
          </p:nvSpPr>
          <p:spPr>
            <a:xfrm>
              <a:off x="2444239" y="3900859"/>
              <a:ext cx="2148926" cy="2510831"/>
            </a:xfrm>
            <a:prstGeom prst="roundRect">
              <a:avLst>
                <a:gd name="adj" fmla="val 2601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 sz="6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9" name="CuadroTexto 138">
              <a:extLst>
                <a:ext uri="{FF2B5EF4-FFF2-40B4-BE49-F238E27FC236}">
                  <a16:creationId xmlns:a16="http://schemas.microsoft.com/office/drawing/2014/main" id="{E4AF72C3-6B7A-47C2-8EAA-25A79EC54BCF}"/>
                </a:ext>
              </a:extLst>
            </p:cNvPr>
            <p:cNvSpPr txBox="1"/>
            <p:nvPr/>
          </p:nvSpPr>
          <p:spPr>
            <a:xfrm>
              <a:off x="2441326" y="5821314"/>
              <a:ext cx="2148926" cy="58477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UY" sz="1400" u="sng" dirty="0">
                  <a:solidFill>
                    <a:schemeClr val="bg1"/>
                  </a:solidFill>
                </a:rPr>
                <a:t>Ataque Poncho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Éxito</a:t>
              </a:r>
              <a:r>
                <a:rPr lang="es-UY" sz="600" dirty="0">
                  <a:solidFill>
                    <a:schemeClr val="bg1"/>
                  </a:solidFill>
                </a:rPr>
                <a:t> – Stats bajo – Stun medio - Reflector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Choque</a:t>
              </a:r>
              <a:r>
                <a:rPr lang="es-UY" sz="600" dirty="0">
                  <a:solidFill>
                    <a:schemeClr val="bg1"/>
                  </a:solidFill>
                </a:rPr>
                <a:t> – Neutro</a:t>
              </a:r>
            </a:p>
            <a:p>
              <a:pPr algn="ctr"/>
              <a:r>
                <a:rPr lang="es-UY" sz="600" b="1" dirty="0">
                  <a:solidFill>
                    <a:schemeClr val="bg1"/>
                  </a:solidFill>
                </a:rPr>
                <a:t>Fallo</a:t>
              </a:r>
              <a:r>
                <a:rPr lang="es-UY" sz="600" dirty="0">
                  <a:solidFill>
                    <a:schemeClr val="bg1"/>
                  </a:solidFill>
                </a:rPr>
                <a:t> – Media recuperación</a:t>
              </a:r>
            </a:p>
          </p:txBody>
        </p:sp>
        <p:pic>
          <p:nvPicPr>
            <p:cNvPr id="140" name="Imagen 139">
              <a:extLst>
                <a:ext uri="{FF2B5EF4-FFF2-40B4-BE49-F238E27FC236}">
                  <a16:creationId xmlns:a16="http://schemas.microsoft.com/office/drawing/2014/main" id="{56DC7DC2-8438-4912-B58B-A717D02F3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9314" y="3947636"/>
              <a:ext cx="390326" cy="390326"/>
            </a:xfrm>
            <a:prstGeom prst="rect">
              <a:avLst/>
            </a:prstGeom>
          </p:spPr>
        </p:pic>
      </p:grp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D1103665-8E69-41D4-A94A-4A292704FD74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936730F3-1606-4B44-8DCE-CA6E70800D72}"/>
              </a:ext>
            </a:extLst>
          </p:cNvPr>
          <p:cNvSpPr txBox="1"/>
          <p:nvPr/>
        </p:nvSpPr>
        <p:spPr>
          <a:xfrm>
            <a:off x="5004791" y="5821314"/>
            <a:ext cx="214892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Ataque Boleadora Normal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Stats bajo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A favor del enemigo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Baja recuperación</a:t>
            </a:r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C3EFE3D1-ADCC-4DC6-84A1-CB4848824234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4" name="CuadroTexto 143">
            <a:extLst>
              <a:ext uri="{FF2B5EF4-FFF2-40B4-BE49-F238E27FC236}">
                <a16:creationId xmlns:a16="http://schemas.microsoft.com/office/drawing/2014/main" id="{F83CE2BC-F185-4769-AB35-AC3149AC8A4A}"/>
              </a:ext>
            </a:extLst>
          </p:cNvPr>
          <p:cNvSpPr txBox="1"/>
          <p:nvPr/>
        </p:nvSpPr>
        <p:spPr>
          <a:xfrm>
            <a:off x="7289232" y="5815713"/>
            <a:ext cx="214892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Ataque Boleadora Cargado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Stats medio  – X1 de Atrapado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Neutro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Media recuperación</a:t>
            </a:r>
          </a:p>
        </p:txBody>
      </p:sp>
      <p:pic>
        <p:nvPicPr>
          <p:cNvPr id="145" name="Imagen 144">
            <a:extLst>
              <a:ext uri="{FF2B5EF4-FFF2-40B4-BE49-F238E27FC236}">
                <a16:creationId xmlns:a16="http://schemas.microsoft.com/office/drawing/2014/main" id="{B60CC675-AE85-426F-8350-FBFD271BB4E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608" y="3951451"/>
            <a:ext cx="390326" cy="390326"/>
          </a:xfrm>
          <a:prstGeom prst="rect">
            <a:avLst/>
          </a:prstGeom>
          <a:ln w="9525">
            <a:noFill/>
          </a:ln>
        </p:spPr>
      </p:pic>
      <p:pic>
        <p:nvPicPr>
          <p:cNvPr id="146" name="Imagen 145">
            <a:extLst>
              <a:ext uri="{FF2B5EF4-FFF2-40B4-BE49-F238E27FC236}">
                <a16:creationId xmlns:a16="http://schemas.microsoft.com/office/drawing/2014/main" id="{80AB9FB2-D324-4519-9695-9635BE62D4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220" y="3942035"/>
            <a:ext cx="390326" cy="390326"/>
          </a:xfrm>
          <a:prstGeom prst="rect">
            <a:avLst/>
          </a:prstGeom>
          <a:ln w="9525">
            <a:noFill/>
          </a:ln>
        </p:spPr>
      </p:pic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19EF892A-99CD-4449-B616-0D109F7425DE}"/>
              </a:ext>
            </a:extLst>
          </p:cNvPr>
          <p:cNvSpPr/>
          <p:nvPr/>
        </p:nvSpPr>
        <p:spPr>
          <a:xfrm>
            <a:off x="9579860" y="121401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CuadroTexto 149">
            <a:extLst>
              <a:ext uri="{FF2B5EF4-FFF2-40B4-BE49-F238E27FC236}">
                <a16:creationId xmlns:a16="http://schemas.microsoft.com/office/drawing/2014/main" id="{42B5698B-5153-404C-B57C-1AEACB67F331}"/>
              </a:ext>
            </a:extLst>
          </p:cNvPr>
          <p:cNvSpPr txBox="1"/>
          <p:nvPr/>
        </p:nvSpPr>
        <p:spPr>
          <a:xfrm>
            <a:off x="9587452" y="341011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Reacción: </a:t>
            </a:r>
            <a:r>
              <a:rPr lang="es-UY" sz="1400" u="sng" dirty="0" err="1">
                <a:solidFill>
                  <a:schemeClr val="bg1"/>
                </a:solidFill>
              </a:rPr>
              <a:t>One</a:t>
            </a:r>
            <a:r>
              <a:rPr lang="es-UY" sz="1400" u="sng" dirty="0">
                <a:solidFill>
                  <a:schemeClr val="bg1"/>
                </a:solidFill>
              </a:rPr>
              <a:t> </a:t>
            </a:r>
            <a:r>
              <a:rPr lang="es-UY" sz="1400" u="sng" dirty="0" err="1">
                <a:solidFill>
                  <a:schemeClr val="bg1"/>
                </a:solidFill>
              </a:rPr>
              <a:t>Shot</a:t>
            </a:r>
            <a:endParaRPr lang="es-UY" sz="1400" u="sng" dirty="0">
              <a:solidFill>
                <a:schemeClr val="bg1"/>
              </a:solidFill>
            </a:endParaRPr>
          </a:p>
        </p:txBody>
      </p: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7AAEFD20-7D0F-4F1A-B7A9-373C63819AFF}"/>
              </a:ext>
            </a:extLst>
          </p:cNvPr>
          <p:cNvSpPr/>
          <p:nvPr/>
        </p:nvSpPr>
        <p:spPr>
          <a:xfrm>
            <a:off x="9583050" y="3908194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4" name="CuadroTexto 153">
            <a:extLst>
              <a:ext uri="{FF2B5EF4-FFF2-40B4-BE49-F238E27FC236}">
                <a16:creationId xmlns:a16="http://schemas.microsoft.com/office/drawing/2014/main" id="{AB0540A4-416D-4402-85F9-6CF38F2C7D95}"/>
              </a:ext>
            </a:extLst>
          </p:cNvPr>
          <p:cNvSpPr txBox="1"/>
          <p:nvPr/>
        </p:nvSpPr>
        <p:spPr>
          <a:xfrm>
            <a:off x="9580137" y="609759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Reacción: Esquiva</a:t>
            </a:r>
          </a:p>
        </p:txBody>
      </p:sp>
      <p:pic>
        <p:nvPicPr>
          <p:cNvPr id="156" name="Picture 2">
            <a:extLst>
              <a:ext uri="{FF2B5EF4-FFF2-40B4-BE49-F238E27FC236}">
                <a16:creationId xmlns:a16="http://schemas.microsoft.com/office/drawing/2014/main" id="{3012EDDB-844A-452D-8628-0A1B8D97D83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406" y="4905375"/>
            <a:ext cx="2296417" cy="624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7" name="Picture 4">
            <a:extLst>
              <a:ext uri="{FF2B5EF4-FFF2-40B4-BE49-F238E27FC236}">
                <a16:creationId xmlns:a16="http://schemas.microsoft.com/office/drawing/2014/main" id="{D8EE1304-60A0-44D7-915F-CD41FF74F21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686" y="2161655"/>
            <a:ext cx="2061878" cy="61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4D186ED7-9585-49DF-AB68-E1A5843C138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86" y="3942666"/>
            <a:ext cx="450308" cy="450308"/>
          </a:xfrm>
          <a:prstGeom prst="rect">
            <a:avLst/>
          </a:prstGeom>
        </p:spPr>
      </p:pic>
      <p:pic>
        <p:nvPicPr>
          <p:cNvPr id="158" name="Imagen 157">
            <a:extLst>
              <a:ext uri="{FF2B5EF4-FFF2-40B4-BE49-F238E27FC236}">
                <a16:creationId xmlns:a16="http://schemas.microsoft.com/office/drawing/2014/main" id="{B310F9D1-2CDB-4187-A790-268E1B513C3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686" y="1237528"/>
            <a:ext cx="450308" cy="450308"/>
          </a:xfrm>
          <a:prstGeom prst="rect">
            <a:avLst/>
          </a:prstGeom>
        </p:spPr>
      </p:pic>
      <p:pic>
        <p:nvPicPr>
          <p:cNvPr id="159" name="Imagen 158">
            <a:extLst>
              <a:ext uri="{FF2B5EF4-FFF2-40B4-BE49-F238E27FC236}">
                <a16:creationId xmlns:a16="http://schemas.microsoft.com/office/drawing/2014/main" id="{2458CA36-1120-422D-9F00-BA74CD2D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098" y="1243987"/>
            <a:ext cx="400444" cy="400444"/>
          </a:xfrm>
          <a:prstGeom prst="rect">
            <a:avLst/>
          </a:prstGeom>
        </p:spPr>
      </p:pic>
      <p:pic>
        <p:nvPicPr>
          <p:cNvPr id="160" name="Imagen 159">
            <a:extLst>
              <a:ext uri="{FF2B5EF4-FFF2-40B4-BE49-F238E27FC236}">
                <a16:creationId xmlns:a16="http://schemas.microsoft.com/office/drawing/2014/main" id="{4E51730B-7552-41C6-A08E-2260A90A19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596" y="3954443"/>
            <a:ext cx="390326" cy="3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354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D559841-E46F-4934-8D07-A2092603A2C5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Anim: Interacciones</a:t>
            </a: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A6EB4EBC-18EB-4AE2-9A3E-EEA344493360}"/>
              </a:ext>
            </a:extLst>
          </p:cNvPr>
          <p:cNvSpPr/>
          <p:nvPr/>
        </p:nvSpPr>
        <p:spPr>
          <a:xfrm>
            <a:off x="7288955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061157F9-7ACF-43D4-8182-ADB79307AF1F}"/>
              </a:ext>
            </a:extLst>
          </p:cNvPr>
          <p:cNvSpPr/>
          <p:nvPr/>
        </p:nvSpPr>
        <p:spPr>
          <a:xfrm>
            <a:off x="500844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93BB8B5-E556-4FD0-9E83-84C9365688CD}"/>
              </a:ext>
            </a:extLst>
          </p:cNvPr>
          <p:cNvSpPr/>
          <p:nvPr/>
        </p:nvSpPr>
        <p:spPr>
          <a:xfrm>
            <a:off x="2767575" y="1210127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F8068C2-94CF-421F-B67D-D0B1DC583AC2}"/>
              </a:ext>
            </a:extLst>
          </p:cNvPr>
          <p:cNvSpPr/>
          <p:nvPr/>
        </p:nvSpPr>
        <p:spPr>
          <a:xfrm>
            <a:off x="5028099" y="1201081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F3C0F78A-7ADC-459D-A95D-EFDCB0F3BD23}"/>
              </a:ext>
            </a:extLst>
          </p:cNvPr>
          <p:cNvSpPr/>
          <p:nvPr/>
        </p:nvSpPr>
        <p:spPr>
          <a:xfrm>
            <a:off x="490726" y="3906460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9C0AFDA7-3D9D-4EE9-A465-68CB59D1CA9D}"/>
              </a:ext>
            </a:extLst>
          </p:cNvPr>
          <p:cNvSpPr/>
          <p:nvPr/>
        </p:nvSpPr>
        <p:spPr>
          <a:xfrm>
            <a:off x="2775167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329CEACB-93CB-48C0-BDF4-2BD49ECBECFA}"/>
              </a:ext>
            </a:extLst>
          </p:cNvPr>
          <p:cNvSpPr/>
          <p:nvPr/>
        </p:nvSpPr>
        <p:spPr>
          <a:xfrm>
            <a:off x="5007704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5E48A019-3A3B-46F2-9B90-8FA0B25E1F7A}"/>
              </a:ext>
            </a:extLst>
          </p:cNvPr>
          <p:cNvSpPr/>
          <p:nvPr/>
        </p:nvSpPr>
        <p:spPr>
          <a:xfrm>
            <a:off x="7292145" y="3895258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667AE9A-8C3A-467F-BFBB-70DDDF7AB935}"/>
              </a:ext>
            </a:extLst>
          </p:cNvPr>
          <p:cNvSpPr/>
          <p:nvPr/>
        </p:nvSpPr>
        <p:spPr>
          <a:xfrm>
            <a:off x="9576586" y="1206682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6777907-9D11-4DDE-B431-F5B967995C8F}"/>
              </a:ext>
            </a:extLst>
          </p:cNvPr>
          <p:cNvSpPr/>
          <p:nvPr/>
        </p:nvSpPr>
        <p:spPr>
          <a:xfrm>
            <a:off x="9579776" y="3900859"/>
            <a:ext cx="2148926" cy="2510831"/>
          </a:xfrm>
          <a:prstGeom prst="roundRect">
            <a:avLst>
              <a:gd name="adj" fmla="val 2601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4B12C472-C471-4130-8AB9-33D6DC708C73}"/>
              </a:ext>
            </a:extLst>
          </p:cNvPr>
          <p:cNvSpPr txBox="1"/>
          <p:nvPr/>
        </p:nvSpPr>
        <p:spPr>
          <a:xfrm>
            <a:off x="9576586" y="341318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Hit Aéreo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1B2973EE-6759-4CA6-9EF0-C9B234E9A0EF}"/>
              </a:ext>
            </a:extLst>
          </p:cNvPr>
          <p:cNvSpPr txBox="1"/>
          <p:nvPr/>
        </p:nvSpPr>
        <p:spPr>
          <a:xfrm>
            <a:off x="508436" y="609831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0" name="CuadroTexto 119">
            <a:extLst>
              <a:ext uri="{FF2B5EF4-FFF2-40B4-BE49-F238E27FC236}">
                <a16:creationId xmlns:a16="http://schemas.microsoft.com/office/drawing/2014/main" id="{4EAC24CA-07D8-4648-8A08-FDD8B39F9858}"/>
              </a:ext>
            </a:extLst>
          </p:cNvPr>
          <p:cNvSpPr txBox="1"/>
          <p:nvPr/>
        </p:nvSpPr>
        <p:spPr>
          <a:xfrm>
            <a:off x="2768960" y="6098311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1" name="CuadroTexto 120">
            <a:extLst>
              <a:ext uri="{FF2B5EF4-FFF2-40B4-BE49-F238E27FC236}">
                <a16:creationId xmlns:a16="http://schemas.microsoft.com/office/drawing/2014/main" id="{2192EFA3-A52B-4308-ABCA-473CECA477BA}"/>
              </a:ext>
            </a:extLst>
          </p:cNvPr>
          <p:cNvSpPr txBox="1"/>
          <p:nvPr/>
        </p:nvSpPr>
        <p:spPr>
          <a:xfrm>
            <a:off x="5016888" y="6104273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4" name="CuadroTexto 123">
            <a:extLst>
              <a:ext uri="{FF2B5EF4-FFF2-40B4-BE49-F238E27FC236}">
                <a16:creationId xmlns:a16="http://schemas.microsoft.com/office/drawing/2014/main" id="{E5576CAD-55B7-4AF5-A680-B9EB0B77102D}"/>
              </a:ext>
            </a:extLst>
          </p:cNvPr>
          <p:cNvSpPr txBox="1"/>
          <p:nvPr/>
        </p:nvSpPr>
        <p:spPr>
          <a:xfrm>
            <a:off x="7294830" y="6104272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7BB0B988-D2E9-4E70-B672-98AA714A56E3}"/>
              </a:ext>
            </a:extLst>
          </p:cNvPr>
          <p:cNvSpPr txBox="1"/>
          <p:nvPr/>
        </p:nvSpPr>
        <p:spPr>
          <a:xfrm>
            <a:off x="9576586" y="6090269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ACB22EC-D27F-4335-9759-DF58E9E14102}"/>
              </a:ext>
            </a:extLst>
          </p:cNvPr>
          <p:cNvSpPr txBox="1"/>
          <p:nvPr/>
        </p:nvSpPr>
        <p:spPr>
          <a:xfrm>
            <a:off x="508436" y="3038044"/>
            <a:ext cx="2148926" cy="67710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Bloqueo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Se pasa al estado Golpe Bloqueado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Choque</a:t>
            </a:r>
            <a:r>
              <a:rPr lang="es-UY" sz="600" dirty="0">
                <a:solidFill>
                  <a:schemeClr val="bg1"/>
                </a:solidFill>
              </a:rPr>
              <a:t> – A favor si Hitbox de Arma, desventaja si Hitbox poncho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Fallo</a:t>
            </a:r>
            <a:r>
              <a:rPr lang="es-UY" sz="600" dirty="0">
                <a:solidFill>
                  <a:schemeClr val="bg1"/>
                </a:solidFill>
              </a:rPr>
              <a:t> – Alta recuperación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4B84FFE-3A52-48D1-9F14-63F7788A3F09}"/>
              </a:ext>
            </a:extLst>
          </p:cNvPr>
          <p:cNvSpPr txBox="1"/>
          <p:nvPr/>
        </p:nvSpPr>
        <p:spPr>
          <a:xfrm>
            <a:off x="2772063" y="3224639"/>
            <a:ext cx="2148926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Golpe Bloqueado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El jugador se recupera rápidamente al estar en este estado.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0DAD467B-9DF2-4A5C-94BC-8A4BD134F711}"/>
              </a:ext>
            </a:extLst>
          </p:cNvPr>
          <p:cNvSpPr txBox="1"/>
          <p:nvPr/>
        </p:nvSpPr>
        <p:spPr>
          <a:xfrm>
            <a:off x="5023611" y="3219649"/>
            <a:ext cx="2148926" cy="49244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Aturdido</a:t>
            </a:r>
          </a:p>
          <a:p>
            <a:pPr algn="ctr"/>
            <a:r>
              <a:rPr lang="es-UY" sz="600" b="1" dirty="0">
                <a:solidFill>
                  <a:schemeClr val="bg1"/>
                </a:solidFill>
              </a:rPr>
              <a:t>Éxito</a:t>
            </a:r>
            <a:r>
              <a:rPr lang="es-UY" sz="600" dirty="0">
                <a:solidFill>
                  <a:schemeClr val="bg1"/>
                </a:solidFill>
              </a:rPr>
              <a:t> – El jugador no puede moverse ni atacar en este estado, hay que pulsar rápidamente el botón de ataque para salir.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D58E931-6B66-405E-BF2F-A30E9182B50F}"/>
              </a:ext>
            </a:extLst>
          </p:cNvPr>
          <p:cNvSpPr txBox="1"/>
          <p:nvPr/>
        </p:nvSpPr>
        <p:spPr>
          <a:xfrm>
            <a:off x="7288955" y="3407115"/>
            <a:ext cx="2148926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UY" sz="1400" u="sng" dirty="0">
                <a:solidFill>
                  <a:schemeClr val="bg1"/>
                </a:solidFill>
              </a:rPr>
              <a:t>Hit Terrestre</a:t>
            </a:r>
          </a:p>
        </p:txBody>
      </p:sp>
    </p:spTree>
    <p:extLst>
      <p:ext uri="{BB962C8B-B14F-4D97-AF65-F5344CB8AC3E}">
        <p14:creationId xmlns:p14="http://schemas.microsoft.com/office/powerpoint/2010/main" val="1644024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BDD9EB80-7B9D-4C18-96A6-BA81186144EA}"/>
              </a:ext>
            </a:extLst>
          </p:cNvPr>
          <p:cNvSpPr txBox="1"/>
          <p:nvPr/>
        </p:nvSpPr>
        <p:spPr>
          <a:xfrm>
            <a:off x="159799" y="1097539"/>
            <a:ext cx="5839350" cy="332398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400" dirty="0"/>
              <a:t>El juego tiene tres tipos de enemigos esparcidos por el nivel: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Simples </a:t>
            </a:r>
          </a:p>
          <a:p>
            <a:pPr algn="just"/>
            <a:r>
              <a:rPr lang="es-UY" sz="1400" dirty="0"/>
              <a:t>Enemigos con funciones básicas que no necesitan de una interacción compleja con el jugador. Se dedican a hacer una cosa y son fáciles de derrotar.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Inteligentes </a:t>
            </a:r>
            <a:endParaRPr lang="es-UY" sz="1400" dirty="0"/>
          </a:p>
          <a:p>
            <a:pPr algn="just"/>
            <a:r>
              <a:rPr lang="es-UY" sz="1400" dirty="0"/>
              <a:t>Enemigos con IA hecha para interactuar de diversas maneras con el jugador. Son retos que tienen que detener al jugador, son mas complejos de derrotar y marcan un ritmo en el nivel.</a:t>
            </a:r>
          </a:p>
          <a:p>
            <a:pPr algn="just"/>
            <a:endParaRPr lang="es-UY" sz="1400" dirty="0"/>
          </a:p>
          <a:p>
            <a:pPr algn="just"/>
            <a:r>
              <a:rPr lang="es-UY" sz="1400" u="sng" dirty="0"/>
              <a:t>Enemigo Final</a:t>
            </a:r>
          </a:p>
          <a:p>
            <a:pPr algn="just"/>
            <a:r>
              <a:rPr lang="es-UY" sz="1400" dirty="0"/>
              <a:t>Es un enemigo que combina el conocimiento adquirido del nivel en uno solo. Tiene una IA mas avanzada que los otros dos ya que busca desafiar y interactuar al jugador al máximo.</a:t>
            </a:r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3612F458-F975-4939-A718-E92212B9AE44}"/>
              </a:ext>
            </a:extLst>
          </p:cNvPr>
          <p:cNvSpPr/>
          <p:nvPr/>
        </p:nvSpPr>
        <p:spPr>
          <a:xfrm>
            <a:off x="159798" y="106533"/>
            <a:ext cx="11880000" cy="90000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UY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Enemigos</a:t>
            </a: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76BCE6BB-B692-40EB-BDED-E791E418B566}"/>
              </a:ext>
            </a:extLst>
          </p:cNvPr>
          <p:cNvSpPr txBox="1"/>
          <p:nvPr/>
        </p:nvSpPr>
        <p:spPr>
          <a:xfrm>
            <a:off x="6192853" y="2721383"/>
            <a:ext cx="35954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200" dirty="0"/>
              <a:t>Enemigo Básico – Guris.</a:t>
            </a:r>
          </a:p>
          <a:p>
            <a:pPr algn="just"/>
            <a:r>
              <a:rPr lang="es-UY" sz="1200" dirty="0"/>
              <a:t>Descansa quieto hasta que el jugador se acerca. Ataca mientras se mueve horizontalmente y rebota con las paredes. 1 golpe de HP.</a:t>
            </a: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E658B23-FEE6-4530-9A05-ACD82434BD29}"/>
              </a:ext>
            </a:extLst>
          </p:cNvPr>
          <p:cNvGrpSpPr/>
          <p:nvPr/>
        </p:nvGrpSpPr>
        <p:grpSpPr>
          <a:xfrm>
            <a:off x="6355223" y="1110121"/>
            <a:ext cx="3235362" cy="1507673"/>
            <a:chOff x="6552947" y="4495070"/>
            <a:chExt cx="3235362" cy="1507673"/>
          </a:xfrm>
        </p:grpSpPr>
        <p:sp>
          <p:nvSpPr>
            <p:cNvPr id="42" name="Flecha: a la derecha 41">
              <a:extLst>
                <a:ext uri="{FF2B5EF4-FFF2-40B4-BE49-F238E27FC236}">
                  <a16:creationId xmlns:a16="http://schemas.microsoft.com/office/drawing/2014/main" id="{15050FEC-1A9A-497B-9C8D-C528BD3B6542}"/>
                </a:ext>
              </a:extLst>
            </p:cNvPr>
            <p:cNvSpPr/>
            <p:nvPr/>
          </p:nvSpPr>
          <p:spPr>
            <a:xfrm rot="10800000">
              <a:off x="7852382" y="4929342"/>
              <a:ext cx="11587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3" name="Flecha: a la derecha 42">
              <a:extLst>
                <a:ext uri="{FF2B5EF4-FFF2-40B4-BE49-F238E27FC236}">
                  <a16:creationId xmlns:a16="http://schemas.microsoft.com/office/drawing/2014/main" id="{82B9F141-452B-4E42-AE1D-276906207C7D}"/>
                </a:ext>
              </a:extLst>
            </p:cNvPr>
            <p:cNvSpPr/>
            <p:nvPr/>
          </p:nvSpPr>
          <p:spPr>
            <a:xfrm rot="16200000">
              <a:off x="6539211" y="5026371"/>
              <a:ext cx="978408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44" name="Imagen 43">
              <a:extLst>
                <a:ext uri="{FF2B5EF4-FFF2-40B4-BE49-F238E27FC236}">
                  <a16:creationId xmlns:a16="http://schemas.microsoft.com/office/drawing/2014/main" id="{9F17A00B-E029-40FA-A597-49C29725AD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582170" y="4495070"/>
              <a:ext cx="1206139" cy="1507673"/>
            </a:xfrm>
            <a:prstGeom prst="rect">
              <a:avLst/>
            </a:prstGeom>
          </p:spPr>
        </p:pic>
        <p:pic>
          <p:nvPicPr>
            <p:cNvPr id="45" name="Imagen 44">
              <a:extLst>
                <a:ext uri="{FF2B5EF4-FFF2-40B4-BE49-F238E27FC236}">
                  <a16:creationId xmlns:a16="http://schemas.microsoft.com/office/drawing/2014/main" id="{6458CD6F-0D22-407E-8498-3BD332231D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552947" y="4625700"/>
              <a:ext cx="1101634" cy="1377043"/>
            </a:xfrm>
            <a:prstGeom prst="rect">
              <a:avLst/>
            </a:prstGeom>
          </p:spPr>
        </p:pic>
      </p:grpSp>
      <p:sp>
        <p:nvSpPr>
          <p:cNvPr id="46" name="CuadroTexto 45">
            <a:extLst>
              <a:ext uri="{FF2B5EF4-FFF2-40B4-BE49-F238E27FC236}">
                <a16:creationId xmlns:a16="http://schemas.microsoft.com/office/drawing/2014/main" id="{34175FD0-7675-4624-8829-55AC8BB73C88}"/>
              </a:ext>
            </a:extLst>
          </p:cNvPr>
          <p:cNvSpPr txBox="1"/>
          <p:nvPr/>
        </p:nvSpPr>
        <p:spPr>
          <a:xfrm>
            <a:off x="6192853" y="5542235"/>
            <a:ext cx="3595456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s-UY" sz="1200" dirty="0"/>
              <a:t>Enemigo Avanzado – Soldado.</a:t>
            </a:r>
          </a:p>
          <a:p>
            <a:pPr algn="just"/>
            <a:r>
              <a:rPr lang="es-MX" sz="1200" dirty="0"/>
              <a:t>Patrulla moviéndose horizontalmente. Al detectar al enemigo puede Atacar y Bloquear.</a:t>
            </a:r>
          </a:p>
          <a:p>
            <a:pPr algn="just"/>
            <a:r>
              <a:rPr lang="es-MX" sz="1200" dirty="0"/>
              <a:t>2 normales + 1 poncho de HP. 2.5HP</a:t>
            </a:r>
          </a:p>
        </p:txBody>
      </p:sp>
      <p:grpSp>
        <p:nvGrpSpPr>
          <p:cNvPr id="47" name="Grupo 46">
            <a:extLst>
              <a:ext uri="{FF2B5EF4-FFF2-40B4-BE49-F238E27FC236}">
                <a16:creationId xmlns:a16="http://schemas.microsoft.com/office/drawing/2014/main" id="{117CA44B-64C6-444C-A6A9-C566D020E33F}"/>
              </a:ext>
            </a:extLst>
          </p:cNvPr>
          <p:cNvGrpSpPr/>
          <p:nvPr/>
        </p:nvGrpSpPr>
        <p:grpSpPr>
          <a:xfrm>
            <a:off x="6319205" y="3826100"/>
            <a:ext cx="3346167" cy="1692677"/>
            <a:chOff x="4045038" y="3665209"/>
            <a:chExt cx="3346167" cy="1692677"/>
          </a:xfrm>
        </p:grpSpPr>
        <p:sp>
          <p:nvSpPr>
            <p:cNvPr id="48" name="Flecha: a la derecha 47">
              <a:extLst>
                <a:ext uri="{FF2B5EF4-FFF2-40B4-BE49-F238E27FC236}">
                  <a16:creationId xmlns:a16="http://schemas.microsoft.com/office/drawing/2014/main" id="{4E0B12D7-C2B0-47D8-9CDD-466D3DDF8C81}"/>
                </a:ext>
              </a:extLst>
            </p:cNvPr>
            <p:cNvSpPr/>
            <p:nvPr/>
          </p:nvSpPr>
          <p:spPr>
            <a:xfrm rot="10800000">
              <a:off x="4045038" y="4198164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sp>
          <p:nvSpPr>
            <p:cNvPr id="49" name="Flecha: a la derecha 48">
              <a:extLst>
                <a:ext uri="{FF2B5EF4-FFF2-40B4-BE49-F238E27FC236}">
                  <a16:creationId xmlns:a16="http://schemas.microsoft.com/office/drawing/2014/main" id="{BDE0F6F5-FB56-47F4-BCF8-0CE01D760B32}"/>
                </a:ext>
              </a:extLst>
            </p:cNvPr>
            <p:cNvSpPr/>
            <p:nvPr/>
          </p:nvSpPr>
          <p:spPr>
            <a:xfrm rot="10800000" flipH="1">
              <a:off x="5718121" y="4198164"/>
              <a:ext cx="1673084" cy="48463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UY"/>
            </a:p>
          </p:txBody>
        </p:sp>
        <p:pic>
          <p:nvPicPr>
            <p:cNvPr id="50" name="Imagen 49">
              <a:extLst>
                <a:ext uri="{FF2B5EF4-FFF2-40B4-BE49-F238E27FC236}">
                  <a16:creationId xmlns:a16="http://schemas.microsoft.com/office/drawing/2014/main" id="{E72C389B-8FD2-4282-ABDD-B043E8F89A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114" t="37246" r="36560" b="37132"/>
            <a:stretch/>
          </p:blipFill>
          <p:spPr>
            <a:xfrm>
              <a:off x="4879872" y="3665209"/>
              <a:ext cx="1673084" cy="16926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32763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9481</TotalTime>
  <Words>1073</Words>
  <Application>Microsoft Office PowerPoint</Application>
  <PresentationFormat>Panorámica</PresentationFormat>
  <Paragraphs>193</Paragraphs>
  <Slides>12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The Centurion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Thiago Leoncino</dc:creator>
  <cp:lastModifiedBy>Thiago Leoncino</cp:lastModifiedBy>
  <cp:revision>967</cp:revision>
  <dcterms:created xsi:type="dcterms:W3CDTF">2022-09-22T01:08:39Z</dcterms:created>
  <dcterms:modified xsi:type="dcterms:W3CDTF">2025-06-09T23:52:52Z</dcterms:modified>
</cp:coreProperties>
</file>