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91" r:id="rId2"/>
    <p:sldId id="551" r:id="rId3"/>
    <p:sldId id="552" r:id="rId4"/>
    <p:sldId id="553" r:id="rId5"/>
    <p:sldId id="555" r:id="rId6"/>
    <p:sldId id="554" r:id="rId7"/>
    <p:sldId id="556" r:id="rId8"/>
  </p:sldIdLst>
  <p:sldSz cx="288004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0" id="{8CFAC4F0-4F02-4B27-B9E8-D8CD0594CBD6}">
          <p14:sldIdLst>
            <p14:sldId id="291"/>
          </p14:sldIdLst>
        </p14:section>
        <p14:section name="Sección 1: General" id="{98A08F70-54BC-48F0-83BF-47F788437FCC}">
          <p14:sldIdLst>
            <p14:sldId id="551"/>
            <p14:sldId id="552"/>
            <p14:sldId id="553"/>
            <p14:sldId id="555"/>
            <p14:sldId id="554"/>
            <p14:sldId id="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pos="23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F8"/>
    <a:srgbClr val="FF1C21"/>
    <a:srgbClr val="AC1E97"/>
    <a:srgbClr val="79737F"/>
    <a:srgbClr val="11031A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 showGuides="1">
      <p:cViewPr varScale="1">
        <p:scale>
          <a:sx n="52" d="100"/>
          <a:sy n="52" d="100"/>
        </p:scale>
        <p:origin x="204" y="1356"/>
      </p:cViewPr>
      <p:guideLst>
        <p:guide orient="horz" pos="4292"/>
        <p:guide pos="23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15760-0B9D-4962-8806-24A71FF7CB38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3051175" y="1143000"/>
            <a:ext cx="12960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F2D7-B2A1-490D-91DD-A42768B24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1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0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21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468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127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793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874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1122363"/>
            <a:ext cx="216003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3602038"/>
            <a:ext cx="216003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24/5/2025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896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24/5/2025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7786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365125"/>
            <a:ext cx="6210092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365125"/>
            <a:ext cx="1827027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24/5/2025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550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24/5/2025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329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1709739"/>
            <a:ext cx="248403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4589464"/>
            <a:ext cx="248403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24/5/2025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219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825625"/>
            <a:ext cx="1224018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825625"/>
            <a:ext cx="1224018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24/5/2025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703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365126"/>
            <a:ext cx="24840367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1681163"/>
            <a:ext cx="121839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2505075"/>
            <a:ext cx="12183929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1681163"/>
            <a:ext cx="122439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2505075"/>
            <a:ext cx="1224393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24/5/2025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474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24/5/2025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0520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24/5/2025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52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57200"/>
            <a:ext cx="9288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987426"/>
            <a:ext cx="145802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2057400"/>
            <a:ext cx="9288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24/5/2025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909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57200"/>
            <a:ext cx="9288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987426"/>
            <a:ext cx="1458021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2057400"/>
            <a:ext cx="9288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24/5/2025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99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365126"/>
            <a:ext cx="24840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825625"/>
            <a:ext cx="248403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6356351"/>
            <a:ext cx="6480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C4E0-327D-4001-842B-6143C18E08C1}" type="datetimeFigureOut">
              <a:rPr lang="es-UY" smtClean="0"/>
              <a:t>24/5/2025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6356351"/>
            <a:ext cx="972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6356351"/>
            <a:ext cx="6480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4713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68BC9E-0878-4D43-A77D-55F97351C16D}"/>
              </a:ext>
            </a:extLst>
          </p:cNvPr>
          <p:cNvGrpSpPr/>
          <p:nvPr/>
        </p:nvGrpSpPr>
        <p:grpSpPr>
          <a:xfrm>
            <a:off x="8774728" y="1398487"/>
            <a:ext cx="11248008" cy="5478551"/>
            <a:chOff x="470516" y="1398483"/>
            <a:chExt cx="11248008" cy="547855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C7CD64F-50A3-4F33-A365-73A959A3A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" t="26629" b="31484"/>
            <a:stretch/>
          </p:blipFill>
          <p:spPr>
            <a:xfrm>
              <a:off x="470516" y="2280123"/>
              <a:ext cx="11248008" cy="2324564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F812AF4-C8EF-4723-96F9-22C89B4FE22B}"/>
                </a:ext>
              </a:extLst>
            </p:cNvPr>
            <p:cNvSpPr txBox="1"/>
            <p:nvPr/>
          </p:nvSpPr>
          <p:spPr>
            <a:xfrm>
              <a:off x="1589106" y="1398483"/>
              <a:ext cx="3266982" cy="54785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00" h="38100" prst="angle"/>
                <a:extrusionClr>
                  <a:schemeClr val="accent2"/>
                </a:extrusionClr>
              </a:sp3d>
            </a:bodyPr>
            <a:lstStyle/>
            <a:p>
              <a:pPr algn="ctr"/>
              <a:r>
                <a:rPr lang="es-UY" sz="35001" b="1" dirty="0">
                  <a:solidFill>
                    <a:schemeClr val="accent4"/>
                  </a:solidFill>
                  <a:latin typeface="The Centurion" pitchFamily="50" charset="0"/>
                </a:rPr>
                <a:t>U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ACC54A2-E4D5-4C8D-B215-4D73A02374C0}"/>
                </a:ext>
              </a:extLst>
            </p:cNvPr>
            <p:cNvGrpSpPr/>
            <p:nvPr/>
          </p:nvGrpSpPr>
          <p:grpSpPr>
            <a:xfrm>
              <a:off x="2618899" y="2280123"/>
              <a:ext cx="7865621" cy="3207649"/>
              <a:chOff x="4181372" y="2289001"/>
              <a:chExt cx="7865621" cy="3207649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B67060-482F-4D93-BAEC-07AF99D7EEAE}"/>
                  </a:ext>
                </a:extLst>
              </p:cNvPr>
              <p:cNvSpPr txBox="1"/>
              <p:nvPr/>
            </p:nvSpPr>
            <p:spPr>
              <a:xfrm>
                <a:off x="8780010" y="2289001"/>
                <a:ext cx="3266983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ania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4A4CEC-67A5-4E3E-A792-9704B9C91E58}"/>
                  </a:ext>
                </a:extLst>
              </p:cNvPr>
              <p:cNvSpPr txBox="1"/>
              <p:nvPr/>
            </p:nvSpPr>
            <p:spPr>
              <a:xfrm>
                <a:off x="6187734" y="2849772"/>
                <a:ext cx="3266983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V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E3079CB-1B33-4C2C-946B-6B7EF5C9C2C5}"/>
                  </a:ext>
                </a:extLst>
              </p:cNvPr>
              <p:cNvSpPr txBox="1"/>
              <p:nvPr/>
            </p:nvSpPr>
            <p:spPr>
              <a:xfrm>
                <a:off x="4181372" y="2297882"/>
                <a:ext cx="3266983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ru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5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5930B2E-C75C-43F3-9F6E-00E7ADA2B441}"/>
              </a:ext>
            </a:extLst>
          </p:cNvPr>
          <p:cNvSpPr/>
          <p:nvPr/>
        </p:nvSpPr>
        <p:spPr>
          <a:xfrm rot="2955383" flipV="1">
            <a:off x="8641423" y="2506268"/>
            <a:ext cx="101475" cy="9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17746641-5C6D-4CCF-A6D0-B9809187A249}"/>
              </a:ext>
            </a:extLst>
          </p:cNvPr>
          <p:cNvCxnSpPr>
            <a:cxnSpLocks/>
            <a:stCxn id="9" idx="2"/>
            <a:endCxn id="78" idx="1"/>
          </p:cNvCxnSpPr>
          <p:nvPr/>
        </p:nvCxnSpPr>
        <p:spPr>
          <a:xfrm flipV="1">
            <a:off x="8729534" y="1413492"/>
            <a:ext cx="869416" cy="110990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Player Scripts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05A6AEB-2E35-4B58-8857-CE67973E5BF7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4805268" y="2577816"/>
            <a:ext cx="400595" cy="927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AF65A47-0FAE-4FC8-B9C5-613025D3A125}"/>
              </a:ext>
            </a:extLst>
          </p:cNvPr>
          <p:cNvSpPr/>
          <p:nvPr/>
        </p:nvSpPr>
        <p:spPr>
          <a:xfrm>
            <a:off x="5205859" y="1734397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Scr_01_Control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E432766-7376-47A2-80CD-0C950DC6AC7D}"/>
              </a:ext>
            </a:extLst>
          </p:cNvPr>
          <p:cNvSpPr/>
          <p:nvPr/>
        </p:nvSpPr>
        <p:spPr>
          <a:xfrm>
            <a:off x="5205859" y="2351829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Scr_02_State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4B6B691-0485-44DC-B23E-765FA8F90026}"/>
              </a:ext>
            </a:extLst>
          </p:cNvPr>
          <p:cNvSpPr/>
          <p:nvPr/>
        </p:nvSpPr>
        <p:spPr>
          <a:xfrm>
            <a:off x="5205859" y="3010865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Scr_03_Statics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2F03F17-2CED-48B7-9012-2D56F481F528}"/>
              </a:ext>
            </a:extLst>
          </p:cNvPr>
          <p:cNvSpPr/>
          <p:nvPr/>
        </p:nvSpPr>
        <p:spPr>
          <a:xfrm>
            <a:off x="5205859" y="4054358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Scr_04_Physics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140E25-0F0B-4133-9EA7-9C0A33DFA0F0}"/>
              </a:ext>
            </a:extLst>
          </p:cNvPr>
          <p:cNvSpPr/>
          <p:nvPr/>
        </p:nvSpPr>
        <p:spPr>
          <a:xfrm>
            <a:off x="1988605" y="1233561"/>
            <a:ext cx="19060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Input Action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2C51FAB-0727-48CD-8ED4-6621F3D9B44C}"/>
              </a:ext>
            </a:extLst>
          </p:cNvPr>
          <p:cNvCxnSpPr>
            <a:cxnSpLocks/>
            <a:stCxn id="38" idx="3"/>
            <a:endCxn id="32" idx="1"/>
          </p:cNvCxnSpPr>
          <p:nvPr/>
        </p:nvCxnSpPr>
        <p:spPr>
          <a:xfrm>
            <a:off x="4805268" y="3244204"/>
            <a:ext cx="400595" cy="192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9AD5E66-0EFE-4848-89A2-925E6CC7C5F3}"/>
              </a:ext>
            </a:extLst>
          </p:cNvPr>
          <p:cNvSpPr/>
          <p:nvPr/>
        </p:nvSpPr>
        <p:spPr>
          <a:xfrm>
            <a:off x="1078001" y="2269535"/>
            <a:ext cx="3727267" cy="6165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Estado de Terreno.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(Ground, Airborn)</a:t>
            </a:r>
          </a:p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Estado de Acción. </a:t>
            </a:r>
          </a:p>
          <a:p>
            <a:pPr algn="ctr"/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(Pasiva, Cancelable, SemiCancelable, NoCancelable)</a:t>
            </a:r>
          </a:p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Estado de Combate.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(Normal, Invulnerable, Damage)</a:t>
            </a:r>
            <a:endParaRPr lang="es-UY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5388A96-EDFC-429C-BB34-A4613CC1ABA8}"/>
              </a:ext>
            </a:extLst>
          </p:cNvPr>
          <p:cNvSpPr/>
          <p:nvPr/>
        </p:nvSpPr>
        <p:spPr>
          <a:xfrm>
            <a:off x="1078001" y="2980757"/>
            <a:ext cx="3727267" cy="5268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 de Movimiento.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(Velocidad, fuerza de salto)</a:t>
            </a:r>
          </a:p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 de Combate.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(Daño de ataques)</a:t>
            </a:r>
          </a:p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 de Personaje.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(Vida, Magia)</a:t>
            </a:r>
            <a:endParaRPr lang="es-UY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6541770-F535-48FD-89F0-F8DD8DD9492B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>
            <a:off x="4473686" y="4289618"/>
            <a:ext cx="732178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1DD073F-529F-4017-99C2-74C9CF144169}"/>
              </a:ext>
            </a:extLst>
          </p:cNvPr>
          <p:cNvSpPr/>
          <p:nvPr/>
        </p:nvSpPr>
        <p:spPr>
          <a:xfrm>
            <a:off x="1409580" y="4129314"/>
            <a:ext cx="3064104" cy="3206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Función de movimiento en el Eje X e Y.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879AFB7-CC2B-43B5-9DD4-03A08E6B62A3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6371286" y="3481380"/>
            <a:ext cx="0" cy="57297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0BB2ADD5-A5BE-4C8A-A038-B134BEEA2B0B}"/>
              </a:ext>
            </a:extLst>
          </p:cNvPr>
          <p:cNvSpPr/>
          <p:nvPr/>
        </p:nvSpPr>
        <p:spPr>
          <a:xfrm>
            <a:off x="5789078" y="3531520"/>
            <a:ext cx="1164423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</a:t>
            </a:r>
          </a:p>
        </p:txBody>
      </p: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4799805F-056D-4442-818A-3D1E693B1A18}"/>
              </a:ext>
            </a:extLst>
          </p:cNvPr>
          <p:cNvCxnSpPr>
            <a:cxnSpLocks/>
            <a:stCxn id="14" idx="2"/>
            <a:endCxn id="4" idx="1"/>
          </p:cNvCxnSpPr>
          <p:nvPr/>
        </p:nvCxnSpPr>
        <p:spPr>
          <a:xfrm rot="16200000" flipH="1">
            <a:off x="3940959" y="704752"/>
            <a:ext cx="265577" cy="226422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5CD8BAF-2B16-46F5-9816-BAD0827E33A7}"/>
              </a:ext>
            </a:extLst>
          </p:cNvPr>
          <p:cNvSpPr/>
          <p:nvPr/>
        </p:nvSpPr>
        <p:spPr>
          <a:xfrm>
            <a:off x="2341959" y="1855226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Control Input</a:t>
            </a: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9644D358-ABF3-4568-A120-15BD938CE031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7536719" y="1969658"/>
            <a:ext cx="1840087" cy="16349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FCD18902-9757-4130-8141-4453EB8E4566}"/>
              </a:ext>
            </a:extLst>
          </p:cNvPr>
          <p:cNvCxnSpPr>
            <a:cxnSpLocks/>
            <a:stCxn id="33" idx="3"/>
            <a:endCxn id="64" idx="1"/>
          </p:cNvCxnSpPr>
          <p:nvPr/>
        </p:nvCxnSpPr>
        <p:spPr>
          <a:xfrm flipV="1">
            <a:off x="7536720" y="2470874"/>
            <a:ext cx="1840701" cy="181874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53ED0A63-4CC1-4B74-A8A3-E8AE60C6D2F7}"/>
              </a:ext>
            </a:extLst>
          </p:cNvPr>
          <p:cNvCxnSpPr>
            <a:cxnSpLocks/>
            <a:stCxn id="32" idx="3"/>
            <a:endCxn id="63" idx="1"/>
          </p:cNvCxnSpPr>
          <p:nvPr/>
        </p:nvCxnSpPr>
        <p:spPr>
          <a:xfrm flipV="1">
            <a:off x="7536719" y="3035082"/>
            <a:ext cx="1833971" cy="211040"/>
          </a:xfrm>
          <a:prstGeom prst="bentConnector3">
            <a:avLst>
              <a:gd name="adj1" fmla="val 7944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F48070E0-E405-4FCF-B6D1-A86D6D0B1666}"/>
              </a:ext>
            </a:extLst>
          </p:cNvPr>
          <p:cNvCxnSpPr>
            <a:cxnSpLocks/>
            <a:stCxn id="30" idx="3"/>
            <a:endCxn id="63" idx="1"/>
          </p:cNvCxnSpPr>
          <p:nvPr/>
        </p:nvCxnSpPr>
        <p:spPr>
          <a:xfrm>
            <a:off x="7536719" y="2587088"/>
            <a:ext cx="1833971" cy="447994"/>
          </a:xfrm>
          <a:prstGeom prst="bentConnector3">
            <a:avLst>
              <a:gd name="adj1" fmla="val 7991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876AC40C-70E0-4BA9-9EA0-EAFDD8109A34}"/>
              </a:ext>
            </a:extLst>
          </p:cNvPr>
          <p:cNvSpPr/>
          <p:nvPr/>
        </p:nvSpPr>
        <p:spPr>
          <a:xfrm>
            <a:off x="7588355" y="1839815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 Input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390E3574-CFB2-4808-8683-F28BDC897B97}"/>
              </a:ext>
            </a:extLst>
          </p:cNvPr>
          <p:cNvSpPr/>
          <p:nvPr/>
        </p:nvSpPr>
        <p:spPr>
          <a:xfrm>
            <a:off x="7588355" y="2463387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Estado actual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86B530DE-DB90-4CFB-8296-30A64E5F98CA}"/>
              </a:ext>
            </a:extLst>
          </p:cNvPr>
          <p:cNvSpPr/>
          <p:nvPr/>
        </p:nvSpPr>
        <p:spPr>
          <a:xfrm>
            <a:off x="7588358" y="3130825"/>
            <a:ext cx="1164423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184695D7-8307-4F08-865E-11EA2D2D3108}"/>
              </a:ext>
            </a:extLst>
          </p:cNvPr>
          <p:cNvSpPr/>
          <p:nvPr/>
        </p:nvSpPr>
        <p:spPr>
          <a:xfrm>
            <a:off x="7586212" y="4152223"/>
            <a:ext cx="957943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Movimiento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31BB604-8EA2-4F4B-BEBE-900B61CA4B97}"/>
              </a:ext>
            </a:extLst>
          </p:cNvPr>
          <p:cNvCxnSpPr>
            <a:cxnSpLocks/>
            <a:stCxn id="75" idx="3"/>
            <a:endCxn id="130" idx="1"/>
          </p:cNvCxnSpPr>
          <p:nvPr/>
        </p:nvCxnSpPr>
        <p:spPr>
          <a:xfrm>
            <a:off x="16218587" y="3037064"/>
            <a:ext cx="1701225" cy="75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F4DB9F6-E8D3-4805-8F82-A023850DEDA7}"/>
              </a:ext>
            </a:extLst>
          </p:cNvPr>
          <p:cNvCxnSpPr>
            <a:cxnSpLocks/>
            <a:stCxn id="63" idx="3"/>
            <a:endCxn id="75" idx="1"/>
          </p:cNvCxnSpPr>
          <p:nvPr/>
        </p:nvCxnSpPr>
        <p:spPr>
          <a:xfrm>
            <a:off x="12144615" y="3035087"/>
            <a:ext cx="1928575" cy="19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389079E-EA95-4285-AD84-307D3FAC8DE2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15145884" y="3272317"/>
            <a:ext cx="0" cy="64891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EE2CB8A-24DF-4186-9FAC-8E5B3AD6953F}"/>
              </a:ext>
            </a:extLst>
          </p:cNvPr>
          <p:cNvSpPr/>
          <p:nvPr/>
        </p:nvSpPr>
        <p:spPr>
          <a:xfrm>
            <a:off x="16276453" y="2866421"/>
            <a:ext cx="1053738" cy="3412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Acción General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246BC5D6-F64C-4213-8E85-26677BD98BFD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12151339" y="2470875"/>
            <a:ext cx="1921846" cy="566186"/>
          </a:xfrm>
          <a:prstGeom prst="bentConnector3">
            <a:avLst>
              <a:gd name="adj1" fmla="val 6982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1CEE1D9C-FE2F-4E75-AFAB-5B54D2C222D3}"/>
              </a:ext>
            </a:extLst>
          </p:cNvPr>
          <p:cNvCxnSpPr>
            <a:cxnSpLocks/>
            <a:stCxn id="65" idx="3"/>
            <a:endCxn id="75" idx="1"/>
          </p:cNvCxnSpPr>
          <p:nvPr/>
        </p:nvCxnSpPr>
        <p:spPr>
          <a:xfrm flipV="1">
            <a:off x="12150730" y="3037062"/>
            <a:ext cx="1922459" cy="567551"/>
          </a:xfrm>
          <a:prstGeom prst="bentConnector3">
            <a:avLst>
              <a:gd name="adj1" fmla="val 6957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0FDFC4C5-E9FF-4284-8215-26ED6E767A7A}"/>
              </a:ext>
            </a:extLst>
          </p:cNvPr>
          <p:cNvSpPr/>
          <p:nvPr/>
        </p:nvSpPr>
        <p:spPr>
          <a:xfrm>
            <a:off x="12260055" y="2310921"/>
            <a:ext cx="1053738" cy="3412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Acción de Movimiento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A477E214-D213-4368-B1A7-9B88B2F6467A}"/>
              </a:ext>
            </a:extLst>
          </p:cNvPr>
          <p:cNvSpPr/>
          <p:nvPr/>
        </p:nvSpPr>
        <p:spPr>
          <a:xfrm>
            <a:off x="12260055" y="2875131"/>
            <a:ext cx="1053738" cy="3412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Acción de Combate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E9A4C2D9-B170-4827-86B0-D40281A3F2DF}"/>
              </a:ext>
            </a:extLst>
          </p:cNvPr>
          <p:cNvSpPr/>
          <p:nvPr/>
        </p:nvSpPr>
        <p:spPr>
          <a:xfrm>
            <a:off x="12260055" y="3439341"/>
            <a:ext cx="1053738" cy="3412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Acción de Interacción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A56DC4CC-4EBA-4826-B9BF-9F5AB577C277}"/>
              </a:ext>
            </a:extLst>
          </p:cNvPr>
          <p:cNvSpPr/>
          <p:nvPr/>
        </p:nvSpPr>
        <p:spPr>
          <a:xfrm>
            <a:off x="14649334" y="3315722"/>
            <a:ext cx="993102" cy="33176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Cambio de estado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73096C65-076B-4082-B416-4D719CA91388}"/>
              </a:ext>
            </a:extLst>
          </p:cNvPr>
          <p:cNvSpPr/>
          <p:nvPr/>
        </p:nvSpPr>
        <p:spPr>
          <a:xfrm>
            <a:off x="14073185" y="2801803"/>
            <a:ext cx="2145398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Scr_08_Action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80319D0-3013-4319-9EFD-A7771FFF79B2}"/>
              </a:ext>
            </a:extLst>
          </p:cNvPr>
          <p:cNvSpPr/>
          <p:nvPr/>
        </p:nvSpPr>
        <p:spPr>
          <a:xfrm>
            <a:off x="13980457" y="3921232"/>
            <a:ext cx="2330854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Scr_02_States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2D9B74BD-83F3-4842-8650-024BF53BCD4F}"/>
              </a:ext>
            </a:extLst>
          </p:cNvPr>
          <p:cNvSpPr/>
          <p:nvPr/>
        </p:nvSpPr>
        <p:spPr>
          <a:xfrm>
            <a:off x="9370687" y="2799828"/>
            <a:ext cx="277392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Scr_06_Combat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51022D29-C824-430E-B9D5-53685F2EA73D}"/>
              </a:ext>
            </a:extLst>
          </p:cNvPr>
          <p:cNvSpPr/>
          <p:nvPr/>
        </p:nvSpPr>
        <p:spPr>
          <a:xfrm>
            <a:off x="9377415" y="2235617"/>
            <a:ext cx="277392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Scr_05_Movement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591CFC35-D854-4EA5-A051-C82200BD76AB}"/>
              </a:ext>
            </a:extLst>
          </p:cNvPr>
          <p:cNvSpPr/>
          <p:nvPr/>
        </p:nvSpPr>
        <p:spPr>
          <a:xfrm>
            <a:off x="9376806" y="3369354"/>
            <a:ext cx="2773925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Scr_07_Interaction</a:t>
            </a:r>
          </a:p>
        </p:txBody>
      </p: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F75789E4-66A0-4F0A-8813-D530E4B1C67E}"/>
              </a:ext>
            </a:extLst>
          </p:cNvPr>
          <p:cNvCxnSpPr>
            <a:cxnSpLocks/>
            <a:stCxn id="130" idx="2"/>
            <a:endCxn id="142" idx="0"/>
          </p:cNvCxnSpPr>
          <p:nvPr/>
        </p:nvCxnSpPr>
        <p:spPr>
          <a:xfrm>
            <a:off x="19268216" y="3279864"/>
            <a:ext cx="1791" cy="273625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C310A1C8-2F75-4EA0-8F32-C603F47E4245}"/>
              </a:ext>
            </a:extLst>
          </p:cNvPr>
          <p:cNvCxnSpPr>
            <a:cxnSpLocks/>
            <a:stCxn id="134" idx="2"/>
            <a:endCxn id="74" idx="0"/>
          </p:cNvCxnSpPr>
          <p:nvPr/>
        </p:nvCxnSpPr>
        <p:spPr>
          <a:xfrm flipH="1">
            <a:off x="23481541" y="3565275"/>
            <a:ext cx="8" cy="7970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33059D4E-8297-4152-9BCC-D5F149C9F1C1}"/>
              </a:ext>
            </a:extLst>
          </p:cNvPr>
          <p:cNvCxnSpPr>
            <a:cxnSpLocks/>
            <a:stCxn id="133" idx="0"/>
            <a:endCxn id="136" idx="2"/>
          </p:cNvCxnSpPr>
          <p:nvPr/>
        </p:nvCxnSpPr>
        <p:spPr>
          <a:xfrm flipH="1" flipV="1">
            <a:off x="23481548" y="1582613"/>
            <a:ext cx="1" cy="9479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354EC15E-9ED0-4D5C-9AFF-7AE866162588}"/>
              </a:ext>
            </a:extLst>
          </p:cNvPr>
          <p:cNvCxnSpPr>
            <a:cxnSpLocks/>
            <a:stCxn id="130" idx="3"/>
            <a:endCxn id="134" idx="1"/>
          </p:cNvCxnSpPr>
          <p:nvPr/>
        </p:nvCxnSpPr>
        <p:spPr>
          <a:xfrm>
            <a:off x="20616620" y="3044611"/>
            <a:ext cx="1516523" cy="28540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49FC33A9-FC4C-4606-B7A1-3C308F284019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20616620" y="2765801"/>
            <a:ext cx="1516523" cy="27880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0798EBAC-FF1C-4445-ADF4-D2449660F40F}"/>
              </a:ext>
            </a:extLst>
          </p:cNvPr>
          <p:cNvSpPr/>
          <p:nvPr/>
        </p:nvSpPr>
        <p:spPr>
          <a:xfrm>
            <a:off x="20697454" y="2908572"/>
            <a:ext cx="903424" cy="272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Animación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B9D51BD8-CDD9-48ED-B556-808A4153287A}"/>
              </a:ext>
            </a:extLst>
          </p:cNvPr>
          <p:cNvSpPr/>
          <p:nvPr/>
        </p:nvSpPr>
        <p:spPr>
          <a:xfrm>
            <a:off x="17919809" y="2809350"/>
            <a:ext cx="2696806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Scr_09_Animation</a:t>
            </a:r>
          </a:p>
        </p:txBody>
      </p: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936C0AB3-09C0-4191-BE65-61FE1801D0FE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rot="10800000">
            <a:off x="24829947" y="2765805"/>
            <a:ext cx="680496" cy="27880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r 131">
            <a:extLst>
              <a:ext uri="{FF2B5EF4-FFF2-40B4-BE49-F238E27FC236}">
                <a16:creationId xmlns:a16="http://schemas.microsoft.com/office/drawing/2014/main" id="{58BBA5CF-0502-4FE6-9729-21E615C2AA51}"/>
              </a:ext>
            </a:extLst>
          </p:cNvPr>
          <p:cNvCxnSpPr>
            <a:cxnSpLocks/>
            <a:stCxn id="135" idx="1"/>
            <a:endCxn id="134" idx="3"/>
          </p:cNvCxnSpPr>
          <p:nvPr/>
        </p:nvCxnSpPr>
        <p:spPr>
          <a:xfrm rot="10800000" flipV="1">
            <a:off x="24829947" y="3044605"/>
            <a:ext cx="680496" cy="28540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C4FB6103-08A5-4F3D-AAEA-434EA484A24D}"/>
              </a:ext>
            </a:extLst>
          </p:cNvPr>
          <p:cNvSpPr/>
          <p:nvPr/>
        </p:nvSpPr>
        <p:spPr>
          <a:xfrm>
            <a:off x="22133145" y="2530546"/>
            <a:ext cx="2696807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Scr_10_HitBox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FCD58326-14E4-45DE-8EC7-9B3BB6CB5722}"/>
              </a:ext>
            </a:extLst>
          </p:cNvPr>
          <p:cNvSpPr/>
          <p:nvPr/>
        </p:nvSpPr>
        <p:spPr>
          <a:xfrm>
            <a:off x="22133145" y="3094758"/>
            <a:ext cx="2696807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Scr_11_HurtboxBox</a:t>
            </a:r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44491268-EBE8-4897-B0EC-7CE2BA46351A}"/>
              </a:ext>
            </a:extLst>
          </p:cNvPr>
          <p:cNvSpPr/>
          <p:nvPr/>
        </p:nvSpPr>
        <p:spPr>
          <a:xfrm>
            <a:off x="25510446" y="2828263"/>
            <a:ext cx="2211977" cy="4326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 contacto con objetivo. (Enemigo, Escenario, etc.)</a:t>
            </a:r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F4DCED8-55CE-4974-8A51-14E2D5F1CDFF}"/>
              </a:ext>
            </a:extLst>
          </p:cNvPr>
          <p:cNvSpPr/>
          <p:nvPr/>
        </p:nvSpPr>
        <p:spPr>
          <a:xfrm>
            <a:off x="22463176" y="1112103"/>
            <a:ext cx="2036739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Scr_06_Combat</a:t>
            </a:r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F62623AD-AFA1-4D73-90E0-6F4BEAFA1906}"/>
              </a:ext>
            </a:extLst>
          </p:cNvPr>
          <p:cNvSpPr/>
          <p:nvPr/>
        </p:nvSpPr>
        <p:spPr>
          <a:xfrm>
            <a:off x="23029829" y="2134631"/>
            <a:ext cx="903424" cy="3490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Activar Combos</a:t>
            </a:r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8869ADA3-1F04-4494-B9BB-492C9AF6142F}"/>
              </a:ext>
            </a:extLst>
          </p:cNvPr>
          <p:cNvSpPr/>
          <p:nvPr/>
        </p:nvSpPr>
        <p:spPr>
          <a:xfrm>
            <a:off x="22876148" y="3609192"/>
            <a:ext cx="1210786" cy="3490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Detección de golpe y daño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DE1C7FE7-6F33-478F-94D6-C182E24F9863}"/>
              </a:ext>
            </a:extLst>
          </p:cNvPr>
          <p:cNvSpPr/>
          <p:nvPr/>
        </p:nvSpPr>
        <p:spPr>
          <a:xfrm>
            <a:off x="17879983" y="5446596"/>
            <a:ext cx="2773924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Scr_06_Combat</a:t>
            </a:r>
          </a:p>
        </p:txBody>
      </p: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C3ABF1F1-0FF2-4BF6-9540-C7E62CDD9361}"/>
              </a:ext>
            </a:extLst>
          </p:cNvPr>
          <p:cNvSpPr/>
          <p:nvPr/>
        </p:nvSpPr>
        <p:spPr>
          <a:xfrm>
            <a:off x="17886712" y="4882386"/>
            <a:ext cx="2773924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Scr_05_Movement</a:t>
            </a:r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16FB249D-D841-42FB-97FB-36CC4C13C05B}"/>
              </a:ext>
            </a:extLst>
          </p:cNvPr>
          <p:cNvSpPr/>
          <p:nvPr/>
        </p:nvSpPr>
        <p:spPr>
          <a:xfrm>
            <a:off x="17886098" y="6016123"/>
            <a:ext cx="2767810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Scr_07_Interaction</a:t>
            </a:r>
          </a:p>
        </p:txBody>
      </p:sp>
      <p:sp>
        <p:nvSpPr>
          <p:cNvPr id="143" name="Rectángulo: esquinas redondeadas 142">
            <a:extLst>
              <a:ext uri="{FF2B5EF4-FFF2-40B4-BE49-F238E27FC236}">
                <a16:creationId xmlns:a16="http://schemas.microsoft.com/office/drawing/2014/main" id="{F6AE069C-2C43-4F49-9DCD-2EADB9FAD5E8}"/>
              </a:ext>
            </a:extLst>
          </p:cNvPr>
          <p:cNvSpPr/>
          <p:nvPr/>
        </p:nvSpPr>
        <p:spPr>
          <a:xfrm>
            <a:off x="18200975" y="4362364"/>
            <a:ext cx="2145398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Scr_08_Action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E5F07F8B-077F-4C54-9458-5344E26FB7BA}"/>
              </a:ext>
            </a:extLst>
          </p:cNvPr>
          <p:cNvSpPr/>
          <p:nvPr/>
        </p:nvSpPr>
        <p:spPr>
          <a:xfrm>
            <a:off x="18787424" y="3337933"/>
            <a:ext cx="977202" cy="38043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Evento de Animación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8D1A4BF-3512-4C7D-9C63-45CD97234C3E}"/>
              </a:ext>
            </a:extLst>
          </p:cNvPr>
          <p:cNvSpPr/>
          <p:nvPr/>
        </p:nvSpPr>
        <p:spPr>
          <a:xfrm>
            <a:off x="22133137" y="4362363"/>
            <a:ext cx="2696807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Scr_07_Interaction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CFA6BCDB-BF10-4D7E-98D4-189B60965CD7}"/>
              </a:ext>
            </a:extLst>
          </p:cNvPr>
          <p:cNvSpPr/>
          <p:nvPr/>
        </p:nvSpPr>
        <p:spPr>
          <a:xfrm>
            <a:off x="9598950" y="1178233"/>
            <a:ext cx="2330854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Scr_12_Camara</a:t>
            </a:r>
          </a:p>
        </p:txBody>
      </p:sp>
    </p:spTree>
    <p:extLst>
      <p:ext uri="{BB962C8B-B14F-4D97-AF65-F5344CB8AC3E}">
        <p14:creationId xmlns:p14="http://schemas.microsoft.com/office/powerpoint/2010/main" val="171958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Types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51874E8-7F11-4518-9CBE-F7A56E6C3047}"/>
              </a:ext>
            </a:extLst>
          </p:cNvPr>
          <p:cNvSpPr txBox="1"/>
          <p:nvPr/>
        </p:nvSpPr>
        <p:spPr>
          <a:xfrm>
            <a:off x="159798" y="1242818"/>
            <a:ext cx="11880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000" dirty="0">
                <a:solidFill>
                  <a:schemeClr val="bg1"/>
                </a:solidFill>
              </a:rPr>
              <a:t>Enemigo Simple – Enemigos con funciones básicas que no necesitan de una interacción compleja con el jugador.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932F85B-4955-4FCE-85D6-4DC13586140A}"/>
              </a:ext>
            </a:extLst>
          </p:cNvPr>
          <p:cNvSpPr txBox="1"/>
          <p:nvPr/>
        </p:nvSpPr>
        <p:spPr>
          <a:xfrm>
            <a:off x="12493112" y="1248752"/>
            <a:ext cx="11880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000" dirty="0">
                <a:solidFill>
                  <a:schemeClr val="bg1"/>
                </a:solidFill>
              </a:rPr>
              <a:t>Enemigo Inteligente – Enemigos con IA hecha para interactuar de diversas maneras con el jugador.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2558540-6420-4176-BDB6-635BFC8D8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626" y="1921327"/>
            <a:ext cx="1206139" cy="150767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2E98D2F-FB8B-4A1E-ACEE-9AE3FBBA6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9061" y="2051957"/>
            <a:ext cx="1101634" cy="137704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065A2F8-A39A-425E-A131-7E815DAE5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09" y="2113090"/>
            <a:ext cx="563880" cy="98679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FE196E9-DB30-4290-B9E2-13D5355A3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009" y="1579162"/>
            <a:ext cx="1545365" cy="199831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BAAEF66-93DD-4BD3-B4DB-777FABEE4E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246" r="36560" b="37132"/>
          <a:stretch/>
        </p:blipFill>
        <p:spPr>
          <a:xfrm>
            <a:off x="13847359" y="1713114"/>
            <a:ext cx="2403565" cy="243171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5285D63-2A4D-4F9D-9616-88D323FA1F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1" r="63136" b="80732"/>
          <a:stretch/>
        </p:blipFill>
        <p:spPr>
          <a:xfrm>
            <a:off x="17322078" y="1702616"/>
            <a:ext cx="3230881" cy="245270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767F9CB-3013-4E68-A666-7B5B3BC9AD1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60" b="64769"/>
          <a:stretch/>
        </p:blipFill>
        <p:spPr>
          <a:xfrm>
            <a:off x="22137922" y="1563986"/>
            <a:ext cx="2631755" cy="281761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6D062CEF-075A-4144-92DB-83FE851F26C3}"/>
              </a:ext>
            </a:extLst>
          </p:cNvPr>
          <p:cNvSpPr txBox="1"/>
          <p:nvPr/>
        </p:nvSpPr>
        <p:spPr>
          <a:xfrm>
            <a:off x="562704" y="4317640"/>
            <a:ext cx="323088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Detectar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horizontal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4725C52-6881-4E2A-9F52-7E45A1EA1391}"/>
              </a:ext>
            </a:extLst>
          </p:cNvPr>
          <p:cNvSpPr txBox="1"/>
          <p:nvPr/>
        </p:nvSpPr>
        <p:spPr>
          <a:xfrm>
            <a:off x="4695008" y="4317640"/>
            <a:ext cx="323088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en zigzag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Atraviesa objetos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E6F34EF-FDFA-42AF-AA14-BB55C99718DC}"/>
              </a:ext>
            </a:extLst>
          </p:cNvPr>
          <p:cNvSpPr txBox="1"/>
          <p:nvPr/>
        </p:nvSpPr>
        <p:spPr>
          <a:xfrm>
            <a:off x="9091851" y="4320125"/>
            <a:ext cx="323088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Lanza projectiles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Sigue al jugador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1DAF10F-48B5-411F-80C0-7BBCA034F4D5}"/>
              </a:ext>
            </a:extLst>
          </p:cNvPr>
          <p:cNvSpPr txBox="1"/>
          <p:nvPr/>
        </p:nvSpPr>
        <p:spPr>
          <a:xfrm>
            <a:off x="13487384" y="4315155"/>
            <a:ext cx="3230881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Detectar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Persigue al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horizontal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Ataque Básico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Bloqueo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A271B16-AC58-4B0F-8C89-3BA713C3959E}"/>
              </a:ext>
            </a:extLst>
          </p:cNvPr>
          <p:cNvSpPr txBox="1"/>
          <p:nvPr/>
        </p:nvSpPr>
        <p:spPr>
          <a:xfrm>
            <a:off x="17619688" y="4315155"/>
            <a:ext cx="323088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Detectar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Persigue al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horizontal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Ataque Básico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Proyectil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Dash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A0690D3-103A-4931-AF48-999067B6C8CD}"/>
              </a:ext>
            </a:extLst>
          </p:cNvPr>
          <p:cNvSpPr txBox="1"/>
          <p:nvPr/>
        </p:nvSpPr>
        <p:spPr>
          <a:xfrm>
            <a:off x="22016531" y="4317640"/>
            <a:ext cx="3230881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Embosca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Persigue al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horizontal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vertical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Antiaéreo</a:t>
            </a:r>
          </a:p>
        </p:txBody>
      </p:sp>
    </p:spTree>
    <p:extLst>
      <p:ext uri="{BB962C8B-B14F-4D97-AF65-F5344CB8AC3E}">
        <p14:creationId xmlns:p14="http://schemas.microsoft.com/office/powerpoint/2010/main" val="36963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n 50">
            <a:extLst>
              <a:ext uri="{FF2B5EF4-FFF2-40B4-BE49-F238E27FC236}">
                <a16:creationId xmlns:a16="http://schemas.microsoft.com/office/drawing/2014/main" id="{DA1B3DFF-7960-43CE-BA92-D6658C6A6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4" t="22800" r="17634" b="36043"/>
          <a:stretch/>
        </p:blipFill>
        <p:spPr>
          <a:xfrm>
            <a:off x="19797073" y="3450999"/>
            <a:ext cx="2444296" cy="2341096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Demo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1CBAA2-E573-4A15-B028-B3729D7AFDE5}"/>
              </a:ext>
            </a:extLst>
          </p:cNvPr>
          <p:cNvSpPr txBox="1"/>
          <p:nvPr/>
        </p:nvSpPr>
        <p:spPr>
          <a:xfrm>
            <a:off x="99196" y="1560059"/>
            <a:ext cx="1591569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Enemigo Inteligente – Enemigos con IA hecha para interactuar de diversas maneras con el jugador.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6DF846-65AF-4F4F-868A-AA428C9D49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246" r="36560" b="37132"/>
          <a:stretch/>
        </p:blipFill>
        <p:spPr>
          <a:xfrm>
            <a:off x="412495" y="2138057"/>
            <a:ext cx="3220068" cy="32577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2FD10D-C81B-42E2-B3C1-47BE032F93C9}"/>
              </a:ext>
            </a:extLst>
          </p:cNvPr>
          <p:cNvSpPr txBox="1"/>
          <p:nvPr/>
        </p:nvSpPr>
        <p:spPr>
          <a:xfrm>
            <a:off x="3900909" y="2674459"/>
            <a:ext cx="3977800" cy="37985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400" dirty="0">
                <a:solidFill>
                  <a:schemeClr val="bg1"/>
                </a:solidFill>
              </a:rPr>
              <a:t>Estado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Normal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Dañado/ Muerte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Enemigo detectado</a:t>
            </a:r>
          </a:p>
          <a:p>
            <a:pPr algn="just"/>
            <a:endParaRPr lang="es-UY" sz="2400" dirty="0">
              <a:solidFill>
                <a:schemeClr val="bg1"/>
              </a:solidFill>
            </a:endParaRP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Caminar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Guardia/ Idle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Ataque Básico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Bloqueo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BBC176-4B64-4251-BE0F-75337000F135}"/>
              </a:ext>
            </a:extLst>
          </p:cNvPr>
          <p:cNvSpPr txBox="1"/>
          <p:nvPr/>
        </p:nvSpPr>
        <p:spPr>
          <a:xfrm>
            <a:off x="253284" y="5395835"/>
            <a:ext cx="337928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600" dirty="0">
                <a:solidFill>
                  <a:schemeClr val="bg1"/>
                </a:solidFill>
              </a:rPr>
              <a:t>A1 – Ataque</a:t>
            </a:r>
          </a:p>
          <a:p>
            <a:pPr algn="just"/>
            <a:r>
              <a:rPr lang="es-UY" sz="1600" dirty="0">
                <a:solidFill>
                  <a:schemeClr val="bg1"/>
                </a:solidFill>
              </a:rPr>
              <a:t>A2 – Bloqueo</a:t>
            </a:r>
          </a:p>
          <a:p>
            <a:pPr algn="just"/>
            <a:endParaRPr lang="es-UY" sz="1600" dirty="0">
              <a:solidFill>
                <a:schemeClr val="bg1"/>
              </a:solidFill>
            </a:endParaRPr>
          </a:p>
          <a:p>
            <a:pPr algn="just"/>
            <a:r>
              <a:rPr lang="es-UY" sz="1600" dirty="0">
                <a:solidFill>
                  <a:schemeClr val="bg1"/>
                </a:solidFill>
              </a:rPr>
              <a:t>A3 (Si jugador falla) - Contrataque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E63FCFB9-9C88-4C4D-B87D-B3F77F8FBC32}"/>
              </a:ext>
            </a:extLst>
          </p:cNvPr>
          <p:cNvGrpSpPr/>
          <p:nvPr/>
        </p:nvGrpSpPr>
        <p:grpSpPr>
          <a:xfrm>
            <a:off x="8118759" y="2278660"/>
            <a:ext cx="7861209" cy="3798594"/>
            <a:chOff x="8823726" y="2525943"/>
            <a:chExt cx="5948372" cy="2874297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C7D8687-A7AD-409F-83EF-F955EF6B78CC}"/>
                </a:ext>
              </a:extLst>
            </p:cNvPr>
            <p:cNvSpPr/>
            <p:nvPr/>
          </p:nvSpPr>
          <p:spPr>
            <a:xfrm>
              <a:off x="10607007" y="2525943"/>
              <a:ext cx="1610036" cy="3966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Detecta jugador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B8D754A5-BC86-4C9C-8EEF-270D2E6987D6}"/>
                </a:ext>
              </a:extLst>
            </p:cNvPr>
            <p:cNvSpPr/>
            <p:nvPr/>
          </p:nvSpPr>
          <p:spPr>
            <a:xfrm>
              <a:off x="10607007" y="3392079"/>
              <a:ext cx="1610036" cy="749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- Guardia 2s</a:t>
              </a:r>
            </a:p>
            <a:p>
              <a:pPr algn="ctr"/>
              <a:r>
                <a:rPr lang="es-UY" sz="2000" dirty="0"/>
                <a:t>- A1 Ataque</a:t>
              </a:r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0C470DC9-31D0-4548-A637-7F50377BF258}"/>
                </a:ext>
              </a:extLst>
            </p:cNvPr>
            <p:cNvSpPr/>
            <p:nvPr/>
          </p:nvSpPr>
          <p:spPr>
            <a:xfrm>
              <a:off x="8823726" y="4135800"/>
              <a:ext cx="1610036" cy="3966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Jugador no </a:t>
              </a:r>
              <a:r>
                <a:rPr lang="es-UY" sz="2000" dirty="0" err="1"/>
                <a:t>actua</a:t>
              </a:r>
              <a:endParaRPr lang="es-UY" sz="20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0A122578-5158-4E91-BA33-3339A21B9AE1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1412025" y="2922619"/>
              <a:ext cx="0" cy="469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: angular 11">
              <a:extLst>
                <a:ext uri="{FF2B5EF4-FFF2-40B4-BE49-F238E27FC236}">
                  <a16:creationId xmlns:a16="http://schemas.microsoft.com/office/drawing/2014/main" id="{66B06EC4-C2F6-439E-BFF8-8891D92D2996}"/>
                </a:ext>
              </a:extLst>
            </p:cNvPr>
            <p:cNvCxnSpPr>
              <a:cxnSpLocks/>
              <a:stCxn id="9" idx="2"/>
              <a:endCxn id="10" idx="3"/>
            </p:cNvCxnSpPr>
            <p:nvPr/>
          </p:nvCxnSpPr>
          <p:spPr>
            <a:xfrm rot="5400000">
              <a:off x="10826731" y="3748842"/>
              <a:ext cx="192327" cy="9782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: angular 12">
              <a:extLst>
                <a:ext uri="{FF2B5EF4-FFF2-40B4-BE49-F238E27FC236}">
                  <a16:creationId xmlns:a16="http://schemas.microsoft.com/office/drawing/2014/main" id="{57AE2CD2-8715-40A6-84FC-CA73874C223A}"/>
                </a:ext>
              </a:extLst>
            </p:cNvPr>
            <p:cNvCxnSpPr>
              <a:cxnSpLocks/>
              <a:stCxn id="10" idx="0"/>
              <a:endCxn id="9" idx="1"/>
            </p:cNvCxnSpPr>
            <p:nvPr/>
          </p:nvCxnSpPr>
          <p:spPr>
            <a:xfrm rot="5400000" flipH="1" flipV="1">
              <a:off x="9933449" y="3462242"/>
              <a:ext cx="368854" cy="9782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D0B97710-560B-4D06-8C71-B52FB73DEF78}"/>
                </a:ext>
              </a:extLst>
            </p:cNvPr>
            <p:cNvSpPr/>
            <p:nvPr/>
          </p:nvSpPr>
          <p:spPr>
            <a:xfrm>
              <a:off x="12555380" y="4135800"/>
              <a:ext cx="1610036" cy="3966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Jugador Ataca</a:t>
              </a:r>
            </a:p>
          </p:txBody>
        </p: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A2AFE952-D433-4379-A08D-EE229DC227EC}"/>
                </a:ext>
              </a:extLst>
            </p:cNvPr>
            <p:cNvCxnSpPr>
              <a:cxnSpLocks/>
              <a:stCxn id="9" idx="2"/>
              <a:endCxn id="14" idx="1"/>
            </p:cNvCxnSpPr>
            <p:nvPr/>
          </p:nvCxnSpPr>
          <p:spPr>
            <a:xfrm rot="16200000" flipH="1">
              <a:off x="11887540" y="3666296"/>
              <a:ext cx="192327" cy="11433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C12E7F6E-0B2A-47F3-B326-1E21785D953E}"/>
                </a:ext>
              </a:extLst>
            </p:cNvPr>
            <p:cNvSpPr/>
            <p:nvPr/>
          </p:nvSpPr>
          <p:spPr>
            <a:xfrm>
              <a:off x="11948698" y="5003564"/>
              <a:ext cx="2823400" cy="3966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- (Al detectar Hitbox) Bloqueo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8F5DC0E5-B32E-4AD6-ADFA-06CCA20E2763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13360398" y="4532476"/>
              <a:ext cx="0" cy="471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angular 17">
              <a:extLst>
                <a:ext uri="{FF2B5EF4-FFF2-40B4-BE49-F238E27FC236}">
                  <a16:creationId xmlns:a16="http://schemas.microsoft.com/office/drawing/2014/main" id="{9A9DBCCF-0472-4D55-843E-D201E04B16F9}"/>
                </a:ext>
              </a:extLst>
            </p:cNvPr>
            <p:cNvCxnSpPr>
              <a:cxnSpLocks/>
              <a:stCxn id="16" idx="3"/>
              <a:endCxn id="9" idx="3"/>
            </p:cNvCxnSpPr>
            <p:nvPr/>
          </p:nvCxnSpPr>
          <p:spPr>
            <a:xfrm flipH="1" flipV="1">
              <a:off x="12217043" y="3766946"/>
              <a:ext cx="2555054" cy="1434957"/>
            </a:xfrm>
            <a:prstGeom prst="bentConnector3">
              <a:avLst>
                <a:gd name="adj1" fmla="val -119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95545B0-8A60-435D-A207-6FFC298A724F}"/>
              </a:ext>
            </a:extLst>
          </p:cNvPr>
          <p:cNvCxnSpPr>
            <a:cxnSpLocks/>
          </p:cNvCxnSpPr>
          <p:nvPr/>
        </p:nvCxnSpPr>
        <p:spPr>
          <a:xfrm>
            <a:off x="21729117" y="3143261"/>
            <a:ext cx="1510" cy="31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740C5F0-883E-44CF-B4F2-3CDF4AA12504}"/>
              </a:ext>
            </a:extLst>
          </p:cNvPr>
          <p:cNvSpPr/>
          <p:nvPr/>
        </p:nvSpPr>
        <p:spPr>
          <a:xfrm>
            <a:off x="21304315" y="783867"/>
            <a:ext cx="7091040" cy="179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163E2E0-8622-422D-B8EF-92CB51188AED}"/>
              </a:ext>
            </a:extLst>
          </p:cNvPr>
          <p:cNvSpPr txBox="1"/>
          <p:nvPr/>
        </p:nvSpPr>
        <p:spPr>
          <a:xfrm>
            <a:off x="16730774" y="114837"/>
            <a:ext cx="391469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1 - </a:t>
            </a:r>
            <a:r>
              <a:rPr lang="es-UY" sz="2400" dirty="0" err="1">
                <a:solidFill>
                  <a:schemeClr val="bg1"/>
                </a:solidFill>
              </a:rPr>
              <a:t>Patrol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749CC7E6-E7CB-438F-ADF2-558D9331D48B}"/>
              </a:ext>
            </a:extLst>
          </p:cNvPr>
          <p:cNvGrpSpPr/>
          <p:nvPr/>
        </p:nvGrpSpPr>
        <p:grpSpPr>
          <a:xfrm>
            <a:off x="16802936" y="503461"/>
            <a:ext cx="3724771" cy="2249863"/>
            <a:chOff x="16802936" y="503461"/>
            <a:chExt cx="3724771" cy="2249863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C033396C-597D-4902-B1C5-E6E14489264E}"/>
                </a:ext>
              </a:extLst>
            </p:cNvPr>
            <p:cNvSpPr/>
            <p:nvPr/>
          </p:nvSpPr>
          <p:spPr>
            <a:xfrm>
              <a:off x="18411524" y="817292"/>
              <a:ext cx="1184366" cy="179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/>
                <a:t>1</a:t>
              </a:r>
            </a:p>
          </p:txBody>
        </p:sp>
        <p:sp>
          <p:nvSpPr>
            <p:cNvPr id="32" name="Flecha: a la derecha 31">
              <a:extLst>
                <a:ext uri="{FF2B5EF4-FFF2-40B4-BE49-F238E27FC236}">
                  <a16:creationId xmlns:a16="http://schemas.microsoft.com/office/drawing/2014/main" id="{DEA6B234-3C07-407E-A336-F56E18123234}"/>
                </a:ext>
              </a:extLst>
            </p:cNvPr>
            <p:cNvSpPr/>
            <p:nvPr/>
          </p:nvSpPr>
          <p:spPr>
            <a:xfrm>
              <a:off x="17877195" y="1199175"/>
              <a:ext cx="2650512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BFE1467E-6DD5-401A-AF34-D7312C9EBC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8" t="38343" r="42320" b="37337"/>
            <a:stretch/>
          </p:blipFill>
          <p:spPr>
            <a:xfrm>
              <a:off x="16802936" y="503461"/>
              <a:ext cx="1974347" cy="2249863"/>
            </a:xfrm>
            <a:prstGeom prst="rect">
              <a:avLst/>
            </a:prstGeom>
          </p:spPr>
        </p:pic>
        <p:sp>
          <p:nvSpPr>
            <p:cNvPr id="35" name="Explosión: 8 puntos 34">
              <a:extLst>
                <a:ext uri="{FF2B5EF4-FFF2-40B4-BE49-F238E27FC236}">
                  <a16:creationId xmlns:a16="http://schemas.microsoft.com/office/drawing/2014/main" id="{40BA8F10-08E8-4BDA-AF9B-54A38AC37265}"/>
                </a:ext>
              </a:extLst>
            </p:cNvPr>
            <p:cNvSpPr/>
            <p:nvPr/>
          </p:nvSpPr>
          <p:spPr>
            <a:xfrm>
              <a:off x="16802936" y="1372853"/>
              <a:ext cx="511077" cy="511077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/>
                <a:t>2</a:t>
              </a: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34882AB-DA8D-44AA-974B-94663F8CFCF6}"/>
              </a:ext>
            </a:extLst>
          </p:cNvPr>
          <p:cNvSpPr txBox="1"/>
          <p:nvPr/>
        </p:nvSpPr>
        <p:spPr>
          <a:xfrm>
            <a:off x="16727361" y="2702590"/>
            <a:ext cx="391811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Camina de lado a lado hasta que vea al jugador (1), o el jugador interactúe con el (2) (Lo golpee o s e choque).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7874D73-FFB0-4F45-9B12-6B31E9569F46}"/>
              </a:ext>
            </a:extLst>
          </p:cNvPr>
          <p:cNvSpPr/>
          <p:nvPr/>
        </p:nvSpPr>
        <p:spPr>
          <a:xfrm>
            <a:off x="16727361" y="114836"/>
            <a:ext cx="3918111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F5BEF1D-42DD-49AB-881C-743D967ADBE8}"/>
              </a:ext>
            </a:extLst>
          </p:cNvPr>
          <p:cNvSpPr txBox="1"/>
          <p:nvPr/>
        </p:nvSpPr>
        <p:spPr>
          <a:xfrm>
            <a:off x="21307728" y="123545"/>
            <a:ext cx="719287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2 – Guardia/ Alerta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E8C474-73DD-432D-8F10-F49D26671EFF}"/>
              </a:ext>
            </a:extLst>
          </p:cNvPr>
          <p:cNvSpPr txBox="1"/>
          <p:nvPr/>
        </p:nvSpPr>
        <p:spPr>
          <a:xfrm>
            <a:off x="21304315" y="2711298"/>
            <a:ext cx="719628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Toma una pose para combatir, si el jugador se aleja lo intenta seguir (1), si esta en la zona adecuada (2) </a:t>
            </a:r>
            <a:r>
              <a:rPr lang="es-UY" sz="1200" dirty="0" err="1">
                <a:solidFill>
                  <a:schemeClr val="bg1"/>
                </a:solidFill>
              </a:rPr>
              <a:t>interactua</a:t>
            </a:r>
            <a:r>
              <a:rPr lang="es-UY" sz="1200" dirty="0">
                <a:solidFill>
                  <a:schemeClr val="bg1"/>
                </a:solidFill>
              </a:rPr>
              <a:t> con el jugador. Si pierde al jugador vuelve a </a:t>
            </a:r>
            <a:r>
              <a:rPr lang="es-UY" sz="1200" dirty="0" err="1">
                <a:solidFill>
                  <a:schemeClr val="bg1"/>
                </a:solidFill>
              </a:rPr>
              <a:t>Patrol</a:t>
            </a:r>
            <a:r>
              <a:rPr lang="es-UY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91F8D21-BC36-47A1-993E-FAFCC002D4E6}"/>
              </a:ext>
            </a:extLst>
          </p:cNvPr>
          <p:cNvSpPr/>
          <p:nvPr/>
        </p:nvSpPr>
        <p:spPr>
          <a:xfrm>
            <a:off x="21304315" y="123544"/>
            <a:ext cx="7196289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7432B4A-B1CE-4C7B-B2F2-80AD18900549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0645472" y="1639546"/>
            <a:ext cx="658843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EF2B226A-5645-422D-98A5-D1D652339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304" y="503461"/>
            <a:ext cx="1792814" cy="2137586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ECF6CC23-5AB7-41CC-BCF9-E2A08DB91C87}"/>
              </a:ext>
            </a:extLst>
          </p:cNvPr>
          <p:cNvSpPr/>
          <p:nvPr/>
        </p:nvSpPr>
        <p:spPr>
          <a:xfrm>
            <a:off x="22823674" y="943323"/>
            <a:ext cx="1792814" cy="15833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2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3033F06-0188-464C-952E-466D17E07B35}"/>
              </a:ext>
            </a:extLst>
          </p:cNvPr>
          <p:cNvCxnSpPr>
            <a:cxnSpLocks/>
          </p:cNvCxnSpPr>
          <p:nvPr/>
        </p:nvCxnSpPr>
        <p:spPr>
          <a:xfrm flipH="1" flipV="1">
            <a:off x="20645472" y="1404415"/>
            <a:ext cx="658843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06E1FB-6542-4EEF-9D84-C9E4807B27D7}"/>
              </a:ext>
            </a:extLst>
          </p:cNvPr>
          <p:cNvSpPr txBox="1"/>
          <p:nvPr/>
        </p:nvSpPr>
        <p:spPr>
          <a:xfrm>
            <a:off x="16727360" y="3459708"/>
            <a:ext cx="75565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3 – Ataque/ Acción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5B41A18-8806-4356-AFAA-C7EE343C5E23}"/>
              </a:ext>
            </a:extLst>
          </p:cNvPr>
          <p:cNvSpPr txBox="1"/>
          <p:nvPr/>
        </p:nvSpPr>
        <p:spPr>
          <a:xfrm>
            <a:off x="16727359" y="5679159"/>
            <a:ext cx="303189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El comportamiento base es atacar tras ver al jugador.</a:t>
            </a:r>
          </a:p>
          <a:p>
            <a:pPr algn="just"/>
            <a:r>
              <a:rPr lang="es-UY" sz="1200" dirty="0">
                <a:solidFill>
                  <a:schemeClr val="bg1"/>
                </a:solidFill>
              </a:rPr>
              <a:t>Si el jugador acierta un poncho, este ataque no debería completarse.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D162C0B-755D-4469-926C-FB46BA25A7F4}"/>
              </a:ext>
            </a:extLst>
          </p:cNvPr>
          <p:cNvSpPr txBox="1"/>
          <p:nvPr/>
        </p:nvSpPr>
        <p:spPr>
          <a:xfrm>
            <a:off x="22148466" y="5678941"/>
            <a:ext cx="213548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De manera random puede evitar ataques, pero con un limite por “enfrentamiento”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781F5C7-76E2-4EA1-967A-3AEA0B721AFC}"/>
              </a:ext>
            </a:extLst>
          </p:cNvPr>
          <p:cNvSpPr txBox="1"/>
          <p:nvPr/>
        </p:nvSpPr>
        <p:spPr>
          <a:xfrm>
            <a:off x="19797073" y="5679159"/>
            <a:ext cx="229931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Si se detecta una Hitbox del jugador y no es hit, se usa el contrataque.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0C993B5-8D04-4D2B-A706-B5D3ACC9EE65}"/>
              </a:ext>
            </a:extLst>
          </p:cNvPr>
          <p:cNvSpPr/>
          <p:nvPr/>
        </p:nvSpPr>
        <p:spPr>
          <a:xfrm>
            <a:off x="16723948" y="3459707"/>
            <a:ext cx="7560005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CAC6FB3-7301-4FDB-B4F9-D1595579C2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5" t="32412" r="18423" b="35969"/>
          <a:stretch/>
        </p:blipFill>
        <p:spPr>
          <a:xfrm>
            <a:off x="16979905" y="3869627"/>
            <a:ext cx="2399411" cy="1765484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A2BCA655-367D-44A2-90C5-67868EFED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944" y="4154623"/>
            <a:ext cx="1332411" cy="1417201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AD3F4ED6-F8F5-4FD4-970F-A0BCF84EC18A}"/>
              </a:ext>
            </a:extLst>
          </p:cNvPr>
          <p:cNvSpPr txBox="1"/>
          <p:nvPr/>
        </p:nvSpPr>
        <p:spPr>
          <a:xfrm>
            <a:off x="25646765" y="3451000"/>
            <a:ext cx="308897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4 - Muerte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40FA30A-06BF-4F5F-910A-147F4AD4AE6A}"/>
              </a:ext>
            </a:extLst>
          </p:cNvPr>
          <p:cNvSpPr txBox="1"/>
          <p:nvPr/>
        </p:nvSpPr>
        <p:spPr>
          <a:xfrm>
            <a:off x="25643351" y="5862795"/>
            <a:ext cx="308897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Ejecuta una animación, desactiva colisiones y desaparece.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559CCE3-5FBC-4DD9-8938-C42343D82D1B}"/>
              </a:ext>
            </a:extLst>
          </p:cNvPr>
          <p:cNvSpPr/>
          <p:nvPr/>
        </p:nvSpPr>
        <p:spPr>
          <a:xfrm>
            <a:off x="25646766" y="3450999"/>
            <a:ext cx="3088972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3EBA34B8-8155-4251-97D1-0E506529A4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1" t="40918" r="36834" b="37703"/>
          <a:stretch/>
        </p:blipFill>
        <p:spPr>
          <a:xfrm>
            <a:off x="26349967" y="4167708"/>
            <a:ext cx="1675740" cy="1467403"/>
          </a:xfrm>
          <a:prstGeom prst="rect">
            <a:avLst/>
          </a:prstGeom>
        </p:spPr>
      </p:pic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6777CD9-CCBD-4275-B6D8-1B971F032F7E}"/>
              </a:ext>
            </a:extLst>
          </p:cNvPr>
          <p:cNvCxnSpPr>
            <a:cxnSpLocks/>
          </p:cNvCxnSpPr>
          <p:nvPr/>
        </p:nvCxnSpPr>
        <p:spPr>
          <a:xfrm flipV="1">
            <a:off x="21872805" y="3188912"/>
            <a:ext cx="0" cy="27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16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Scripts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AF65A47-0FAE-4FC8-B9C5-613025D3A125}"/>
              </a:ext>
            </a:extLst>
          </p:cNvPr>
          <p:cNvSpPr/>
          <p:nvPr/>
        </p:nvSpPr>
        <p:spPr>
          <a:xfrm>
            <a:off x="99197" y="2036541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Scr_01_Basic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E432766-7376-47A2-80CD-0C950DC6AC7D}"/>
              </a:ext>
            </a:extLst>
          </p:cNvPr>
          <p:cNvSpPr/>
          <p:nvPr/>
        </p:nvSpPr>
        <p:spPr>
          <a:xfrm>
            <a:off x="3484058" y="3025277"/>
            <a:ext cx="2555138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Scr_02_Animation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876AC40C-70E0-4BA9-9EA0-EAFDD8109A34}"/>
              </a:ext>
            </a:extLst>
          </p:cNvPr>
          <p:cNvSpPr/>
          <p:nvPr/>
        </p:nvSpPr>
        <p:spPr>
          <a:xfrm>
            <a:off x="3711680" y="1922955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</a:t>
            </a:r>
            <a:r>
              <a:rPr lang="es-UY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</a:t>
            </a:r>
            <a:endParaRPr lang="es-UY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2775FCF7-E33B-4CDE-B356-AF562ADE490B}"/>
              </a:ext>
            </a:extLst>
          </p:cNvPr>
          <p:cNvSpPr/>
          <p:nvPr/>
        </p:nvSpPr>
        <p:spPr>
          <a:xfrm>
            <a:off x="3711680" y="2181034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Life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32E0437F-4BD7-48B3-B426-6CDEB3A025AE}"/>
              </a:ext>
            </a:extLst>
          </p:cNvPr>
          <p:cNvSpPr/>
          <p:nvPr/>
        </p:nvSpPr>
        <p:spPr>
          <a:xfrm>
            <a:off x="3711680" y="2439113"/>
            <a:ext cx="13517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Move X/Y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D15CB0C0-F70F-4CEC-BDBA-2EB1E5746A6C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 flipV="1">
            <a:off x="2430051" y="2037382"/>
            <a:ext cx="1281629" cy="23441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98965297-1A58-4E42-98D0-BE0A8FE9584F}"/>
              </a:ext>
            </a:extLst>
          </p:cNvPr>
          <p:cNvCxnSpPr>
            <a:cxnSpLocks/>
            <a:stCxn id="4" idx="3"/>
            <a:endCxn id="78" idx="1"/>
          </p:cNvCxnSpPr>
          <p:nvPr/>
        </p:nvCxnSpPr>
        <p:spPr>
          <a:xfrm>
            <a:off x="2430051" y="2271800"/>
            <a:ext cx="1281629" cy="236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FB02096D-4D35-4901-98A8-E68F385EEF72}"/>
              </a:ext>
            </a:extLst>
          </p:cNvPr>
          <p:cNvCxnSpPr>
            <a:cxnSpLocks/>
            <a:stCxn id="4" idx="3"/>
            <a:endCxn id="79" idx="1"/>
          </p:cNvCxnSpPr>
          <p:nvPr/>
        </p:nvCxnSpPr>
        <p:spPr>
          <a:xfrm>
            <a:off x="2430051" y="2271800"/>
            <a:ext cx="1281629" cy="2817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71F6758B-E40A-4FA5-B65E-31CEE241FB89}"/>
              </a:ext>
            </a:extLst>
          </p:cNvPr>
          <p:cNvCxnSpPr>
            <a:cxnSpLocks/>
            <a:stCxn id="4" idx="2"/>
            <a:endCxn id="30" idx="1"/>
          </p:cNvCxnSpPr>
          <p:nvPr/>
        </p:nvCxnSpPr>
        <p:spPr>
          <a:xfrm rot="16200000" flipH="1">
            <a:off x="1997602" y="1774080"/>
            <a:ext cx="753478" cy="2219434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FBD4B463-DE2D-445D-92B6-70ADA24C3270}"/>
              </a:ext>
            </a:extLst>
          </p:cNvPr>
          <p:cNvSpPr/>
          <p:nvPr/>
        </p:nvSpPr>
        <p:spPr>
          <a:xfrm>
            <a:off x="1303190" y="3147901"/>
            <a:ext cx="1767675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Animation </a:t>
            </a:r>
            <a:r>
              <a:rPr lang="es-UY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endParaRPr lang="es-UY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D36EFBBA-3573-4CB6-AEB6-12488216B8EC}"/>
              </a:ext>
            </a:extLst>
          </p:cNvPr>
          <p:cNvSpPr/>
          <p:nvPr/>
        </p:nvSpPr>
        <p:spPr>
          <a:xfrm>
            <a:off x="1288009" y="4038600"/>
            <a:ext cx="2555138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Scr_03_HurtBox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B0B7F26E-33F2-4828-9B93-2A97A3273EEA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>
            <a:off x="905535" y="2507057"/>
            <a:ext cx="382475" cy="1766802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0F7AEEF5-1ADB-4E0E-ACB4-71C9F20CBE2A}"/>
              </a:ext>
            </a:extLst>
          </p:cNvPr>
          <p:cNvSpPr/>
          <p:nvPr/>
        </p:nvSpPr>
        <p:spPr>
          <a:xfrm>
            <a:off x="289877" y="3640517"/>
            <a:ext cx="1278085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Damage</a:t>
            </a:r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EEA303A2-DD03-4698-9D05-1847B00F9316}"/>
              </a:ext>
            </a:extLst>
          </p:cNvPr>
          <p:cNvSpPr/>
          <p:nvPr/>
        </p:nvSpPr>
        <p:spPr>
          <a:xfrm>
            <a:off x="1926535" y="5287181"/>
            <a:ext cx="1278085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 Hitbox</a:t>
            </a: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4FED368C-2E8C-4B2E-BBA7-B26FDFBB3CDA}"/>
              </a:ext>
            </a:extLst>
          </p:cNvPr>
          <p:cNvCxnSpPr>
            <a:cxnSpLocks/>
            <a:stCxn id="93" idx="0"/>
            <a:endCxn id="89" idx="2"/>
          </p:cNvCxnSpPr>
          <p:nvPr/>
        </p:nvCxnSpPr>
        <p:spPr>
          <a:xfrm rot="5400000" flipH="1" flipV="1">
            <a:off x="2176546" y="4898149"/>
            <a:ext cx="778064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n 50">
            <a:extLst>
              <a:ext uri="{FF2B5EF4-FFF2-40B4-BE49-F238E27FC236}">
                <a16:creationId xmlns:a16="http://schemas.microsoft.com/office/drawing/2014/main" id="{DA1B3DFF-7960-43CE-BA92-D6658C6A6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4" t="22800" r="17634" b="36043"/>
          <a:stretch/>
        </p:blipFill>
        <p:spPr>
          <a:xfrm>
            <a:off x="19797073" y="3450999"/>
            <a:ext cx="2444296" cy="2341096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Demo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95545B0-8A60-435D-A207-6FFC298A724F}"/>
              </a:ext>
            </a:extLst>
          </p:cNvPr>
          <p:cNvCxnSpPr>
            <a:cxnSpLocks/>
          </p:cNvCxnSpPr>
          <p:nvPr/>
        </p:nvCxnSpPr>
        <p:spPr>
          <a:xfrm>
            <a:off x="21729117" y="3143261"/>
            <a:ext cx="1510" cy="31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740C5F0-883E-44CF-B4F2-3CDF4AA12504}"/>
              </a:ext>
            </a:extLst>
          </p:cNvPr>
          <p:cNvSpPr/>
          <p:nvPr/>
        </p:nvSpPr>
        <p:spPr>
          <a:xfrm>
            <a:off x="21304315" y="783867"/>
            <a:ext cx="7091040" cy="179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163E2E0-8622-422D-B8EF-92CB51188AED}"/>
              </a:ext>
            </a:extLst>
          </p:cNvPr>
          <p:cNvSpPr txBox="1"/>
          <p:nvPr/>
        </p:nvSpPr>
        <p:spPr>
          <a:xfrm>
            <a:off x="129795" y="1186590"/>
            <a:ext cx="6191785" cy="730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1 - </a:t>
            </a:r>
            <a:r>
              <a:rPr lang="es-UY" sz="2400" dirty="0" err="1">
                <a:solidFill>
                  <a:schemeClr val="bg1"/>
                </a:solidFill>
              </a:rPr>
              <a:t>Patrol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749CC7E6-E7CB-438F-ADF2-558D9331D48B}"/>
              </a:ext>
            </a:extLst>
          </p:cNvPr>
          <p:cNvGrpSpPr/>
          <p:nvPr/>
        </p:nvGrpSpPr>
        <p:grpSpPr>
          <a:xfrm>
            <a:off x="243932" y="1801267"/>
            <a:ext cx="5891382" cy="3558555"/>
            <a:chOff x="16802936" y="503461"/>
            <a:chExt cx="3724771" cy="2249863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C033396C-597D-4902-B1C5-E6E14489264E}"/>
                </a:ext>
              </a:extLst>
            </p:cNvPr>
            <p:cNvSpPr/>
            <p:nvPr/>
          </p:nvSpPr>
          <p:spPr>
            <a:xfrm>
              <a:off x="18411524" y="817292"/>
              <a:ext cx="1184366" cy="179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/>
                <a:t>1</a:t>
              </a:r>
            </a:p>
          </p:txBody>
        </p:sp>
        <p:sp>
          <p:nvSpPr>
            <p:cNvPr id="32" name="Flecha: a la derecha 31">
              <a:extLst>
                <a:ext uri="{FF2B5EF4-FFF2-40B4-BE49-F238E27FC236}">
                  <a16:creationId xmlns:a16="http://schemas.microsoft.com/office/drawing/2014/main" id="{DEA6B234-3C07-407E-A336-F56E18123234}"/>
                </a:ext>
              </a:extLst>
            </p:cNvPr>
            <p:cNvSpPr/>
            <p:nvPr/>
          </p:nvSpPr>
          <p:spPr>
            <a:xfrm>
              <a:off x="17877195" y="1199175"/>
              <a:ext cx="2650512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BFE1467E-6DD5-401A-AF34-D7312C9EBC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8" t="38343" r="42320" b="37337"/>
            <a:stretch/>
          </p:blipFill>
          <p:spPr>
            <a:xfrm>
              <a:off x="16802936" y="503461"/>
              <a:ext cx="1974347" cy="2249863"/>
            </a:xfrm>
            <a:prstGeom prst="rect">
              <a:avLst/>
            </a:prstGeom>
          </p:spPr>
        </p:pic>
        <p:sp>
          <p:nvSpPr>
            <p:cNvPr id="35" name="Explosión: 8 puntos 34">
              <a:extLst>
                <a:ext uri="{FF2B5EF4-FFF2-40B4-BE49-F238E27FC236}">
                  <a16:creationId xmlns:a16="http://schemas.microsoft.com/office/drawing/2014/main" id="{40BA8F10-08E8-4BDA-AF9B-54A38AC37265}"/>
                </a:ext>
              </a:extLst>
            </p:cNvPr>
            <p:cNvSpPr/>
            <p:nvPr/>
          </p:nvSpPr>
          <p:spPr>
            <a:xfrm>
              <a:off x="16802936" y="1372853"/>
              <a:ext cx="511077" cy="511077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/>
                <a:t>2</a:t>
              </a: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34882AB-DA8D-44AA-974B-94663F8CFCF6}"/>
              </a:ext>
            </a:extLst>
          </p:cNvPr>
          <p:cNvSpPr txBox="1"/>
          <p:nvPr/>
        </p:nvSpPr>
        <p:spPr>
          <a:xfrm>
            <a:off x="6370226" y="1949674"/>
            <a:ext cx="8029986" cy="267765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400" i="1" dirty="0">
                <a:solidFill>
                  <a:schemeClr val="bg1"/>
                </a:solidFill>
              </a:rPr>
              <a:t> (Script de Estado)</a:t>
            </a:r>
          </a:p>
          <a:p>
            <a:pPr algn="just"/>
            <a:endParaRPr lang="es-UY" sz="2400" dirty="0">
              <a:solidFill>
                <a:schemeClr val="bg1"/>
              </a:solidFill>
            </a:endParaRP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Camina de lado a lado </a:t>
            </a:r>
            <a:r>
              <a:rPr lang="es-UY" sz="2400" i="1" dirty="0">
                <a:solidFill>
                  <a:schemeClr val="bg1"/>
                </a:solidFill>
              </a:rPr>
              <a:t>(Script de  movimiento)</a:t>
            </a:r>
          </a:p>
          <a:p>
            <a:pPr algn="just"/>
            <a:endParaRPr lang="es-UY" sz="2400" dirty="0">
              <a:solidFill>
                <a:schemeClr val="bg1"/>
              </a:solidFill>
            </a:endParaRP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 hasta que vea al jugador (1), o el jugador interactúe con el (2) (Lo golpee o s e choque). </a:t>
            </a:r>
            <a:r>
              <a:rPr lang="es-UY" sz="2400" i="1" dirty="0">
                <a:solidFill>
                  <a:schemeClr val="bg1"/>
                </a:solidFill>
              </a:rPr>
              <a:t>(Script de  enemigo demo custom)</a:t>
            </a:r>
          </a:p>
          <a:p>
            <a:pPr algn="just"/>
            <a:endParaRPr lang="es-UY" sz="2400" dirty="0">
              <a:solidFill>
                <a:schemeClr val="bg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7874D73-FFB0-4F45-9B12-6B31E9569F46}"/>
              </a:ext>
            </a:extLst>
          </p:cNvPr>
          <p:cNvSpPr/>
          <p:nvPr/>
        </p:nvSpPr>
        <p:spPr>
          <a:xfrm>
            <a:off x="124397" y="1186588"/>
            <a:ext cx="6197183" cy="43852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F5BEF1D-42DD-49AB-881C-743D967ADBE8}"/>
              </a:ext>
            </a:extLst>
          </p:cNvPr>
          <p:cNvSpPr txBox="1"/>
          <p:nvPr/>
        </p:nvSpPr>
        <p:spPr>
          <a:xfrm>
            <a:off x="21307728" y="123545"/>
            <a:ext cx="719287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2 – Guardia/ Alerta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E8C474-73DD-432D-8F10-F49D26671EFF}"/>
              </a:ext>
            </a:extLst>
          </p:cNvPr>
          <p:cNvSpPr txBox="1"/>
          <p:nvPr/>
        </p:nvSpPr>
        <p:spPr>
          <a:xfrm>
            <a:off x="21304315" y="2711298"/>
            <a:ext cx="719628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Toma una pose para combatir, si el jugador se aleja lo intenta seguir (1), si esta en la zona adecuada (2) </a:t>
            </a:r>
            <a:r>
              <a:rPr lang="es-UY" sz="1200" dirty="0" err="1">
                <a:solidFill>
                  <a:schemeClr val="bg1"/>
                </a:solidFill>
              </a:rPr>
              <a:t>interactua</a:t>
            </a:r>
            <a:r>
              <a:rPr lang="es-UY" sz="1200" dirty="0">
                <a:solidFill>
                  <a:schemeClr val="bg1"/>
                </a:solidFill>
              </a:rPr>
              <a:t> con el jugador. Si pierde al jugador vuelve a </a:t>
            </a:r>
            <a:r>
              <a:rPr lang="es-UY" sz="1200" dirty="0" err="1">
                <a:solidFill>
                  <a:schemeClr val="bg1"/>
                </a:solidFill>
              </a:rPr>
              <a:t>Patrol</a:t>
            </a:r>
            <a:r>
              <a:rPr lang="es-UY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91F8D21-BC36-47A1-993E-FAFCC002D4E6}"/>
              </a:ext>
            </a:extLst>
          </p:cNvPr>
          <p:cNvSpPr/>
          <p:nvPr/>
        </p:nvSpPr>
        <p:spPr>
          <a:xfrm>
            <a:off x="21304315" y="123544"/>
            <a:ext cx="7196289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EF2B226A-5645-422D-98A5-D1D652339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304" y="503461"/>
            <a:ext cx="1792814" cy="2137586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ECF6CC23-5AB7-41CC-BCF9-E2A08DB91C87}"/>
              </a:ext>
            </a:extLst>
          </p:cNvPr>
          <p:cNvSpPr/>
          <p:nvPr/>
        </p:nvSpPr>
        <p:spPr>
          <a:xfrm>
            <a:off x="22823674" y="943323"/>
            <a:ext cx="1792814" cy="15833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2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06E1FB-6542-4EEF-9D84-C9E4807B27D7}"/>
              </a:ext>
            </a:extLst>
          </p:cNvPr>
          <p:cNvSpPr txBox="1"/>
          <p:nvPr/>
        </p:nvSpPr>
        <p:spPr>
          <a:xfrm>
            <a:off x="16727360" y="3459708"/>
            <a:ext cx="75565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3 – Ataque/ Acción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5B41A18-8806-4356-AFAA-C7EE343C5E23}"/>
              </a:ext>
            </a:extLst>
          </p:cNvPr>
          <p:cNvSpPr txBox="1"/>
          <p:nvPr/>
        </p:nvSpPr>
        <p:spPr>
          <a:xfrm>
            <a:off x="16727359" y="5679159"/>
            <a:ext cx="303189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El comportamiento base es atacar tras ver al jugador.</a:t>
            </a:r>
          </a:p>
          <a:p>
            <a:pPr algn="just"/>
            <a:r>
              <a:rPr lang="es-UY" sz="1200" dirty="0">
                <a:solidFill>
                  <a:schemeClr val="bg1"/>
                </a:solidFill>
              </a:rPr>
              <a:t>Si el jugador acierta un poncho, este ataque no debería completarse.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D162C0B-755D-4469-926C-FB46BA25A7F4}"/>
              </a:ext>
            </a:extLst>
          </p:cNvPr>
          <p:cNvSpPr txBox="1"/>
          <p:nvPr/>
        </p:nvSpPr>
        <p:spPr>
          <a:xfrm>
            <a:off x="22148466" y="5678941"/>
            <a:ext cx="213548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De manera random puede evitar ataques, pero con un limite por “enfrentamiento”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781F5C7-76E2-4EA1-967A-3AEA0B721AFC}"/>
              </a:ext>
            </a:extLst>
          </p:cNvPr>
          <p:cNvSpPr txBox="1"/>
          <p:nvPr/>
        </p:nvSpPr>
        <p:spPr>
          <a:xfrm>
            <a:off x="19797073" y="5679159"/>
            <a:ext cx="229931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Si se detecta una Hitbox del jugador y no es hit, se usa el contrataque.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0C993B5-8D04-4D2B-A706-B5D3ACC9EE65}"/>
              </a:ext>
            </a:extLst>
          </p:cNvPr>
          <p:cNvSpPr/>
          <p:nvPr/>
        </p:nvSpPr>
        <p:spPr>
          <a:xfrm>
            <a:off x="16723948" y="3459707"/>
            <a:ext cx="7560005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CAC6FB3-7301-4FDB-B4F9-D1595579C2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5" t="32412" r="18423" b="35969"/>
          <a:stretch/>
        </p:blipFill>
        <p:spPr>
          <a:xfrm>
            <a:off x="16979905" y="3869627"/>
            <a:ext cx="2399411" cy="1765484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A2BCA655-367D-44A2-90C5-67868EFED3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944" y="4154623"/>
            <a:ext cx="1332411" cy="1417201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AD3F4ED6-F8F5-4FD4-970F-A0BCF84EC18A}"/>
              </a:ext>
            </a:extLst>
          </p:cNvPr>
          <p:cNvSpPr txBox="1"/>
          <p:nvPr/>
        </p:nvSpPr>
        <p:spPr>
          <a:xfrm>
            <a:off x="25646765" y="3451000"/>
            <a:ext cx="308897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4 - Muerte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40FA30A-06BF-4F5F-910A-147F4AD4AE6A}"/>
              </a:ext>
            </a:extLst>
          </p:cNvPr>
          <p:cNvSpPr txBox="1"/>
          <p:nvPr/>
        </p:nvSpPr>
        <p:spPr>
          <a:xfrm>
            <a:off x="25643351" y="5862795"/>
            <a:ext cx="308897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Ejecuta una animación, desactiva colisiones y desaparece.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559CCE3-5FBC-4DD9-8938-C42343D82D1B}"/>
              </a:ext>
            </a:extLst>
          </p:cNvPr>
          <p:cNvSpPr/>
          <p:nvPr/>
        </p:nvSpPr>
        <p:spPr>
          <a:xfrm>
            <a:off x="25646766" y="3450999"/>
            <a:ext cx="3088972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3EBA34B8-8155-4251-97D1-0E506529A4D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1" t="40918" r="36834" b="37703"/>
          <a:stretch/>
        </p:blipFill>
        <p:spPr>
          <a:xfrm>
            <a:off x="26349967" y="4167708"/>
            <a:ext cx="1675740" cy="1467403"/>
          </a:xfrm>
          <a:prstGeom prst="rect">
            <a:avLst/>
          </a:prstGeom>
        </p:spPr>
      </p:pic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6777CD9-CCBD-4275-B6D8-1B971F032F7E}"/>
              </a:ext>
            </a:extLst>
          </p:cNvPr>
          <p:cNvCxnSpPr>
            <a:cxnSpLocks/>
          </p:cNvCxnSpPr>
          <p:nvPr/>
        </p:nvCxnSpPr>
        <p:spPr>
          <a:xfrm flipV="1">
            <a:off x="21872805" y="3188912"/>
            <a:ext cx="0" cy="27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91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Cámara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E50441A-800A-4F47-B15D-22B859C59413}"/>
              </a:ext>
            </a:extLst>
          </p:cNvPr>
          <p:cNvSpPr/>
          <p:nvPr/>
        </p:nvSpPr>
        <p:spPr>
          <a:xfrm>
            <a:off x="99197" y="1287624"/>
            <a:ext cx="4547448" cy="30791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UY" sz="2000" b="1" dirty="0"/>
              <a:t>Script</a:t>
            </a:r>
          </a:p>
          <a:p>
            <a:pPr marL="571500" indent="-571500" algn="just">
              <a:buFontTx/>
              <a:buChar char="-"/>
            </a:pPr>
            <a:r>
              <a:rPr lang="es-UY" sz="2000" dirty="0"/>
              <a:t>Es un Trigger</a:t>
            </a:r>
          </a:p>
          <a:p>
            <a:pPr marL="571500" indent="-571500" algn="just">
              <a:buFontTx/>
              <a:buChar char="-"/>
            </a:pPr>
            <a:r>
              <a:rPr lang="es-UY" sz="2000" dirty="0"/>
              <a:t>Rotación Jugador – Valor 1-2</a:t>
            </a:r>
          </a:p>
          <a:p>
            <a:pPr marL="571500" indent="-571500" algn="just">
              <a:buFontTx/>
              <a:buChar char="-"/>
            </a:pPr>
            <a:r>
              <a:rPr lang="es-UY" sz="2000" dirty="0"/>
              <a:t>Posición Cámara – Valor 3-4</a:t>
            </a:r>
          </a:p>
          <a:p>
            <a:pPr marL="571500" indent="-571500" algn="just">
              <a:buFontTx/>
              <a:buChar char="-"/>
            </a:pPr>
            <a:r>
              <a:rPr lang="es-UY" sz="2000" dirty="0"/>
              <a:t>Rotación Cámara – Valor 5-6</a:t>
            </a:r>
          </a:p>
          <a:p>
            <a:pPr algn="just"/>
            <a:r>
              <a:rPr lang="es-UY" sz="2000" b="1" dirty="0"/>
              <a:t>Descripción: </a:t>
            </a:r>
            <a:r>
              <a:rPr lang="es-UY" sz="2000" dirty="0"/>
              <a:t>Es un Trigger, mientras mas a la izquierda esta el se aplican los valores 1,3 y 5, y mientras mas a la derecha esta el se aplican los valores 2,4 y 6.</a:t>
            </a:r>
          </a:p>
        </p:txBody>
      </p:sp>
    </p:spTree>
    <p:extLst>
      <p:ext uri="{BB962C8B-B14F-4D97-AF65-F5344CB8AC3E}">
        <p14:creationId xmlns:p14="http://schemas.microsoft.com/office/powerpoint/2010/main" val="438914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7582</TotalTime>
  <Words>876</Words>
  <Application>Microsoft Office PowerPoint</Application>
  <PresentationFormat>Personalizado</PresentationFormat>
  <Paragraphs>160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Cascadia Code</vt:lpstr>
      <vt:lpstr>The Centurion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665</cp:revision>
  <dcterms:created xsi:type="dcterms:W3CDTF">2022-09-22T01:08:39Z</dcterms:created>
  <dcterms:modified xsi:type="dcterms:W3CDTF">2025-05-24T21:31:14Z</dcterms:modified>
</cp:coreProperties>
</file>