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7" r:id="rId11"/>
    <p:sldId id="281" r:id="rId12"/>
    <p:sldId id="282" r:id="rId13"/>
    <p:sldId id="283" r:id="rId14"/>
    <p:sldId id="284" r:id="rId15"/>
    <p:sldId id="285" r:id="rId16"/>
    <p:sldId id="268" r:id="rId17"/>
    <p:sldId id="304" r:id="rId18"/>
    <p:sldId id="269" r:id="rId19"/>
    <p:sldId id="270" r:id="rId20"/>
    <p:sldId id="301" r:id="rId21"/>
    <p:sldId id="271" r:id="rId22"/>
    <p:sldId id="272" r:id="rId23"/>
    <p:sldId id="286" r:id="rId24"/>
    <p:sldId id="287" r:id="rId25"/>
    <p:sldId id="288" r:id="rId26"/>
    <p:sldId id="289" r:id="rId27"/>
    <p:sldId id="290" r:id="rId28"/>
    <p:sldId id="302" r:id="rId29"/>
    <p:sldId id="291" r:id="rId30"/>
    <p:sldId id="292" r:id="rId31"/>
    <p:sldId id="303" r:id="rId32"/>
    <p:sldId id="293" r:id="rId33"/>
    <p:sldId id="294" r:id="rId34"/>
    <p:sldId id="295" r:id="rId35"/>
    <p:sldId id="297" r:id="rId36"/>
    <p:sldId id="273" r:id="rId37"/>
    <p:sldId id="274" r:id="rId38"/>
    <p:sldId id="298" r:id="rId39"/>
    <p:sldId id="299" r:id="rId40"/>
    <p:sldId id="275" r:id="rId41"/>
    <p:sldId id="276" r:id="rId42"/>
    <p:sldId id="300" r:id="rId43"/>
    <p:sldId id="279" r:id="rId4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46E6549D-3037-4798-8ECA-62FFC15936D8}"/>
    <pc:docChg chg="modSld">
      <pc:chgData name="" userId="" providerId="" clId="Web-{46E6549D-3037-4798-8ECA-62FFC15936D8}" dt="2017-12-12T15:40:26.176" v="201"/>
      <pc:docMkLst>
        <pc:docMk/>
      </pc:docMkLst>
      <pc:sldChg chg="modSp">
        <pc:chgData name="" userId="" providerId="" clId="Web-{46E6549D-3037-4798-8ECA-62FFC15936D8}" dt="2017-12-12T15:17:57.133" v="4"/>
        <pc:sldMkLst>
          <pc:docMk/>
          <pc:sldMk cId="572130673" sldId="281"/>
        </pc:sldMkLst>
        <pc:spChg chg="mod">
          <ac:chgData name="" userId="" providerId="" clId="Web-{46E6549D-3037-4798-8ECA-62FFC15936D8}" dt="2017-12-12T15:17:57.133" v="4"/>
          <ac:spMkLst>
            <pc:docMk/>
            <pc:sldMk cId="572130673" sldId="281"/>
            <ac:spMk id="3" creationId="{00000000-0000-0000-0000-000000000000}"/>
          </ac:spMkLst>
        </pc:spChg>
      </pc:sldChg>
      <pc:sldChg chg="modSp">
        <pc:chgData name="" userId="" providerId="" clId="Web-{46E6549D-3037-4798-8ECA-62FFC15936D8}" dt="2017-12-12T15:18:30.447" v="31"/>
        <pc:sldMkLst>
          <pc:docMk/>
          <pc:sldMk cId="2857918926" sldId="282"/>
        </pc:sldMkLst>
        <pc:spChg chg="mod">
          <ac:chgData name="" userId="" providerId="" clId="Web-{46E6549D-3037-4798-8ECA-62FFC15936D8}" dt="2017-12-12T15:18:30.447" v="31"/>
          <ac:spMkLst>
            <pc:docMk/>
            <pc:sldMk cId="2857918926" sldId="282"/>
            <ac:spMk id="3" creationId="{00000000-0000-0000-0000-000000000000}"/>
          </ac:spMkLst>
        </pc:spChg>
      </pc:sldChg>
      <pc:sldChg chg="modSp">
        <pc:chgData name="" userId="" providerId="" clId="Web-{46E6549D-3037-4798-8ECA-62FFC15936D8}" dt="2017-12-12T15:40:26.176" v="200"/>
        <pc:sldMkLst>
          <pc:docMk/>
          <pc:sldMk cId="3480261159" sldId="283"/>
        </pc:sldMkLst>
        <pc:spChg chg="mod">
          <ac:chgData name="" userId="" providerId="" clId="Web-{46E6549D-3037-4798-8ECA-62FFC15936D8}" dt="2017-12-12T15:40:26.176" v="200"/>
          <ac:spMkLst>
            <pc:docMk/>
            <pc:sldMk cId="3480261159" sldId="283"/>
            <ac:spMk id="3" creationId="{00000000-0000-0000-0000-000000000000}"/>
          </ac:spMkLst>
        </pc:spChg>
        <pc:picChg chg="mod">
          <ac:chgData name="" userId="" providerId="" clId="Web-{46E6549D-3037-4798-8ECA-62FFC15936D8}" dt="2017-12-12T15:24:29.253" v="178"/>
          <ac:picMkLst>
            <pc:docMk/>
            <pc:sldMk cId="3480261159" sldId="283"/>
            <ac:picMk id="4" creationId="{00000000-0000-0000-0000-000000000000}"/>
          </ac:picMkLst>
        </pc:picChg>
      </pc:sldChg>
    </pc:docChg>
  </pc:docChgLst>
  <pc:docChgLst>
    <pc:chgData clId="Web-{09DEF65C-2891-4E18-8552-8EFA9FF3197A}"/>
    <pc:docChg chg="delSld modSld">
      <pc:chgData name="" userId="" providerId="" clId="Web-{09DEF65C-2891-4E18-8552-8EFA9FF3197A}" dt="2017-12-12T14:59:17.334" v="741"/>
      <pc:docMkLst>
        <pc:docMk/>
      </pc:docMkLst>
      <pc:sldChg chg="modSp">
        <pc:chgData name="" userId="" providerId="" clId="Web-{09DEF65C-2891-4E18-8552-8EFA9FF3197A}" dt="2017-12-12T14:30:09.324" v="12"/>
        <pc:sldMkLst>
          <pc:docMk/>
          <pc:sldMk cId="1431830665" sldId="261"/>
        </pc:sldMkLst>
        <pc:spChg chg="mod">
          <ac:chgData name="" userId="" providerId="" clId="Web-{09DEF65C-2891-4E18-8552-8EFA9FF3197A}" dt="2017-12-12T14:30:09.324" v="12"/>
          <ac:spMkLst>
            <pc:docMk/>
            <pc:sldMk cId="1431830665" sldId="261"/>
            <ac:spMk id="3" creationId="{00000000-0000-0000-0000-000000000000}"/>
          </ac:spMkLst>
        </pc:spChg>
      </pc:sldChg>
      <pc:sldChg chg="modSp">
        <pc:chgData name="" userId="" providerId="" clId="Web-{09DEF65C-2891-4E18-8552-8EFA9FF3197A}" dt="2017-12-12T14:31:28.335" v="71"/>
        <pc:sldMkLst>
          <pc:docMk/>
          <pc:sldMk cId="655308488" sldId="266"/>
        </pc:sldMkLst>
        <pc:spChg chg="mod">
          <ac:chgData name="" userId="" providerId="" clId="Web-{09DEF65C-2891-4E18-8552-8EFA9FF3197A}" dt="2017-12-12T14:31:28.335" v="71"/>
          <ac:spMkLst>
            <pc:docMk/>
            <pc:sldMk cId="655308488" sldId="266"/>
            <ac:spMk id="3" creationId="{00000000-0000-0000-0000-000000000000}"/>
          </ac:spMkLst>
        </pc:spChg>
      </pc:sldChg>
      <pc:sldChg chg="modSp">
        <pc:chgData name="" userId="" providerId="" clId="Web-{09DEF65C-2891-4E18-8552-8EFA9FF3197A}" dt="2017-12-12T14:49:56.414" v="306"/>
        <pc:sldMkLst>
          <pc:docMk/>
          <pc:sldMk cId="3655480647" sldId="267"/>
        </pc:sldMkLst>
        <pc:spChg chg="mod">
          <ac:chgData name="" userId="" providerId="" clId="Web-{09DEF65C-2891-4E18-8552-8EFA9FF3197A}" dt="2017-12-12T14:49:56.414" v="306"/>
          <ac:spMkLst>
            <pc:docMk/>
            <pc:sldMk cId="3655480647" sldId="267"/>
            <ac:spMk id="2" creationId="{00000000-0000-0000-0000-000000000000}"/>
          </ac:spMkLst>
        </pc:spChg>
        <pc:spChg chg="mod">
          <ac:chgData name="" userId="" providerId="" clId="Web-{09DEF65C-2891-4E18-8552-8EFA9FF3197A}" dt="2017-12-12T14:44:17.193" v="269"/>
          <ac:spMkLst>
            <pc:docMk/>
            <pc:sldMk cId="3655480647" sldId="267"/>
            <ac:spMk id="3" creationId="{00000000-0000-0000-0000-000000000000}"/>
          </ac:spMkLst>
        </pc:spChg>
      </pc:sldChg>
      <pc:sldChg chg="modSp del">
        <pc:chgData name="" userId="" providerId="" clId="Web-{09DEF65C-2891-4E18-8552-8EFA9FF3197A}" dt="2017-12-12T14:49:43.334" v="295"/>
        <pc:sldMkLst>
          <pc:docMk/>
          <pc:sldMk cId="3182721344" sldId="280"/>
        </pc:sldMkLst>
        <pc:spChg chg="mod">
          <ac:chgData name="" userId="" providerId="" clId="Web-{09DEF65C-2891-4E18-8552-8EFA9FF3197A}" dt="2017-12-12T14:49:19.026" v="293"/>
          <ac:spMkLst>
            <pc:docMk/>
            <pc:sldMk cId="3182721344" sldId="280"/>
            <ac:spMk id="3" creationId="{00000000-0000-0000-0000-000000000000}"/>
          </ac:spMkLst>
        </pc:spChg>
      </pc:sldChg>
      <pc:sldChg chg="modSp">
        <pc:chgData name="" userId="" providerId="" clId="Web-{09DEF65C-2891-4E18-8552-8EFA9FF3197A}" dt="2017-12-12T14:56:18.046" v="591"/>
        <pc:sldMkLst>
          <pc:docMk/>
          <pc:sldMk cId="572130673" sldId="281"/>
        </pc:sldMkLst>
        <pc:spChg chg="mod">
          <ac:chgData name="" userId="" providerId="" clId="Web-{09DEF65C-2891-4E18-8552-8EFA9FF3197A}" dt="2017-12-12T14:56:18.046" v="591"/>
          <ac:spMkLst>
            <pc:docMk/>
            <pc:sldMk cId="572130673" sldId="281"/>
            <ac:spMk id="3" creationId="{00000000-0000-0000-0000-000000000000}"/>
          </ac:spMkLst>
        </pc:spChg>
      </pc:sldChg>
      <pc:sldChg chg="modSp">
        <pc:chgData name="" userId="" providerId="" clId="Web-{09DEF65C-2891-4E18-8552-8EFA9FF3197A}" dt="2017-12-12T14:59:17.334" v="740"/>
        <pc:sldMkLst>
          <pc:docMk/>
          <pc:sldMk cId="2857918926" sldId="282"/>
        </pc:sldMkLst>
        <pc:spChg chg="mod">
          <ac:chgData name="" userId="" providerId="" clId="Web-{09DEF65C-2891-4E18-8552-8EFA9FF3197A}" dt="2017-12-12T14:59:17.334" v="740"/>
          <ac:spMkLst>
            <pc:docMk/>
            <pc:sldMk cId="2857918926" sldId="282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D6E2B-49A8-4231-AE69-C6B89EC85462}" type="datetimeFigureOut">
              <a:rPr lang="pt-BR" smtClean="0"/>
              <a:t>12/12/2017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F3445-790F-45D2-B911-1A138284D2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563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12/12/2017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464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12/12/2017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651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12/12/2017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025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12/12/2017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9672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12/12/2017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0710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12/12/2017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072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12/12/2017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9115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12/12/2017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378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5A7C2C1-01F5-47C0-8773-A38930127B25}" type="datetimeFigureOut">
              <a:rPr lang="pt-BR" smtClean="0"/>
              <a:t>12/12/2017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2694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12/12/2017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820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12/12/2017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843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12/12/2017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2747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12/12/2017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8057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12/12/2017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4734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12/12/2017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78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12/12/2017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8938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12/12/2017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5098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1000">
              <a:schemeClr val="accent5">
                <a:lumMod val="0"/>
                <a:lumOff val="100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7C2C1-01F5-47C0-8773-A38930127B25}" type="datetimeFigureOut">
              <a:rPr lang="pt-BR" smtClean="0"/>
              <a:t>12/12/2017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469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3600"/>
              <a:t>Planejamento e Implatação da Plataforma para Mapeamento para Competências </a:t>
            </a:r>
            <a:endParaRPr lang="pt-BR" sz="3600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Thiago Luis Silva Fortunato</a:t>
            </a:r>
          </a:p>
          <a:p>
            <a:r>
              <a:rPr lang="pt-BR"/>
              <a:t>Orientador: Prof. Me. Eduardo Sakaue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880" y="123838"/>
            <a:ext cx="3065961" cy="125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12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Servidor Web Front-</a:t>
            </a:r>
            <a:r>
              <a:rPr lang="pt-BR" dirty="0" err="1"/>
              <a:t>End</a:t>
            </a:r>
            <a:r>
              <a:rPr lang="pt-BR" dirty="0"/>
              <a:t> e Back-End.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Servidor Web para disponibilizar interface de comunicação com o usuário. </a:t>
            </a:r>
            <a:endParaRPr lang="en-US" dirty="0"/>
          </a:p>
          <a:p>
            <a:r>
              <a:rPr lang="pt-BR" dirty="0"/>
              <a:t>Servidor com suporte o modelo Cliente-Servidor.</a:t>
            </a:r>
          </a:p>
          <a:p>
            <a:r>
              <a:rPr lang="pt-BR" dirty="0"/>
              <a:t>Dar suporte ao Protocolo HTTP, comunicação entre as aplicações de front e </a:t>
            </a:r>
            <a:r>
              <a:rPr lang="pt-BR" dirty="0" err="1"/>
              <a:t>back</a:t>
            </a:r>
            <a:r>
              <a:rPr lang="pt-BR" dirty="0"/>
              <a:t>-end.</a:t>
            </a:r>
          </a:p>
          <a:p>
            <a:r>
              <a:rPr lang="pt-BR" dirty="0"/>
              <a:t>Ter suporte Java 8 e aplicações compilada no formato .</a:t>
            </a:r>
            <a:r>
              <a:rPr lang="pt-BR" dirty="0" err="1"/>
              <a:t>war</a:t>
            </a:r>
            <a:r>
              <a:rPr lang="pt-BR" dirty="0"/>
              <a:t>. </a:t>
            </a:r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3384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Levantamento de Requisitos</a:t>
            </a:r>
          </a:p>
        </p:txBody>
      </p:sp>
    </p:spTree>
    <p:extLst>
      <p:ext uri="{BB962C8B-B14F-4D97-AF65-F5344CB8AC3E}">
        <p14:creationId xmlns:p14="http://schemas.microsoft.com/office/powerpoint/2010/main" val="3655480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Servidor de Banco de Dados	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É necessário armazenar todas informações pertinentes ao jogo.</a:t>
            </a:r>
            <a:endParaRPr lang="en-US" dirty="0"/>
          </a:p>
          <a:p>
            <a:r>
              <a:rPr lang="pt-BR" dirty="0"/>
              <a:t>Gerar relatórios para que os responsáveis possam visualizar os resultados do jogo.</a:t>
            </a:r>
          </a:p>
          <a:p>
            <a:r>
              <a:rPr lang="pt-BR" dirty="0"/>
              <a:t>Ter um único usuário com permissões de executar comando DCL </a:t>
            </a:r>
            <a:r>
              <a:rPr lang="pt-BR" dirty="0" smtClean="0"/>
              <a:t>e </a:t>
            </a:r>
            <a:r>
              <a:rPr lang="pt-BR" dirty="0"/>
              <a:t>DDL </a:t>
            </a:r>
            <a:r>
              <a:rPr lang="pt-BR" dirty="0" smtClean="0"/>
              <a:t>na </a:t>
            </a:r>
            <a:r>
              <a:rPr lang="pt-BR" dirty="0"/>
              <a:t>Base de Dados da aplicação.</a:t>
            </a:r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3384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Levantamento de Requisitos</a:t>
            </a:r>
          </a:p>
        </p:txBody>
      </p:sp>
    </p:spTree>
    <p:extLst>
      <p:ext uri="{BB962C8B-B14F-4D97-AF65-F5344CB8AC3E}">
        <p14:creationId xmlns:p14="http://schemas.microsoft.com/office/powerpoint/2010/main" val="572130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Balanceador</a:t>
            </a:r>
            <a:r>
              <a:rPr lang="pt-BR" dirty="0"/>
              <a:t> de Carga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Controlar a quantidade de acesso ao Servidor de </a:t>
            </a:r>
            <a:r>
              <a:rPr lang="pt-BR" i="1" dirty="0" err="1"/>
              <a:t>back</a:t>
            </a:r>
            <a:r>
              <a:rPr lang="pt-BR" i="1" dirty="0"/>
              <a:t>-end.</a:t>
            </a:r>
            <a:endParaRPr lang="en-US" dirty="0"/>
          </a:p>
          <a:p>
            <a:r>
              <a:rPr lang="pt-BR" dirty="0" smtClean="0"/>
              <a:t>Escalonar </a:t>
            </a:r>
            <a:r>
              <a:rPr lang="pt-BR" dirty="0"/>
              <a:t>o serviço servidor de </a:t>
            </a:r>
            <a:r>
              <a:rPr lang="pt-BR" i="1" dirty="0" err="1"/>
              <a:t>back-end</a:t>
            </a:r>
            <a:r>
              <a:rPr lang="pt-BR" i="1" dirty="0"/>
              <a:t>, </a:t>
            </a:r>
            <a:r>
              <a:rPr lang="pt-BR" dirty="0"/>
              <a:t>redirecionando </a:t>
            </a:r>
            <a:r>
              <a:rPr lang="pt-BR" dirty="0" smtClean="0"/>
              <a:t>as requisições ao </a:t>
            </a:r>
            <a:r>
              <a:rPr lang="pt-BR" dirty="0"/>
              <a:t>serviço com menos carga.  </a:t>
            </a:r>
          </a:p>
          <a:p>
            <a:r>
              <a:rPr lang="pt-BR" dirty="0"/>
              <a:t>Ter suporte ao </a:t>
            </a:r>
            <a:r>
              <a:rPr lang="pt-BR" i="1" dirty="0"/>
              <a:t>Proxy-Reverso.</a:t>
            </a:r>
            <a:endParaRPr lang="pt-BR" dirty="0"/>
          </a:p>
          <a:p>
            <a:r>
              <a:rPr lang="pt-BR" dirty="0"/>
              <a:t>Fornecer interface gráfica para monitoramento das requisições.</a:t>
            </a:r>
            <a:endParaRPr lang="pt-BR" i="1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3384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Levantamento de Requisitos</a:t>
            </a:r>
          </a:p>
        </p:txBody>
      </p:sp>
    </p:spTree>
    <p:extLst>
      <p:ext uri="{BB962C8B-B14F-4D97-AF65-F5344CB8AC3E}">
        <p14:creationId xmlns:p14="http://schemas.microsoft.com/office/powerpoint/2010/main" val="2857918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Integração Contínua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Ter um serviço </a:t>
            </a:r>
            <a:r>
              <a:rPr lang="pt-BR" dirty="0" smtClean="0"/>
              <a:t>capaz realizar </a:t>
            </a:r>
            <a:r>
              <a:rPr lang="pt-BR" dirty="0"/>
              <a:t>os processos de Integração Contínua:</a:t>
            </a:r>
            <a:endParaRPr lang="en-US" dirty="0"/>
          </a:p>
          <a:p>
            <a:pPr lvl="1"/>
            <a:r>
              <a:rPr lang="pt-BR" dirty="0"/>
              <a:t>Controle de Versão;</a:t>
            </a:r>
          </a:p>
          <a:p>
            <a:pPr lvl="1"/>
            <a:r>
              <a:rPr lang="pt-BR" dirty="0"/>
              <a:t>Construções;</a:t>
            </a:r>
            <a:endParaRPr lang="en-US" dirty="0"/>
          </a:p>
          <a:p>
            <a:pPr lvl="1"/>
            <a:r>
              <a:rPr lang="pt-BR" dirty="0"/>
              <a:t>Validações;</a:t>
            </a:r>
            <a:endParaRPr lang="en-US" dirty="0"/>
          </a:p>
          <a:p>
            <a:pPr lvl="1"/>
            <a:r>
              <a:rPr lang="pt-BR" dirty="0"/>
              <a:t>Testes; e</a:t>
            </a:r>
            <a:endParaRPr lang="en-US" dirty="0"/>
          </a:p>
          <a:p>
            <a:pPr lvl="1"/>
            <a:r>
              <a:rPr lang="pt-BR" dirty="0" err="1"/>
              <a:t>Deploy</a:t>
            </a:r>
            <a:r>
              <a:rPr lang="pt-BR" dirty="0"/>
              <a:t>. 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206" y="3324709"/>
            <a:ext cx="5055976" cy="261148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80321" y="250521"/>
            <a:ext cx="3384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Levantamento de Requisitos</a:t>
            </a:r>
          </a:p>
        </p:txBody>
      </p:sp>
    </p:spTree>
    <p:extLst>
      <p:ext uri="{BB962C8B-B14F-4D97-AF65-F5344CB8AC3E}">
        <p14:creationId xmlns:p14="http://schemas.microsoft.com/office/powerpoint/2010/main" val="3480261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 de Monitoramento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Conter um serviço de monitoramento de recurso em </a:t>
            </a:r>
            <a:r>
              <a:rPr lang="pt-BR" dirty="0"/>
              <a:t>tempo </a:t>
            </a:r>
            <a:r>
              <a:rPr lang="pt-BR" dirty="0" smtClean="0"/>
              <a:t>real, </a:t>
            </a:r>
            <a:r>
              <a:rPr lang="pt-BR" dirty="0"/>
              <a:t>demonstrando graficamente quanto é consumido de recurso de memória, processador, entrada e saída dados, bem como métricas referente a consumo de internet do </a:t>
            </a:r>
            <a:r>
              <a:rPr lang="pt-BR" dirty="0" smtClean="0"/>
              <a:t>servidor.</a:t>
            </a:r>
          </a:p>
          <a:p>
            <a:r>
              <a:rPr lang="pt-BR" dirty="0" smtClean="0"/>
              <a:t>Monitorar o estado dos containers, exibindo se os mesmos estão ativos ou não. 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3384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Levantamento de Requisitos</a:t>
            </a:r>
          </a:p>
        </p:txBody>
      </p:sp>
    </p:spTree>
    <p:extLst>
      <p:ext uri="{BB962C8B-B14F-4D97-AF65-F5344CB8AC3E}">
        <p14:creationId xmlns:p14="http://schemas.microsoft.com/office/powerpoint/2010/main" val="3720204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Quantidade e Escalabilidade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hangingPunct="0"/>
            <a:r>
              <a:rPr lang="pt-BR" dirty="0" smtClean="0"/>
              <a:t>Plataforma escalável, com garantia da plataforma estar sempre </a:t>
            </a:r>
            <a:r>
              <a:rPr lang="pt-BR" dirty="0" smtClean="0"/>
              <a:t>disponível aos usuários com qualidade. </a:t>
            </a:r>
            <a:endParaRPr lang="pt-BR" dirty="0"/>
          </a:p>
          <a:p>
            <a:pPr hangingPunct="0"/>
            <a:r>
              <a:rPr lang="pt-BR" dirty="0" smtClean="0"/>
              <a:t>Estar disponível a </a:t>
            </a:r>
            <a:r>
              <a:rPr lang="pt-BR" dirty="0" smtClean="0"/>
              <a:t>200 </a:t>
            </a:r>
            <a:r>
              <a:rPr lang="pt-BR" dirty="0" err="1"/>
              <a:t>ETECs</a:t>
            </a:r>
            <a:r>
              <a:rPr lang="pt-BR" dirty="0"/>
              <a:t>, 70 </a:t>
            </a:r>
            <a:r>
              <a:rPr lang="pt-BR" dirty="0" err="1"/>
              <a:t>FATECs</a:t>
            </a:r>
            <a:r>
              <a:rPr lang="pt-BR" dirty="0"/>
              <a:t>, cada uma oferecendo seus cursos, sendo estes, com em média 40 alunos matriculados</a:t>
            </a:r>
            <a:r>
              <a:rPr lang="pt-BR" dirty="0" smtClean="0"/>
              <a:t>.</a:t>
            </a:r>
          </a:p>
          <a:p>
            <a:pPr marL="228600" lvl="1" hangingPunct="0">
              <a:spcBef>
                <a:spcPts val="1000"/>
              </a:spcBef>
            </a:pPr>
            <a:r>
              <a:rPr lang="pt-BR" dirty="0"/>
              <a:t>FATEC de São José dos </a:t>
            </a:r>
            <a:r>
              <a:rPr lang="pt-BR" dirty="0" smtClean="0"/>
              <a:t>Campos</a:t>
            </a:r>
          </a:p>
          <a:p>
            <a:pPr marL="685800" lvl="2" hangingPunct="0">
              <a:spcBef>
                <a:spcPts val="1000"/>
              </a:spcBef>
            </a:pPr>
            <a:r>
              <a:rPr lang="pt-BR" dirty="0" smtClean="0"/>
              <a:t>Cursos: 7;</a:t>
            </a:r>
          </a:p>
          <a:p>
            <a:pPr marL="685800" lvl="2" hangingPunct="0">
              <a:spcBef>
                <a:spcPts val="1000"/>
              </a:spcBef>
            </a:pPr>
            <a:r>
              <a:rPr lang="pt-BR" dirty="0" smtClean="0"/>
              <a:t>Alunos por curso: 40 alunos;</a:t>
            </a:r>
          </a:p>
          <a:p>
            <a:pPr marL="685800" lvl="2" hangingPunct="0">
              <a:spcBef>
                <a:spcPts val="1000"/>
              </a:spcBef>
            </a:pPr>
            <a:r>
              <a:rPr lang="pt-BR" dirty="0" smtClean="0"/>
              <a:t>Quantidade de Acesso Simultâneo: aproximadamente 360 alunos ingressantes.</a:t>
            </a:r>
          </a:p>
          <a:p>
            <a:pPr marL="685800" lvl="2" hangingPunct="0">
              <a:spcBef>
                <a:spcPts val="1000"/>
              </a:spcBef>
            </a:pPr>
            <a:r>
              <a:rPr lang="pt-BR" dirty="0" smtClean="0"/>
              <a:t>Disponibilidade: Acesso a qualquer momento e de qualquer lugar.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3384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Levantamento de Requisitos</a:t>
            </a:r>
          </a:p>
        </p:txBody>
      </p:sp>
    </p:spTree>
    <p:extLst>
      <p:ext uri="{BB962C8B-B14F-4D97-AF65-F5344CB8AC3E}">
        <p14:creationId xmlns:p14="http://schemas.microsoft.com/office/powerpoint/2010/main" val="3227115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Desenvolvimento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7949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 Utilizadas</a:t>
            </a:r>
          </a:p>
        </p:txBody>
      </p:sp>
      <p:pic>
        <p:nvPicPr>
          <p:cNvPr id="12" name="Espaço Reservado para Conteúdo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76" y="2248512"/>
            <a:ext cx="3672987" cy="1138626"/>
          </a:xfrm>
        </p:spPr>
      </p:pic>
      <p:sp>
        <p:nvSpPr>
          <p:cNvPr id="4" name="Retângulo 3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Desenvolvimento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388" y="2527367"/>
            <a:ext cx="2211292" cy="197285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399" y="2248512"/>
            <a:ext cx="3487783" cy="816780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33" y="3588783"/>
            <a:ext cx="2231701" cy="1406535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722" y="3938990"/>
            <a:ext cx="2816873" cy="2112655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484" y="3456594"/>
            <a:ext cx="2151982" cy="1119030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523" y="4687720"/>
            <a:ext cx="2139758" cy="1890372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588" y="5423830"/>
            <a:ext cx="2213990" cy="97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947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583" y="2336800"/>
            <a:ext cx="7008809" cy="3598863"/>
          </a:xfrm>
        </p:spPr>
      </p:pic>
      <p:sp>
        <p:nvSpPr>
          <p:cNvPr id="5" name="Retângulo 4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3213119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Mapskills-Cadvisor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Container que auxilia no monitoramento dos recursos consumidos pelo host. 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Monitoramento dos serviços que compõem a arquitetura da aplicação </a:t>
            </a:r>
            <a:r>
              <a:rPr lang="pt-BR" i="1" dirty="0" err="1"/>
              <a:t>Mapskills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Acesso a Interface de Monitoramento: http://ip_do_host:8888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2298780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Introdução</a:t>
            </a:r>
          </a:p>
          <a:p>
            <a:r>
              <a:rPr lang="pt-BR" sz="3200" dirty="0"/>
              <a:t>Levantamento de Requisitos</a:t>
            </a:r>
          </a:p>
          <a:p>
            <a:r>
              <a:rPr lang="pt-BR" sz="3200" dirty="0"/>
              <a:t>Desenvolvimento</a:t>
            </a:r>
          </a:p>
          <a:p>
            <a:r>
              <a:rPr lang="pt-BR" sz="3200" dirty="0"/>
              <a:t>Resultados</a:t>
            </a:r>
          </a:p>
          <a:p>
            <a:r>
              <a:rPr lang="pt-BR" sz="3200" dirty="0"/>
              <a:t>Considerações Finais</a:t>
            </a:r>
          </a:p>
        </p:txBody>
      </p:sp>
    </p:spTree>
    <p:extLst>
      <p:ext uri="{BB962C8B-B14F-4D97-AF65-F5344CB8AC3E}">
        <p14:creationId xmlns:p14="http://schemas.microsoft.com/office/powerpoint/2010/main" val="319532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Mapskills-Cadvisor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5191" y="2454366"/>
            <a:ext cx="6805748" cy="3763554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3599699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Mapskills-back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hangingPunct="0"/>
            <a:r>
              <a:rPr lang="pt-BR" dirty="0" smtClean="0"/>
              <a:t>Container </a:t>
            </a:r>
            <a:r>
              <a:rPr lang="pt-BR" dirty="0"/>
              <a:t>responsável por conter o projeto Java de </a:t>
            </a:r>
            <a:r>
              <a:rPr lang="pt-BR" i="1" dirty="0" err="1"/>
              <a:t>back-end</a:t>
            </a:r>
            <a:r>
              <a:rPr lang="pt-BR" dirty="0"/>
              <a:t>, </a:t>
            </a:r>
            <a:r>
              <a:rPr lang="pt-BR" i="1" dirty="0" err="1"/>
              <a:t>mapskills.war</a:t>
            </a:r>
            <a:r>
              <a:rPr lang="pt-BR" dirty="0"/>
              <a:t>. </a:t>
            </a:r>
            <a:endParaRPr lang="pt-BR" dirty="0"/>
          </a:p>
          <a:p>
            <a:pPr hangingPunct="0"/>
            <a:r>
              <a:rPr lang="pt-BR" dirty="0" smtClean="0"/>
              <a:t>Java 1.8 </a:t>
            </a:r>
          </a:p>
          <a:p>
            <a:pPr hangingPunct="0"/>
            <a:r>
              <a:rPr lang="pt-BR" dirty="0" err="1" smtClean="0"/>
              <a:t>Tomcat</a:t>
            </a:r>
            <a:r>
              <a:rPr lang="pt-BR" dirty="0" smtClean="0"/>
              <a:t> 8.5</a:t>
            </a:r>
            <a:r>
              <a:rPr lang="pt-BR" dirty="0"/>
              <a:t>, </a:t>
            </a:r>
            <a:endParaRPr lang="pt-BR" dirty="0" smtClean="0"/>
          </a:p>
          <a:p>
            <a:pPr hangingPunct="0"/>
            <a:r>
              <a:rPr lang="pt-BR" dirty="0" smtClean="0"/>
              <a:t>Imagem Base: </a:t>
            </a:r>
            <a:r>
              <a:rPr lang="pt-BR" dirty="0" err="1" smtClean="0"/>
              <a:t>Alpine</a:t>
            </a:r>
            <a:r>
              <a:rPr lang="pt-BR" dirty="0" smtClean="0"/>
              <a:t> 3</a:t>
            </a:r>
            <a:endParaRPr lang="pt-BR" dirty="0"/>
          </a:p>
          <a:p>
            <a:pPr hangingPunct="0"/>
            <a:r>
              <a:rPr lang="pt-BR" dirty="0" err="1"/>
              <a:t>Url</a:t>
            </a:r>
            <a:r>
              <a:rPr lang="pt-BR" dirty="0"/>
              <a:t> de acesso a API: http://ip_do_host:8080/</a:t>
            </a:r>
            <a:r>
              <a:rPr lang="pt-BR" i="1" dirty="0"/>
              <a:t>mapskills</a:t>
            </a:r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3385733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Mapskills</a:t>
            </a:r>
            <a:r>
              <a:rPr lang="pt-BR" dirty="0" smtClean="0"/>
              <a:t>-front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0" y="2310748"/>
            <a:ext cx="9613861" cy="3599316"/>
          </a:xfrm>
        </p:spPr>
        <p:txBody>
          <a:bodyPr/>
          <a:lstStyle/>
          <a:p>
            <a:pPr hangingPunct="0"/>
            <a:r>
              <a:rPr lang="pt-BR" dirty="0"/>
              <a:t>Container responsável por conter o projeto de Interface </a:t>
            </a:r>
            <a:r>
              <a:rPr lang="pt-BR" dirty="0" smtClean="0"/>
              <a:t>Web, </a:t>
            </a:r>
            <a:r>
              <a:rPr lang="pt-BR" dirty="0" err="1"/>
              <a:t>mapskills-web.war</a:t>
            </a:r>
            <a:r>
              <a:rPr lang="pt-BR" dirty="0"/>
              <a:t>. </a:t>
            </a:r>
            <a:endParaRPr lang="pt-BR" dirty="0" smtClean="0"/>
          </a:p>
          <a:p>
            <a:pPr hangingPunct="0"/>
            <a:r>
              <a:rPr lang="pt-BR" dirty="0" smtClean="0"/>
              <a:t>Java </a:t>
            </a:r>
            <a:r>
              <a:rPr lang="pt-BR" dirty="0"/>
              <a:t>na versão 1.8 </a:t>
            </a:r>
            <a:endParaRPr lang="pt-BR" dirty="0" smtClean="0"/>
          </a:p>
          <a:p>
            <a:pPr hangingPunct="0"/>
            <a:r>
              <a:rPr lang="pt-BR" dirty="0" err="1" smtClean="0"/>
              <a:t>Tomcat</a:t>
            </a:r>
            <a:r>
              <a:rPr lang="pt-BR" dirty="0" smtClean="0"/>
              <a:t> 8.5</a:t>
            </a:r>
            <a:endParaRPr lang="pt-BR" dirty="0"/>
          </a:p>
          <a:p>
            <a:pPr hangingPunct="0"/>
            <a:r>
              <a:rPr lang="pt-BR" dirty="0"/>
              <a:t>Imagem Base: </a:t>
            </a:r>
            <a:r>
              <a:rPr lang="pt-BR" dirty="0" err="1"/>
              <a:t>Alpine</a:t>
            </a:r>
            <a:r>
              <a:rPr lang="pt-BR" dirty="0"/>
              <a:t> </a:t>
            </a:r>
            <a:r>
              <a:rPr lang="pt-BR" dirty="0" smtClean="0"/>
              <a:t>3</a:t>
            </a:r>
            <a:endParaRPr lang="pt-BR" dirty="0"/>
          </a:p>
          <a:p>
            <a:pPr hangingPunct="0"/>
            <a:r>
              <a:rPr lang="pt-BR" dirty="0" err="1" smtClean="0"/>
              <a:t>Url</a:t>
            </a:r>
            <a:r>
              <a:rPr lang="pt-BR" dirty="0" smtClean="0"/>
              <a:t> de acesso a interface: </a:t>
            </a:r>
            <a:r>
              <a:rPr lang="pt-BR" dirty="0"/>
              <a:t>http://ip_do_host/mapskills-web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1993514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Mapskills-Mysql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hangingPunct="0"/>
            <a:r>
              <a:rPr lang="pt-BR" dirty="0" smtClean="0"/>
              <a:t>Alterado parâmetro </a:t>
            </a:r>
            <a:r>
              <a:rPr lang="pt-BR" i="1" dirty="0" err="1" smtClean="0"/>
              <a:t>bind-address</a:t>
            </a:r>
            <a:r>
              <a:rPr lang="pt-BR" dirty="0" smtClean="0"/>
              <a:t> </a:t>
            </a:r>
            <a:r>
              <a:rPr lang="pt-BR" dirty="0"/>
              <a:t>para </a:t>
            </a:r>
            <a:r>
              <a:rPr lang="pt-BR" i="1" dirty="0"/>
              <a:t>0.0.0.0 </a:t>
            </a:r>
            <a:r>
              <a:rPr lang="pt-BR" dirty="0"/>
              <a:t>no arquivo </a:t>
            </a:r>
            <a:r>
              <a:rPr lang="pt-BR" i="1" dirty="0" err="1"/>
              <a:t>my.cnf</a:t>
            </a:r>
            <a:r>
              <a:rPr lang="pt-BR" i="1" dirty="0"/>
              <a:t> </a:t>
            </a:r>
            <a:r>
              <a:rPr lang="pt-BR" dirty="0"/>
              <a:t>permitindo acesso remoto.</a:t>
            </a:r>
          </a:p>
          <a:p>
            <a:pPr hangingPunct="0"/>
            <a:r>
              <a:rPr lang="pt-BR" dirty="0"/>
              <a:t>Usuário </a:t>
            </a:r>
            <a:r>
              <a:rPr lang="pt-BR" dirty="0" err="1" smtClean="0"/>
              <a:t>mapskills</a:t>
            </a:r>
            <a:r>
              <a:rPr lang="pt-BR" dirty="0" smtClean="0"/>
              <a:t> com permissões de execução de comandos DCL e DDL na </a:t>
            </a:r>
            <a:r>
              <a:rPr lang="pt-BR" dirty="0"/>
              <a:t>Base de Dados </a:t>
            </a:r>
            <a:r>
              <a:rPr lang="pt-BR" dirty="0" err="1"/>
              <a:t>Mapskills</a:t>
            </a:r>
            <a:r>
              <a:rPr lang="pt-BR" dirty="0"/>
              <a:t>.</a:t>
            </a:r>
          </a:p>
          <a:p>
            <a:pPr hangingPunct="0"/>
            <a:r>
              <a:rPr lang="pt-BR" dirty="0"/>
              <a:t>Somente o Container </a:t>
            </a:r>
            <a:r>
              <a:rPr lang="pt-BR" dirty="0" err="1"/>
              <a:t>Tomcat</a:t>
            </a:r>
            <a:r>
              <a:rPr lang="pt-BR" dirty="0"/>
              <a:t>-Back-</a:t>
            </a:r>
            <a:r>
              <a:rPr lang="pt-BR" dirty="0" err="1"/>
              <a:t>End</a:t>
            </a:r>
            <a:r>
              <a:rPr lang="pt-BR" dirty="0"/>
              <a:t> pode se comunicar com a Base de </a:t>
            </a:r>
            <a:r>
              <a:rPr lang="pt-BR" dirty="0" smtClean="0"/>
              <a:t>Dados.</a:t>
            </a:r>
          </a:p>
          <a:p>
            <a:pPr hangingPunct="0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3414724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Mapskills-Haproxy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hangingPunct="0"/>
            <a:r>
              <a:rPr lang="pt-BR" dirty="0" err="1" smtClean="0"/>
              <a:t>Balanceador</a:t>
            </a:r>
            <a:r>
              <a:rPr lang="pt-BR" dirty="0" smtClean="0"/>
              <a:t> de carga que controla </a:t>
            </a:r>
            <a:r>
              <a:rPr lang="pt-BR" dirty="0" smtClean="0"/>
              <a:t>as requisições </a:t>
            </a:r>
            <a:r>
              <a:rPr lang="pt-BR" dirty="0" smtClean="0"/>
              <a:t>HTTP </a:t>
            </a:r>
            <a:r>
              <a:rPr lang="pt-BR" dirty="0"/>
              <a:t>destinadas ao </a:t>
            </a:r>
            <a:r>
              <a:rPr lang="pt-BR" dirty="0" err="1" smtClean="0"/>
              <a:t>Mapskills-app</a:t>
            </a:r>
            <a:r>
              <a:rPr lang="pt-BR" dirty="0"/>
              <a:t>.</a:t>
            </a:r>
            <a:endParaRPr lang="pt-BR" dirty="0"/>
          </a:p>
          <a:p>
            <a:pPr hangingPunct="0"/>
            <a:r>
              <a:rPr lang="pt-BR" dirty="0" smtClean="0"/>
              <a:t>Utiliza do algoritmo </a:t>
            </a:r>
            <a:r>
              <a:rPr lang="pt-BR" dirty="0"/>
              <a:t>Round </a:t>
            </a:r>
            <a:r>
              <a:rPr lang="pt-BR" dirty="0" smtClean="0"/>
              <a:t>Robin.</a:t>
            </a:r>
            <a:endParaRPr lang="pt-BR" dirty="0"/>
          </a:p>
          <a:p>
            <a:pPr hangingPunct="0"/>
            <a:r>
              <a:rPr lang="pt-BR" dirty="0" smtClean="0"/>
              <a:t>Proxy Reverso.</a:t>
            </a:r>
          </a:p>
          <a:p>
            <a:pPr hangingPunct="0"/>
            <a:r>
              <a:rPr lang="pt-BR" dirty="0" err="1" smtClean="0"/>
              <a:t>Dashboard</a:t>
            </a:r>
            <a:r>
              <a:rPr lang="pt-BR" dirty="0" smtClean="0"/>
              <a:t> </a:t>
            </a:r>
            <a:r>
              <a:rPr lang="pt-BR" dirty="0"/>
              <a:t>para visualização </a:t>
            </a:r>
            <a:r>
              <a:rPr lang="pt-BR" dirty="0" smtClean="0"/>
              <a:t>do </a:t>
            </a:r>
            <a:r>
              <a:rPr lang="pt-BR" dirty="0"/>
              <a:t>números de </a:t>
            </a:r>
            <a:r>
              <a:rPr lang="pt-BR" dirty="0" smtClean="0"/>
              <a:t>requisições, exibindo em </a:t>
            </a:r>
            <a:r>
              <a:rPr lang="pt-BR" dirty="0"/>
              <a:t>tempo real a quantidade de </a:t>
            </a:r>
            <a:r>
              <a:rPr lang="pt-BR" dirty="0" smtClean="0"/>
              <a:t>dados </a:t>
            </a:r>
            <a:r>
              <a:rPr lang="pt-BR" dirty="0"/>
              <a:t>que foi trafegada pela </a:t>
            </a:r>
            <a:r>
              <a:rPr lang="pt-BR" dirty="0" smtClean="0"/>
              <a:t>rede</a:t>
            </a:r>
            <a:r>
              <a:rPr lang="pt-BR" dirty="0"/>
              <a:t>.</a:t>
            </a:r>
            <a:endParaRPr lang="pt-BR" dirty="0"/>
          </a:p>
          <a:p>
            <a:pPr hangingPunct="0"/>
            <a:r>
              <a:rPr lang="pt-BR" dirty="0" err="1"/>
              <a:t>Url</a:t>
            </a:r>
            <a:r>
              <a:rPr lang="pt-BR" dirty="0"/>
              <a:t> de acesso ao </a:t>
            </a:r>
            <a:r>
              <a:rPr lang="pt-BR" dirty="0" err="1"/>
              <a:t>dashboard</a:t>
            </a:r>
            <a:r>
              <a:rPr lang="pt-BR" dirty="0"/>
              <a:t>: http://ip_do_host:1936.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1443225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Mapskills-Haproxy</a:t>
            </a:r>
            <a:endParaRPr lang="pt-BR" dirty="0"/>
          </a:p>
        </p:txBody>
      </p:sp>
      <p:pic>
        <p:nvPicPr>
          <p:cNvPr id="4" name="Figura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410789" y="2336800"/>
            <a:ext cx="8386353" cy="3598863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18298184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Docker-Compose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hangingPunct="0"/>
            <a:r>
              <a:rPr lang="pt-BR" dirty="0" smtClean="0"/>
              <a:t>Automatização </a:t>
            </a:r>
            <a:r>
              <a:rPr lang="pt-BR" dirty="0" smtClean="0"/>
              <a:t>e orquestração </a:t>
            </a:r>
            <a:r>
              <a:rPr lang="pt-BR" dirty="0" smtClean="0"/>
              <a:t>de </a:t>
            </a:r>
            <a:r>
              <a:rPr lang="pt-BR" dirty="0"/>
              <a:t>todo ambiente de produção necessário para que o </a:t>
            </a:r>
            <a:r>
              <a:rPr lang="pt-BR" dirty="0" err="1"/>
              <a:t>Mapskills</a:t>
            </a:r>
            <a:r>
              <a:rPr lang="pt-BR" dirty="0"/>
              <a:t> funcione. </a:t>
            </a:r>
            <a:endParaRPr lang="pt-BR" dirty="0" smtClean="0"/>
          </a:p>
          <a:p>
            <a:pPr hangingPunct="0"/>
            <a:r>
              <a:rPr lang="pt-BR" dirty="0" err="1" smtClean="0"/>
              <a:t>Docker-compose</a:t>
            </a:r>
            <a:r>
              <a:rPr lang="pt-BR" dirty="0" smtClean="0"/>
              <a:t> </a:t>
            </a:r>
            <a:r>
              <a:rPr lang="pt-BR" dirty="0"/>
              <a:t>de aplicação: </a:t>
            </a:r>
            <a:endParaRPr lang="pt-BR" dirty="0" smtClean="0"/>
          </a:p>
          <a:p>
            <a:pPr lvl="1" hangingPunct="0"/>
            <a:r>
              <a:rPr lang="pt-BR" dirty="0" err="1" smtClean="0"/>
              <a:t>mapskill-app</a:t>
            </a:r>
            <a:r>
              <a:rPr lang="pt-BR" dirty="0" smtClean="0"/>
              <a:t>;</a:t>
            </a:r>
          </a:p>
          <a:p>
            <a:pPr lvl="1" hangingPunct="0"/>
            <a:r>
              <a:rPr lang="pt-BR" dirty="0" err="1" smtClean="0"/>
              <a:t>mapskills</a:t>
            </a:r>
            <a:r>
              <a:rPr lang="pt-BR" dirty="0" smtClean="0"/>
              <a:t>-web;</a:t>
            </a:r>
          </a:p>
          <a:p>
            <a:pPr lvl="1" hangingPunct="0"/>
            <a:r>
              <a:rPr lang="pt-BR" dirty="0" err="1" smtClean="0"/>
              <a:t>mapskills-Haproxy</a:t>
            </a:r>
            <a:r>
              <a:rPr lang="pt-BR" dirty="0"/>
              <a:t>. </a:t>
            </a:r>
          </a:p>
          <a:p>
            <a:pPr hangingPunct="0"/>
            <a:r>
              <a:rPr lang="pt-BR" dirty="0" err="1"/>
              <a:t>Docker-compose</a:t>
            </a:r>
            <a:r>
              <a:rPr lang="pt-BR" dirty="0"/>
              <a:t> de gerenciamento: </a:t>
            </a:r>
            <a:endParaRPr lang="pt-BR" dirty="0" smtClean="0"/>
          </a:p>
          <a:p>
            <a:pPr lvl="1" hangingPunct="0"/>
            <a:r>
              <a:rPr lang="pt-BR" dirty="0" err="1" smtClean="0"/>
              <a:t>mapskills-jenkins</a:t>
            </a:r>
            <a:r>
              <a:rPr lang="pt-BR" dirty="0"/>
              <a:t>;</a:t>
            </a:r>
            <a:endParaRPr lang="pt-BR" dirty="0" smtClean="0"/>
          </a:p>
          <a:p>
            <a:pPr lvl="1" hangingPunct="0"/>
            <a:r>
              <a:rPr lang="pt-BR" dirty="0" err="1" smtClean="0"/>
              <a:t>mapskills-cavisor</a:t>
            </a:r>
            <a:r>
              <a:rPr lang="pt-BR" dirty="0"/>
              <a:t>;</a:t>
            </a:r>
            <a:endParaRPr lang="pt-BR" dirty="0" smtClean="0"/>
          </a:p>
          <a:p>
            <a:pPr lvl="1" hangingPunct="0"/>
            <a:r>
              <a:rPr lang="pt-BR" dirty="0" err="1" smtClean="0"/>
              <a:t>mapskills-mysql</a:t>
            </a:r>
            <a:r>
              <a:rPr lang="pt-BR" dirty="0"/>
              <a:t>. </a:t>
            </a:r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990325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hangingPunct="0"/>
            <a:r>
              <a:rPr lang="pt-BR" dirty="0" err="1" smtClean="0"/>
              <a:t>Mapskills-app</a:t>
            </a:r>
            <a:r>
              <a:rPr lang="pt-BR" dirty="0" smtClean="0"/>
              <a:t> </a:t>
            </a:r>
            <a:r>
              <a:rPr lang="pt-BR" dirty="0"/>
              <a:t>e </a:t>
            </a:r>
            <a:r>
              <a:rPr lang="pt-BR" dirty="0" err="1"/>
              <a:t>Mapskills</a:t>
            </a:r>
            <a:r>
              <a:rPr lang="pt-BR" dirty="0"/>
              <a:t>-web </a:t>
            </a:r>
            <a:r>
              <a:rPr lang="pt-BR" dirty="0" smtClean="0"/>
              <a:t>comunicação entre a </a:t>
            </a:r>
            <a:r>
              <a:rPr lang="pt-BR" dirty="0"/>
              <a:t>interface web </a:t>
            </a:r>
            <a:r>
              <a:rPr lang="pt-BR" dirty="0" smtClean="0"/>
              <a:t>e o </a:t>
            </a:r>
            <a:r>
              <a:rPr lang="pt-BR" i="1" dirty="0" err="1" smtClean="0"/>
              <a:t>back-end</a:t>
            </a:r>
            <a:r>
              <a:rPr lang="pt-BR" dirty="0"/>
              <a:t>, por meio do protocolo HTTP.</a:t>
            </a:r>
          </a:p>
          <a:p>
            <a:pPr hangingPunct="0"/>
            <a:r>
              <a:rPr lang="pt-BR" dirty="0" err="1" smtClean="0"/>
              <a:t>Mapskills-app</a:t>
            </a:r>
            <a:r>
              <a:rPr lang="pt-BR" dirty="0" smtClean="0"/>
              <a:t> </a:t>
            </a:r>
            <a:r>
              <a:rPr lang="pt-BR" dirty="0"/>
              <a:t>e o </a:t>
            </a:r>
            <a:r>
              <a:rPr lang="pt-BR" dirty="0" err="1" smtClean="0"/>
              <a:t>Mapskills-mysql</a:t>
            </a:r>
            <a:r>
              <a:rPr lang="pt-BR" dirty="0"/>
              <a:t>, </a:t>
            </a:r>
            <a:r>
              <a:rPr lang="pt-BR" dirty="0" smtClean="0"/>
              <a:t>permite o acesso a </a:t>
            </a:r>
            <a:r>
              <a:rPr lang="pt-BR" dirty="0" smtClean="0"/>
              <a:t>base </a:t>
            </a:r>
            <a:r>
              <a:rPr lang="pt-BR" dirty="0" smtClean="0"/>
              <a:t>de </a:t>
            </a:r>
            <a:r>
              <a:rPr lang="pt-BR" dirty="0"/>
              <a:t>dados.</a:t>
            </a:r>
          </a:p>
          <a:p>
            <a:pPr hangingPunct="0"/>
            <a:r>
              <a:rPr lang="pt-BR" dirty="0" err="1" smtClean="0"/>
              <a:t>Mapskills-haproxy</a:t>
            </a:r>
            <a:r>
              <a:rPr lang="pt-BR" dirty="0" smtClean="0"/>
              <a:t> </a:t>
            </a:r>
            <a:r>
              <a:rPr lang="pt-BR" dirty="0"/>
              <a:t>e </a:t>
            </a:r>
            <a:r>
              <a:rPr lang="pt-BR" dirty="0" err="1" smtClean="0"/>
              <a:t>Mapskills-app</a:t>
            </a:r>
            <a:r>
              <a:rPr lang="pt-BR" dirty="0" smtClean="0"/>
              <a:t> permite a comunicação entre o </a:t>
            </a:r>
            <a:r>
              <a:rPr lang="pt-BR" dirty="0" err="1" smtClean="0"/>
              <a:t>balanceador</a:t>
            </a:r>
            <a:r>
              <a:rPr lang="pt-BR" dirty="0" smtClean="0"/>
              <a:t> de carga e o servidor de </a:t>
            </a:r>
            <a:r>
              <a:rPr lang="pt-BR" dirty="0" err="1" smtClean="0"/>
              <a:t>back</a:t>
            </a:r>
            <a:r>
              <a:rPr lang="pt-BR" dirty="0" smtClean="0"/>
              <a:t>-end.</a:t>
            </a:r>
            <a:endParaRPr lang="pt-BR" dirty="0"/>
          </a:p>
          <a:p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7377971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406" y="2495006"/>
            <a:ext cx="5742437" cy="3418908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15881612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Volumes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hangingPunct="0"/>
            <a:r>
              <a:rPr lang="pt-BR" dirty="0" err="1" smtClean="0"/>
              <a:t>Mapskills-app</a:t>
            </a:r>
            <a:r>
              <a:rPr lang="pt-BR" dirty="0" smtClean="0"/>
              <a:t> </a:t>
            </a:r>
            <a:r>
              <a:rPr lang="pt-BR" dirty="0"/>
              <a:t>e </a:t>
            </a:r>
            <a:r>
              <a:rPr lang="pt-BR" dirty="0" err="1"/>
              <a:t>Mapskills</a:t>
            </a:r>
            <a:r>
              <a:rPr lang="pt-BR" dirty="0"/>
              <a:t>-web tem os arquivos .</a:t>
            </a:r>
            <a:r>
              <a:rPr lang="pt-BR" dirty="0" err="1"/>
              <a:t>war</a:t>
            </a:r>
            <a:r>
              <a:rPr lang="pt-BR" dirty="0"/>
              <a:t> mapeados para que possam ser atualizados pelo </a:t>
            </a:r>
            <a:r>
              <a:rPr lang="pt-BR" dirty="0" err="1"/>
              <a:t>Jenkins</a:t>
            </a:r>
            <a:r>
              <a:rPr lang="pt-BR" dirty="0"/>
              <a:t>.</a:t>
            </a:r>
          </a:p>
          <a:p>
            <a:pPr hangingPunct="0"/>
            <a:r>
              <a:rPr lang="pt-BR" dirty="0" err="1" smtClean="0"/>
              <a:t>Mapskills-Mysql</a:t>
            </a:r>
            <a:r>
              <a:rPr lang="pt-BR" dirty="0" smtClean="0"/>
              <a:t> </a:t>
            </a:r>
            <a:r>
              <a:rPr lang="pt-BR" dirty="0"/>
              <a:t>tem a finalidade de armazenar todas informações salva na base de dados.</a:t>
            </a:r>
          </a:p>
          <a:p>
            <a:pPr hangingPunct="0"/>
            <a:r>
              <a:rPr lang="pt-BR" dirty="0" smtClean="0"/>
              <a:t>Os volumes </a:t>
            </a:r>
            <a:r>
              <a:rPr lang="pt-BR" dirty="0" err="1" smtClean="0"/>
              <a:t>Mapkills-Jenkins</a:t>
            </a:r>
            <a:r>
              <a:rPr lang="pt-BR" dirty="0"/>
              <a:t>, </a:t>
            </a:r>
            <a:endParaRPr lang="pt-BR" dirty="0" smtClean="0"/>
          </a:p>
          <a:p>
            <a:pPr lvl="1" hangingPunct="0"/>
            <a:r>
              <a:rPr lang="pt-BR" dirty="0" smtClean="0"/>
              <a:t>Volume compartilhado com os </a:t>
            </a:r>
            <a:r>
              <a:rPr lang="pt-BR" dirty="0" smtClean="0"/>
              <a:t>containers </a:t>
            </a:r>
            <a:r>
              <a:rPr lang="pt-BR" dirty="0" err="1"/>
              <a:t>Mapkills-App</a:t>
            </a:r>
            <a:r>
              <a:rPr lang="pt-BR" dirty="0"/>
              <a:t> e </a:t>
            </a:r>
            <a:r>
              <a:rPr lang="pt-BR" dirty="0" err="1"/>
              <a:t>Mapskills</a:t>
            </a:r>
            <a:r>
              <a:rPr lang="pt-BR" dirty="0"/>
              <a:t>-Web </a:t>
            </a:r>
            <a:endParaRPr lang="pt-BR" dirty="0" smtClean="0"/>
          </a:p>
          <a:p>
            <a:pPr lvl="1" hangingPunct="0"/>
            <a:r>
              <a:rPr lang="pt-BR" dirty="0" smtClean="0"/>
              <a:t>Compartilhamento dos arquivos </a:t>
            </a:r>
            <a:r>
              <a:rPr lang="pt-BR" dirty="0" err="1" smtClean="0"/>
              <a:t>Docker</a:t>
            </a:r>
            <a:r>
              <a:rPr lang="pt-BR" dirty="0" smtClean="0"/>
              <a:t> e </a:t>
            </a:r>
            <a:r>
              <a:rPr lang="pt-BR" dirty="0" err="1" smtClean="0"/>
              <a:t>docker-compose.yaml</a:t>
            </a:r>
            <a:r>
              <a:rPr lang="pt-BR" dirty="0" smtClean="0"/>
              <a:t> entre o host e container.</a:t>
            </a:r>
          </a:p>
          <a:p>
            <a:pPr hangingPunct="0"/>
            <a:r>
              <a:rPr lang="pt-BR" dirty="0" err="1" smtClean="0"/>
              <a:t>Mapskills-Cadvisor</a:t>
            </a:r>
            <a:r>
              <a:rPr lang="pt-BR" dirty="0" smtClean="0"/>
              <a:t> </a:t>
            </a:r>
            <a:r>
              <a:rPr lang="pt-BR" dirty="0"/>
              <a:t>tem a finalidade de compartilhar informações do host com o container. </a:t>
            </a:r>
          </a:p>
          <a:p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1216461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/>
              <a:t>Introdução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36552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Mapskills-Jenkins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hangingPunct="0"/>
            <a:r>
              <a:rPr lang="pt-BR" dirty="0" smtClean="0"/>
              <a:t>Responsável por executar as tarefas destinadas à integração contínua.</a:t>
            </a:r>
            <a:endParaRPr lang="pt-BR" dirty="0"/>
          </a:p>
          <a:p>
            <a:pPr hangingPunct="0"/>
            <a:r>
              <a:rPr lang="pt-BR" dirty="0"/>
              <a:t>Jobs: </a:t>
            </a:r>
          </a:p>
          <a:p>
            <a:pPr lvl="1" hangingPunct="0"/>
            <a:r>
              <a:rPr lang="pt-BR" dirty="0"/>
              <a:t>Build-</a:t>
            </a:r>
            <a:r>
              <a:rPr lang="pt-BR" dirty="0" err="1"/>
              <a:t>Mapksills</a:t>
            </a:r>
            <a:r>
              <a:rPr lang="pt-BR" dirty="0"/>
              <a:t>-</a:t>
            </a:r>
            <a:r>
              <a:rPr lang="pt-BR" dirty="0" err="1"/>
              <a:t>App</a:t>
            </a:r>
            <a:endParaRPr lang="pt-BR" dirty="0"/>
          </a:p>
          <a:p>
            <a:pPr lvl="1" hangingPunct="0"/>
            <a:r>
              <a:rPr lang="pt-BR" dirty="0"/>
              <a:t>Build-</a:t>
            </a:r>
            <a:r>
              <a:rPr lang="pt-BR" dirty="0" err="1"/>
              <a:t>Mapskills</a:t>
            </a:r>
            <a:r>
              <a:rPr lang="pt-BR" dirty="0"/>
              <a:t>-Front</a:t>
            </a:r>
          </a:p>
          <a:p>
            <a:pPr lvl="1" hangingPunct="0"/>
            <a:r>
              <a:rPr lang="pt-BR" dirty="0" err="1"/>
              <a:t>Copy</a:t>
            </a:r>
            <a:r>
              <a:rPr lang="pt-BR" dirty="0"/>
              <a:t> </a:t>
            </a:r>
            <a:r>
              <a:rPr lang="pt-BR" dirty="0" err="1"/>
              <a:t>Artifact</a:t>
            </a:r>
            <a:r>
              <a:rPr lang="pt-BR" dirty="0"/>
              <a:t> </a:t>
            </a:r>
            <a:r>
              <a:rPr lang="pt-BR" dirty="0" err="1"/>
              <a:t>Mapskills</a:t>
            </a:r>
            <a:r>
              <a:rPr lang="pt-BR" dirty="0"/>
              <a:t> </a:t>
            </a:r>
            <a:r>
              <a:rPr lang="pt-BR" dirty="0" err="1"/>
              <a:t>App</a:t>
            </a:r>
            <a:endParaRPr lang="pt-BR" dirty="0"/>
          </a:p>
          <a:p>
            <a:pPr lvl="1" hangingPunct="0"/>
            <a:r>
              <a:rPr lang="pt-BR" dirty="0" err="1"/>
              <a:t>Copy</a:t>
            </a:r>
            <a:r>
              <a:rPr lang="pt-BR" dirty="0"/>
              <a:t> </a:t>
            </a:r>
            <a:r>
              <a:rPr lang="pt-BR" dirty="0" err="1"/>
              <a:t>Artifact</a:t>
            </a:r>
            <a:r>
              <a:rPr lang="pt-BR" dirty="0"/>
              <a:t> </a:t>
            </a:r>
            <a:r>
              <a:rPr lang="pt-BR" dirty="0" err="1"/>
              <a:t>Mapskills</a:t>
            </a:r>
            <a:r>
              <a:rPr lang="pt-BR" dirty="0"/>
              <a:t> Front</a:t>
            </a:r>
          </a:p>
          <a:p>
            <a:pPr lvl="1" hangingPunct="0"/>
            <a:r>
              <a:rPr lang="pt-BR" dirty="0" err="1"/>
              <a:t>Deploy</a:t>
            </a:r>
            <a:r>
              <a:rPr lang="pt-BR" dirty="0"/>
              <a:t> </a:t>
            </a:r>
            <a:r>
              <a:rPr lang="pt-BR" dirty="0" err="1"/>
              <a:t>Mapskills</a:t>
            </a:r>
            <a:r>
              <a:rPr lang="pt-BR" dirty="0"/>
              <a:t>. </a:t>
            </a:r>
          </a:p>
          <a:p>
            <a:pPr hangingPunct="0"/>
            <a:r>
              <a:rPr lang="pt-BR" dirty="0" err="1"/>
              <a:t>Url</a:t>
            </a:r>
            <a:r>
              <a:rPr lang="pt-BR" dirty="0"/>
              <a:t> de acesso ao </a:t>
            </a:r>
            <a:r>
              <a:rPr lang="pt-BR" dirty="0" err="1"/>
              <a:t>Jenkins</a:t>
            </a:r>
            <a:r>
              <a:rPr lang="pt-BR" dirty="0"/>
              <a:t>: http://ip_do_host:8585.</a:t>
            </a:r>
          </a:p>
        </p:txBody>
      </p:sp>
      <p:sp>
        <p:nvSpPr>
          <p:cNvPr id="5" name="Retângulo 4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15159074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Mapskills-Jenkins</a:t>
            </a:r>
            <a:endParaRPr lang="pt-BR" dirty="0"/>
          </a:p>
        </p:txBody>
      </p:sp>
      <p:pic>
        <p:nvPicPr>
          <p:cNvPr id="4" name="Figura1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006892" y="2510226"/>
            <a:ext cx="9613900" cy="3408765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22252007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Job</a:t>
            </a:r>
            <a:r>
              <a:rPr lang="pt-BR" dirty="0"/>
              <a:t> - Build </a:t>
            </a:r>
            <a:r>
              <a:rPr lang="pt-BR" dirty="0" err="1"/>
              <a:t>Mapskills-app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hangingPunct="0"/>
            <a:r>
              <a:rPr lang="pt-BR" dirty="0"/>
              <a:t>Este </a:t>
            </a:r>
            <a:r>
              <a:rPr lang="pt-BR" i="1" dirty="0" err="1"/>
              <a:t>Job</a:t>
            </a:r>
            <a:r>
              <a:rPr lang="pt-BR" dirty="0"/>
              <a:t> irá baixar o projeto Java do repositório GitHub e compilar o projeto no formato .</a:t>
            </a:r>
            <a:r>
              <a:rPr lang="pt-BR" dirty="0" err="1"/>
              <a:t>war</a:t>
            </a:r>
            <a:r>
              <a:rPr lang="pt-BR" dirty="0"/>
              <a:t>, para que seja disponibilizado posteriormente por outro </a:t>
            </a:r>
            <a:r>
              <a:rPr lang="pt-BR" i="1" dirty="0" err="1"/>
              <a:t>Job</a:t>
            </a:r>
            <a:r>
              <a:rPr lang="pt-BR" dirty="0"/>
              <a:t>.</a:t>
            </a:r>
          </a:p>
          <a:p>
            <a:pPr marL="0" indent="0" hangingPunc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clean install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Dliquibase.should.run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=false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Pazure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endParaRPr lang="pt-BR" dirty="0"/>
          </a:p>
          <a:p>
            <a:pPr hangingPunct="0"/>
            <a:r>
              <a:rPr lang="pt-BR" dirty="0"/>
              <a:t>O comando utilizado apaga a pasta Target, instala os pacotes nos respectivos repositórios e não rodar o script de criação do Banco de Dados. Todos esses comandos são rodados pelo perfil </a:t>
            </a:r>
            <a:r>
              <a:rPr lang="pt-BR" dirty="0" err="1"/>
              <a:t>Azure</a:t>
            </a:r>
            <a:r>
              <a:rPr lang="pt-BR" dirty="0"/>
              <a:t>, configurado na aplicação.</a:t>
            </a:r>
          </a:p>
          <a:p>
            <a:pPr marL="0" indent="0" hangingPunct="0">
              <a:buNone/>
            </a:pPr>
            <a:endParaRPr lang="en-US" dirty="0"/>
          </a:p>
          <a:p>
            <a:pPr hangingPunct="0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17859813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Job</a:t>
            </a:r>
            <a:r>
              <a:rPr lang="pt-BR" dirty="0"/>
              <a:t> – Build </a:t>
            </a:r>
            <a:r>
              <a:rPr lang="pt-BR" dirty="0" err="1"/>
              <a:t>Mapskills</a:t>
            </a:r>
            <a:r>
              <a:rPr lang="pt-BR" dirty="0"/>
              <a:t>-web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Este </a:t>
            </a:r>
            <a:r>
              <a:rPr lang="pt-BR" dirty="0" err="1"/>
              <a:t>job</a:t>
            </a:r>
            <a:r>
              <a:rPr lang="pt-BR" dirty="0"/>
              <a:t> irá baixar o projeto de Interface Web do repositório </a:t>
            </a:r>
            <a:r>
              <a:rPr lang="pt-BR" u="sng" dirty="0"/>
              <a:t>GitHub</a:t>
            </a:r>
            <a:r>
              <a:rPr lang="pt-BR" dirty="0"/>
              <a:t> e compilar o projeto no formato .</a:t>
            </a:r>
            <a:r>
              <a:rPr lang="pt-BR" dirty="0" err="1"/>
              <a:t>war</a:t>
            </a:r>
            <a:r>
              <a:rPr lang="pt-BR" dirty="0"/>
              <a:t>, para que seja disponibilizado posteriormente.</a:t>
            </a:r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clean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5759991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Job</a:t>
            </a:r>
            <a:r>
              <a:rPr lang="pt-BR" dirty="0"/>
              <a:t> – </a:t>
            </a:r>
            <a:r>
              <a:rPr lang="pt-BR" dirty="0" err="1"/>
              <a:t>Copy</a:t>
            </a:r>
            <a:r>
              <a:rPr lang="pt-BR" dirty="0"/>
              <a:t> </a:t>
            </a:r>
            <a:r>
              <a:rPr lang="pt-BR" dirty="0" err="1"/>
              <a:t>Artifact</a:t>
            </a:r>
            <a:r>
              <a:rPr lang="pt-BR" dirty="0"/>
              <a:t> </a:t>
            </a:r>
            <a:r>
              <a:rPr lang="pt-BR" dirty="0" err="1"/>
              <a:t>Mapskills-app</a:t>
            </a:r>
            <a:r>
              <a:rPr lang="pt-BR" dirty="0"/>
              <a:t> e Front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Este </a:t>
            </a:r>
            <a:r>
              <a:rPr lang="pt-BR" dirty="0" err="1"/>
              <a:t>job</a:t>
            </a:r>
            <a:r>
              <a:rPr lang="pt-BR" dirty="0"/>
              <a:t> depende de que o Build-</a:t>
            </a:r>
            <a:r>
              <a:rPr lang="pt-BR" dirty="0" err="1"/>
              <a:t>Mapskills</a:t>
            </a:r>
            <a:r>
              <a:rPr lang="pt-BR" dirty="0"/>
              <a:t>-</a:t>
            </a:r>
            <a:r>
              <a:rPr lang="pt-BR" dirty="0" err="1"/>
              <a:t>App</a:t>
            </a:r>
            <a:r>
              <a:rPr lang="pt-BR" dirty="0"/>
              <a:t> tenha sido finalizado com sucesso. </a:t>
            </a:r>
          </a:p>
          <a:p>
            <a:r>
              <a:rPr lang="pt-BR" dirty="0"/>
              <a:t>Ele copiar o arquivo .</a:t>
            </a:r>
            <a:r>
              <a:rPr lang="pt-BR" dirty="0" err="1"/>
              <a:t>war</a:t>
            </a:r>
            <a:r>
              <a:rPr lang="pt-BR" dirty="0"/>
              <a:t> da pasta Target para o volume </a:t>
            </a:r>
            <a:r>
              <a:rPr lang="pt-BR" dirty="0" err="1"/>
              <a:t>Docker</a:t>
            </a:r>
            <a:r>
              <a:rPr lang="pt-BR" i="1" dirty="0"/>
              <a:t>.</a:t>
            </a:r>
          </a:p>
          <a:p>
            <a:pPr marL="0" indent="0" algn="ctr" hangingPunc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 hangingPunc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jenkins_home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/workspace/Build-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Mapskills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-Back/target/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mapskills.war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mapskills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/back</a:t>
            </a:r>
          </a:p>
          <a:p>
            <a:pPr marL="0" indent="0" algn="ctr" hangingPunc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10702499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Job</a:t>
            </a:r>
            <a:r>
              <a:rPr lang="pt-BR" dirty="0"/>
              <a:t> – </a:t>
            </a:r>
            <a:r>
              <a:rPr lang="pt-BR" dirty="0" err="1"/>
              <a:t>Deploy</a:t>
            </a:r>
            <a:r>
              <a:rPr lang="pt-BR" dirty="0"/>
              <a:t> </a:t>
            </a:r>
            <a:r>
              <a:rPr lang="pt-BR" dirty="0" err="1"/>
              <a:t>Mapskills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3"/>
            <a:ext cx="10893370" cy="3599316"/>
          </a:xfrm>
        </p:spPr>
        <p:txBody>
          <a:bodyPr/>
          <a:lstStyle/>
          <a:p>
            <a:pPr hangingPunct="0"/>
            <a:r>
              <a:rPr lang="pt-BR" dirty="0"/>
              <a:t>O trabalho </a:t>
            </a:r>
            <a:r>
              <a:rPr lang="pt-BR" dirty="0" err="1"/>
              <a:t>Deploy</a:t>
            </a:r>
            <a:r>
              <a:rPr lang="pt-BR" dirty="0"/>
              <a:t> </a:t>
            </a:r>
            <a:r>
              <a:rPr lang="pt-BR" dirty="0" err="1"/>
              <a:t>Mapskills</a:t>
            </a:r>
            <a:r>
              <a:rPr lang="pt-BR" dirty="0"/>
              <a:t> é responsável por disponibilizar os projetos de </a:t>
            </a:r>
            <a:r>
              <a:rPr lang="pt-BR" i="1" dirty="0"/>
              <a:t>front</a:t>
            </a:r>
            <a:r>
              <a:rPr lang="pt-BR" dirty="0"/>
              <a:t> e </a:t>
            </a:r>
            <a:r>
              <a:rPr lang="pt-BR" i="1" dirty="0" err="1"/>
              <a:t>back-end</a:t>
            </a:r>
            <a:r>
              <a:rPr lang="pt-BR" dirty="0"/>
              <a:t> em produção. Para que seja esteja em produção, é executado o arquivo “</a:t>
            </a:r>
            <a:r>
              <a:rPr lang="pt-BR" dirty="0" err="1"/>
              <a:t>docker-compose.yml</a:t>
            </a:r>
            <a:r>
              <a:rPr lang="pt-BR" dirty="0"/>
              <a:t>”.</a:t>
            </a:r>
          </a:p>
          <a:p>
            <a:pPr marL="0" indent="0" hangingPunct="0">
              <a:buNone/>
            </a:pPr>
            <a:endParaRPr lang="en-US" dirty="0"/>
          </a:p>
          <a:p>
            <a:pPr marL="0" indent="0" algn="ctr" hangingPunc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-compose -f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mapskills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docker-compose.yml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up -d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27292537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93540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Escopo dos 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Realizado com alunos da FATEC Prof. </a:t>
            </a:r>
            <a:r>
              <a:rPr lang="pt-BR" dirty="0" err="1"/>
              <a:t>Jessen</a:t>
            </a:r>
            <a:r>
              <a:rPr lang="pt-BR" dirty="0"/>
              <a:t> Vidal.</a:t>
            </a:r>
          </a:p>
          <a:p>
            <a:r>
              <a:rPr lang="pt-BR" dirty="0"/>
              <a:t>Entre os meses de março, abril e maio.</a:t>
            </a:r>
          </a:p>
          <a:p>
            <a:r>
              <a:rPr lang="pt-BR" dirty="0"/>
              <a:t>Testado por mais de 250 alunos.</a:t>
            </a:r>
          </a:p>
        </p:txBody>
      </p:sp>
      <p:sp>
        <p:nvSpPr>
          <p:cNvPr id="6" name="Retângulo 5"/>
          <p:cNvSpPr/>
          <p:nvPr/>
        </p:nvSpPr>
        <p:spPr>
          <a:xfrm>
            <a:off x="680321" y="250521"/>
            <a:ext cx="1569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19373260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Experimento 1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Rede Interna</a:t>
            </a:r>
          </a:p>
          <a:p>
            <a:r>
              <a:rPr lang="pt-BR" dirty="0"/>
              <a:t>Data: 08 de março de 2017</a:t>
            </a:r>
          </a:p>
          <a:p>
            <a:r>
              <a:rPr lang="pt-BR" dirty="0"/>
              <a:t>Horário: 19h às 21h30.</a:t>
            </a:r>
          </a:p>
          <a:p>
            <a:r>
              <a:rPr lang="pt-BR" dirty="0"/>
              <a:t>Quantidade de Alunos: 120.</a:t>
            </a:r>
          </a:p>
          <a:p>
            <a:r>
              <a:rPr lang="pt-BR" dirty="0"/>
              <a:t>Localidade: FATEC São José dos Campos</a:t>
            </a:r>
          </a:p>
          <a:p>
            <a:pPr hangingPunct="0"/>
            <a:r>
              <a:rPr lang="pt-BR" dirty="0"/>
              <a:t>Resultado: </a:t>
            </a:r>
          </a:p>
          <a:p>
            <a:pPr lvl="1" hangingPunct="0"/>
            <a:r>
              <a:rPr lang="pt-BR" dirty="0"/>
              <a:t>Consumo de Memória pois eram realizadas diversas tarefas concorrentemente, além de operações de </a:t>
            </a:r>
          </a:p>
          <a:p>
            <a:pPr lvl="1" hangingPunct="0"/>
            <a:r>
              <a:rPr lang="pt-BR" dirty="0"/>
              <a:t>Acesso ao banco de dados.</a:t>
            </a:r>
          </a:p>
          <a:p>
            <a:pPr lvl="1" hangingPunct="0"/>
            <a:r>
              <a:rPr lang="pt-BR" dirty="0"/>
              <a:t>Para resolver este requisito, foi adicionado </a:t>
            </a:r>
            <a:r>
              <a:rPr lang="pt-BR" dirty="0" err="1"/>
              <a:t>balanceador</a:t>
            </a:r>
            <a:r>
              <a:rPr lang="pt-BR" dirty="0"/>
              <a:t> de carga.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1569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39700518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Experimento 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Rede Interna e </a:t>
            </a:r>
            <a:r>
              <a:rPr lang="pt-BR" dirty="0" err="1"/>
              <a:t>Cloud</a:t>
            </a:r>
            <a:r>
              <a:rPr lang="pt-BR" dirty="0"/>
              <a:t> </a:t>
            </a:r>
            <a:r>
              <a:rPr lang="pt-BR" dirty="0" err="1"/>
              <a:t>Azure</a:t>
            </a:r>
            <a:r>
              <a:rPr lang="pt-BR" dirty="0"/>
              <a:t>.</a:t>
            </a:r>
          </a:p>
          <a:p>
            <a:r>
              <a:rPr lang="pt-BR" dirty="0"/>
              <a:t>Data: 01 de agosto de 2017.</a:t>
            </a:r>
          </a:p>
          <a:p>
            <a:r>
              <a:rPr lang="pt-BR" dirty="0"/>
              <a:t>Horário: 19h às 21h30.</a:t>
            </a:r>
          </a:p>
          <a:p>
            <a:r>
              <a:rPr lang="pt-BR" dirty="0"/>
              <a:t>Quantidade de Alunos: 150.</a:t>
            </a:r>
          </a:p>
          <a:p>
            <a:r>
              <a:rPr lang="pt-BR" dirty="0"/>
              <a:t>Localidade: FATEC São José dos Campos.</a:t>
            </a:r>
          </a:p>
          <a:p>
            <a:pPr hangingPunct="0"/>
            <a:r>
              <a:rPr lang="pt-BR" dirty="0"/>
              <a:t>Resultado: </a:t>
            </a:r>
          </a:p>
          <a:p>
            <a:pPr lvl="1" hangingPunct="0"/>
            <a:r>
              <a:rPr lang="pt-BR" dirty="0"/>
              <a:t>Monitorar o acesso a plataforma e os recursos utilizados pelo servidor. </a:t>
            </a:r>
          </a:p>
          <a:p>
            <a:pPr lvl="1" hangingPunct="0"/>
            <a:r>
              <a:rPr lang="pt-BR" dirty="0" smtClean="0"/>
              <a:t>Divisão da arquitetura.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1569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3404476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dirty="0"/>
              <a:t>Projeto Permanência e Desenvolvimento de Talentos Profissionais do Centro Paula Souza (CPS, 2016) .</a:t>
            </a:r>
          </a:p>
          <a:p>
            <a:pPr>
              <a:lnSpc>
                <a:spcPct val="100000"/>
              </a:lnSpc>
            </a:pPr>
            <a:r>
              <a:rPr lang="pt-BR" dirty="0"/>
              <a:t>Projeto de Desenvolvimento o Escritório de Carreiras da Fatec de São José dos Campos (FATEC, 2017).</a:t>
            </a:r>
          </a:p>
          <a:p>
            <a:pPr>
              <a:lnSpc>
                <a:spcPct val="100000"/>
              </a:lnSpc>
            </a:pPr>
            <a:r>
              <a:rPr lang="pt-BR" dirty="0"/>
              <a:t>Plataforma para Jogos de mapeamento de Competências (Inácio, 2017).</a:t>
            </a:r>
          </a:p>
          <a:p>
            <a:pPr>
              <a:lnSpc>
                <a:spcPct val="100000"/>
              </a:lnSpc>
            </a:pPr>
            <a:endParaRPr lang="pt-BR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80321" y="250521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20716602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Considerações Finais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3727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Futuros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Alterar o Servidor de Controle de Versão para </a:t>
            </a:r>
            <a:r>
              <a:rPr lang="pt-BR" dirty="0" err="1"/>
              <a:t>GitLab</a:t>
            </a:r>
            <a:r>
              <a:rPr lang="pt-BR" dirty="0"/>
              <a:t>.</a:t>
            </a:r>
          </a:p>
          <a:p>
            <a:r>
              <a:rPr lang="pt-BR" dirty="0"/>
              <a:t>Deixar flexível o arquivo </a:t>
            </a:r>
            <a:r>
              <a:rPr lang="pt-BR" i="1" dirty="0" err="1"/>
              <a:t>application.properties</a:t>
            </a:r>
            <a:r>
              <a:rPr lang="pt-BR" dirty="0"/>
              <a:t> da aplicação </a:t>
            </a:r>
            <a:r>
              <a:rPr lang="pt-BR" i="1" dirty="0" err="1"/>
              <a:t>back-end</a:t>
            </a:r>
            <a:r>
              <a:rPr lang="pt-BR" i="1" dirty="0"/>
              <a:t> </a:t>
            </a:r>
            <a:r>
              <a:rPr lang="pt-BR" dirty="0"/>
              <a:t>para configuração do local onde ficarão as imagens das cenas dos jogos. </a:t>
            </a:r>
          </a:p>
          <a:p>
            <a:r>
              <a:rPr lang="pt-BR" dirty="0"/>
              <a:t>Separar do Servidor de Banco de Dados para garantir a integridade e disponibilidade.</a:t>
            </a:r>
          </a:p>
          <a:p>
            <a:r>
              <a:rPr lang="pt-BR" dirty="0"/>
              <a:t>Implementar uma arquitetura de clusters utilizando do </a:t>
            </a:r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Swarm</a:t>
            </a:r>
            <a:r>
              <a:rPr lang="pt-BR" dirty="0"/>
              <a:t> ou </a:t>
            </a:r>
            <a:r>
              <a:rPr lang="pt-BR" dirty="0" err="1"/>
              <a:t>Kubernets</a:t>
            </a:r>
            <a:r>
              <a:rPr lang="pt-BR" dirty="0"/>
              <a:t>, onde vários computadores trabalham juntos afim de garantir desempenho e disponibilidade da plataforma.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2606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Considerações Finais</a:t>
            </a:r>
          </a:p>
        </p:txBody>
      </p:sp>
    </p:spTree>
    <p:extLst>
      <p:ext uri="{BB962C8B-B14F-4D97-AF65-F5344CB8AC3E}">
        <p14:creationId xmlns:p14="http://schemas.microsoft.com/office/powerpoint/2010/main" val="6719679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Agradecimentos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60000"/>
              </a:lnSpc>
            </a:pPr>
            <a:r>
              <a:rPr lang="pt-BR" dirty="0"/>
              <a:t>Agradeço em primeiro lugar aquele que permite que todas as coisas se concretizem, nosso Deus.</a:t>
            </a:r>
          </a:p>
          <a:p>
            <a:pPr algn="just">
              <a:lnSpc>
                <a:spcPct val="160000"/>
              </a:lnSpc>
            </a:pPr>
            <a:r>
              <a:rPr lang="pt-BR" dirty="0"/>
              <a:t>Ao orientador Prof. Me. Eduardo </a:t>
            </a:r>
            <a:r>
              <a:rPr lang="pt-BR" dirty="0" err="1"/>
              <a:t>Sakaue</a:t>
            </a:r>
            <a:r>
              <a:rPr lang="pt-BR" dirty="0"/>
              <a:t>, por todo apoio.</a:t>
            </a:r>
          </a:p>
          <a:p>
            <a:pPr algn="just">
              <a:lnSpc>
                <a:spcPct val="160000"/>
              </a:lnSpc>
            </a:pPr>
            <a:r>
              <a:rPr lang="pt-BR" dirty="0"/>
              <a:t>A todos professores da FATEC, que são responsáveis pela minha formação técnica.</a:t>
            </a:r>
          </a:p>
          <a:p>
            <a:pPr algn="just">
              <a:lnSpc>
                <a:spcPct val="160000"/>
              </a:lnSpc>
            </a:pPr>
            <a:r>
              <a:rPr lang="pt-BR" dirty="0"/>
              <a:t>A todos amigos e colegas que formei durante os anos de estudo.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2606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Considerações Finais</a:t>
            </a:r>
          </a:p>
        </p:txBody>
      </p:sp>
    </p:spTree>
    <p:extLst>
      <p:ext uri="{BB962C8B-B14F-4D97-AF65-F5344CB8AC3E}">
        <p14:creationId xmlns:p14="http://schemas.microsoft.com/office/powerpoint/2010/main" val="37887305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3600"/>
              <a:t>Planejamento e Implatação da Plataforma para Mapeamento para Competências </a:t>
            </a:r>
            <a:endParaRPr lang="pt-BR" sz="3600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Thiago Luis Silva Fortunato</a:t>
            </a:r>
          </a:p>
          <a:p>
            <a:r>
              <a:rPr lang="pt-BR"/>
              <a:t>Orientador: Prof. Me. Eduardo Sakaue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880" y="123838"/>
            <a:ext cx="3065961" cy="125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624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Falta de Pessoal para dar Suporte a todas Aplicações já Implantadas no Centro Paula Souza.</a:t>
            </a:r>
          </a:p>
          <a:p>
            <a:r>
              <a:rPr lang="pt-BR" dirty="0"/>
              <a:t>Gerenciamento dos serviços necessários para a Plataforma de forma independente.</a:t>
            </a:r>
          </a:p>
          <a:p>
            <a:r>
              <a:rPr lang="pt-BR" dirty="0"/>
              <a:t>Garantir que a Plataforma esteja sempre disponível.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80321" y="250521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3432355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hangingPunct="0"/>
            <a:r>
              <a:rPr lang="pt-BR" dirty="0"/>
              <a:t>Prover uma arquitetura para dar suporte a plataforma, garantindo a agilidade, qualidade e estabilidade com escalabilidade, além de integrar de forma contínua.</a:t>
            </a:r>
          </a:p>
          <a:p>
            <a:pPr hangingPunct="0"/>
            <a:r>
              <a:rPr lang="pt-BR" dirty="0"/>
              <a:t>Disponibilizar uma arquitetura para alta demanda de requisições em ambiente com pouco recurso computacional e pessoal.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16448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1431830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Levantamento de Requisitos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0633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com Base no Requisito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463" y="2521744"/>
            <a:ext cx="6877050" cy="3228975"/>
          </a:xfrm>
        </p:spPr>
      </p:pic>
      <p:sp>
        <p:nvSpPr>
          <p:cNvPr id="4" name="Retângulo 3"/>
          <p:cNvSpPr/>
          <p:nvPr/>
        </p:nvSpPr>
        <p:spPr>
          <a:xfrm>
            <a:off x="680321" y="252848"/>
            <a:ext cx="3384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Levantamento de Requisitos</a:t>
            </a:r>
          </a:p>
        </p:txBody>
      </p:sp>
    </p:spTree>
    <p:extLst>
      <p:ext uri="{BB962C8B-B14F-4D97-AF65-F5344CB8AC3E}">
        <p14:creationId xmlns:p14="http://schemas.microsoft.com/office/powerpoint/2010/main" val="1268492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Maquina Virtual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Plataforma </a:t>
            </a:r>
            <a:r>
              <a:rPr lang="pt-BR" dirty="0" err="1"/>
              <a:t>Cloud</a:t>
            </a:r>
            <a:r>
              <a:rPr lang="pt-BR" dirty="0"/>
              <a:t> </a:t>
            </a:r>
            <a:r>
              <a:rPr lang="pt-BR" dirty="0" err="1"/>
              <a:t>Azure</a:t>
            </a:r>
            <a:r>
              <a:rPr lang="pt-BR" dirty="0"/>
              <a:t>.</a:t>
            </a:r>
            <a:endParaRPr lang="en-US" dirty="0"/>
          </a:p>
          <a:p>
            <a:r>
              <a:rPr lang="pt-BR" dirty="0"/>
              <a:t>Seja Escalável </a:t>
            </a:r>
            <a:endParaRPr lang="pt-BR"/>
          </a:p>
          <a:p>
            <a:r>
              <a:rPr lang="pt-BR" dirty="0"/>
              <a:t>Acesso Remoto através de usuário e Senha.</a:t>
            </a:r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3384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Levantamento de Requisitos</a:t>
            </a:r>
          </a:p>
        </p:txBody>
      </p:sp>
    </p:spTree>
    <p:extLst>
      <p:ext uri="{BB962C8B-B14F-4D97-AF65-F5344CB8AC3E}">
        <p14:creationId xmlns:p14="http://schemas.microsoft.com/office/powerpoint/2010/main" val="65530848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Personalizada 2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E5501B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Berlim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m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TM04033917[[fn=Berlim]]</Template>
  <TotalTime>637</TotalTime>
  <Words>1330</Words>
  <Application>Microsoft Office PowerPoint</Application>
  <PresentationFormat>Widescreen</PresentationFormat>
  <Paragraphs>216</Paragraphs>
  <Slides>43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Courier New</vt:lpstr>
      <vt:lpstr>Trebuchet MS</vt:lpstr>
      <vt:lpstr>Berlim</vt:lpstr>
      <vt:lpstr>Planejamento e Implatação da Plataforma para Mapeamento para Competências </vt:lpstr>
      <vt:lpstr>Apresentação</vt:lpstr>
      <vt:lpstr>Introdução</vt:lpstr>
      <vt:lpstr>Motivação</vt:lpstr>
      <vt:lpstr>Problema</vt:lpstr>
      <vt:lpstr>Objetivo</vt:lpstr>
      <vt:lpstr>Levantamento de Requisitos</vt:lpstr>
      <vt:lpstr>Arquitetura com Base no Requisito</vt:lpstr>
      <vt:lpstr>Maquina Virtual</vt:lpstr>
      <vt:lpstr>Servidor Web Front-End e Back-End.</vt:lpstr>
      <vt:lpstr>Servidor de Banco de Dados </vt:lpstr>
      <vt:lpstr>Balanceador de Carga</vt:lpstr>
      <vt:lpstr>Integração Contínua</vt:lpstr>
      <vt:lpstr>Interface de Monitoramento</vt:lpstr>
      <vt:lpstr>Quantidade e Escalabilidade</vt:lpstr>
      <vt:lpstr>Desenvolvimento</vt:lpstr>
      <vt:lpstr>Tecnologias Utilizadas</vt:lpstr>
      <vt:lpstr>Arquitetura</vt:lpstr>
      <vt:lpstr>Mapskills-Cadvisor</vt:lpstr>
      <vt:lpstr>Mapskills-Cadvisor</vt:lpstr>
      <vt:lpstr>Mapskills-back</vt:lpstr>
      <vt:lpstr>Mapskills-front</vt:lpstr>
      <vt:lpstr>Mapskills-Mysql</vt:lpstr>
      <vt:lpstr>Mapskills-Haproxy</vt:lpstr>
      <vt:lpstr>Mapskills-Haproxy</vt:lpstr>
      <vt:lpstr>Docker-Compose</vt:lpstr>
      <vt:lpstr>Links</vt:lpstr>
      <vt:lpstr>Links</vt:lpstr>
      <vt:lpstr>Volumes</vt:lpstr>
      <vt:lpstr>Mapskills-Jenkins</vt:lpstr>
      <vt:lpstr>Mapskills-Jenkins</vt:lpstr>
      <vt:lpstr>Job - Build Mapskills-app</vt:lpstr>
      <vt:lpstr>Job – Build Mapskills-web</vt:lpstr>
      <vt:lpstr>Job – Copy Artifact Mapskills-app e Front</vt:lpstr>
      <vt:lpstr>Job – Deploy Mapskills</vt:lpstr>
      <vt:lpstr>Resultados</vt:lpstr>
      <vt:lpstr>Escopo dos Resultados</vt:lpstr>
      <vt:lpstr>Experimento 1</vt:lpstr>
      <vt:lpstr>Experimento 2</vt:lpstr>
      <vt:lpstr>Considerações Finais</vt:lpstr>
      <vt:lpstr>Trabalhos Futuros</vt:lpstr>
      <vt:lpstr>Agradecimentos</vt:lpstr>
      <vt:lpstr>Planejamento e Implatação da Plataforma para Mapeamento para Competências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Planejamento e Implatação da Plataforma para Mapeamento para Competências</dc:title>
  <dc:creator>Thiago Fortunato</dc:creator>
  <cp:lastModifiedBy>THIAGO LUIS SILVA FORTUNATO</cp:lastModifiedBy>
  <cp:revision>135</cp:revision>
  <dcterms:created xsi:type="dcterms:W3CDTF">2017-12-10T18:46:10Z</dcterms:created>
  <dcterms:modified xsi:type="dcterms:W3CDTF">2017-12-13T00:59:22Z</dcterms:modified>
</cp:coreProperties>
</file>