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80" r:id="rId12"/>
    <p:sldId id="281" r:id="rId13"/>
    <p:sldId id="282" r:id="rId14"/>
    <p:sldId id="283" r:id="rId15"/>
    <p:sldId id="284" r:id="rId16"/>
    <p:sldId id="285" r:id="rId17"/>
    <p:sldId id="268" r:id="rId18"/>
    <p:sldId id="269" r:id="rId19"/>
    <p:sldId id="270" r:id="rId20"/>
    <p:sldId id="301" r:id="rId21"/>
    <p:sldId id="271" r:id="rId22"/>
    <p:sldId id="272" r:id="rId23"/>
    <p:sldId id="286" r:id="rId24"/>
    <p:sldId id="287" r:id="rId25"/>
    <p:sldId id="288" r:id="rId26"/>
    <p:sldId id="289" r:id="rId27"/>
    <p:sldId id="290" r:id="rId28"/>
    <p:sldId id="302" r:id="rId29"/>
    <p:sldId id="291" r:id="rId30"/>
    <p:sldId id="292" r:id="rId31"/>
    <p:sldId id="303" r:id="rId32"/>
    <p:sldId id="293" r:id="rId33"/>
    <p:sldId id="294" r:id="rId34"/>
    <p:sldId id="295" r:id="rId35"/>
    <p:sldId id="297" r:id="rId36"/>
    <p:sldId id="273" r:id="rId37"/>
    <p:sldId id="274" r:id="rId38"/>
    <p:sldId id="298" r:id="rId39"/>
    <p:sldId id="299" r:id="rId40"/>
    <p:sldId id="275" r:id="rId41"/>
    <p:sldId id="276" r:id="rId42"/>
    <p:sldId id="300" r:id="rId43"/>
    <p:sldId id="279" r:id="rId4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D6E2B-49A8-4231-AE69-C6B89EC85462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F3445-790F-45D2-B911-1A138284D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563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46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5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025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9672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710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07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115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78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5A7C2C1-01F5-47C0-8773-A38930127B25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69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82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84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274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05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73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78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93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09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1000">
              <a:schemeClr val="accent5">
                <a:lumMod val="0"/>
                <a:lumOff val="100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7C2C1-01F5-47C0-8773-A38930127B25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69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600" smtClean="0"/>
              <a:t>Planejamento e Implatação da Plataforma para Mapeamento para Competências </a:t>
            </a:r>
            <a:endParaRPr lang="pt-BR" sz="36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Thiago Luis Silva Fortunato</a:t>
            </a:r>
          </a:p>
          <a:p>
            <a:r>
              <a:rPr lang="pt-BR" smtClean="0"/>
              <a:t>Orientador: Prof. Me. Eduardo Sakaue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880" y="123838"/>
            <a:ext cx="3065961" cy="125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12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Servidor Web Front-End.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Servidor Web com a finalidade de disponibilizar a aplicação que realizará será a interface de comunicação com o usuário. A aplicação contida neste servidor trabalha no modelo Cliente-Servidor, onde o HTTP é o protocolo de comunicação entre as aplicações de </a:t>
            </a:r>
            <a:r>
              <a:rPr lang="pt-BR" i="1" dirty="0"/>
              <a:t>front-</a:t>
            </a:r>
            <a:r>
              <a:rPr lang="pt-BR" i="1" dirty="0" err="1"/>
              <a:t>end</a:t>
            </a:r>
            <a:r>
              <a:rPr lang="pt-BR" dirty="0"/>
              <a:t> (interface gráfica) e </a:t>
            </a:r>
            <a:r>
              <a:rPr lang="pt-BR" i="1" dirty="0" err="1"/>
              <a:t>back-end</a:t>
            </a:r>
            <a:r>
              <a:rPr lang="pt-BR" dirty="0"/>
              <a:t> (regra de negócio) que seja responsável por disponibilizar a aplicação </a:t>
            </a:r>
            <a:r>
              <a:rPr lang="pt-BR" i="1" dirty="0"/>
              <a:t>front-</a:t>
            </a:r>
            <a:r>
              <a:rPr lang="pt-BR" i="1" dirty="0" err="1"/>
              <a:t>end</a:t>
            </a:r>
            <a:r>
              <a:rPr lang="pt-BR" dirty="0"/>
              <a:t> compilada no formato Recurso de Aplicação Web (</a:t>
            </a:r>
            <a:r>
              <a:rPr lang="pt-BR" dirty="0" err="1"/>
              <a:t>war</a:t>
            </a:r>
            <a:r>
              <a:rPr lang="pt-BR" dirty="0"/>
              <a:t>) com Java 8.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365548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Servidor Web Back-</a:t>
            </a:r>
            <a:r>
              <a:rPr lang="pt-BR" dirty="0" err="1" smtClean="0"/>
              <a:t>End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Servidor responsável por disponibilizar a aplicação </a:t>
            </a:r>
            <a:r>
              <a:rPr lang="pt-BR" i="1" dirty="0" err="1"/>
              <a:t>back-end</a:t>
            </a:r>
            <a:r>
              <a:rPr lang="pt-BR" dirty="0"/>
              <a:t> da plataforma. A aplicação contida neste servidor trabalha no modelo Cliente-Servidor, realizando conexão com o </a:t>
            </a:r>
            <a:r>
              <a:rPr lang="pt-BR" i="1" dirty="0"/>
              <a:t>front-</a:t>
            </a:r>
            <a:r>
              <a:rPr lang="pt-BR" i="1" dirty="0" err="1"/>
              <a:t>end</a:t>
            </a:r>
            <a:r>
              <a:rPr lang="pt-BR" dirty="0"/>
              <a:t> por meio do protocolo HTTP, esta aplicação também foi desenvolvida com Java 8 e compilada no formato Recurso de Aplicação Web (</a:t>
            </a:r>
            <a:r>
              <a:rPr lang="pt-BR" dirty="0" err="1"/>
              <a:t>war</a:t>
            </a:r>
            <a:r>
              <a:rPr lang="pt-BR" dirty="0"/>
              <a:t>).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3182721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Servidor de Banco de Dados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necessário armazenar todas informações pertinentes ao jogo, como características do jogo a ser aplicado, imagens, perguntas e alternativas, bem como informações das instituições, usuários, afim de gerar relatórios para que os responsáveis possam visualizar os resultados do jogo.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572130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Balanceador</a:t>
            </a:r>
            <a:r>
              <a:rPr lang="pt-BR" dirty="0" smtClean="0"/>
              <a:t> de Carga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fundamental controlar a quantidade de acesso ao Servidor de </a:t>
            </a:r>
            <a:r>
              <a:rPr lang="pt-BR" i="1" dirty="0" err="1"/>
              <a:t>back-end</a:t>
            </a:r>
            <a:r>
              <a:rPr lang="pt-BR" dirty="0"/>
              <a:t>, para que isso ocorra é necessário que este serviço seja escalável. Este serviço será responsável por direcionar as requisições para o Servido </a:t>
            </a:r>
            <a:r>
              <a:rPr lang="pt-BR" i="1" dirty="0" err="1"/>
              <a:t>back-end</a:t>
            </a:r>
            <a:r>
              <a:rPr lang="pt-BR" dirty="0"/>
              <a:t> com menos carga.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2857918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Integração Contínua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necessário garantir que um novo código esteja apto a ser disponibilizado frequentemente. Controlando as construções, versionamento, validações e testes. Para que o processo de frequentes alterações parciais enteja disponível de maneira </a:t>
            </a:r>
            <a:r>
              <a:rPr lang="pt-BR" dirty="0" smtClean="0"/>
              <a:t>automática.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023361"/>
            <a:ext cx="5055976" cy="261148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80321" y="250521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3480261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de Monitoramento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Serviço de monitoramento em tempo real para que informe ao Técnico responsável pela disponibilização da aplicação o estado da Máquina Virtual, demonstrando graficamente quanto é consumido de recurso de memória, processador, entrada e saída dados, bem como métricas referente a consumo de internet do host, além do estado dos containers. 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3720204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Quantidade e Escalabilidade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hangingPunct="0"/>
            <a:r>
              <a:rPr lang="pt-BR" dirty="0"/>
              <a:t>É primordial que a plataforma seja escalável, garantindo que o software estará sempre disponível sendo disponibilizado aos usuários com qualidade.</a:t>
            </a:r>
          </a:p>
          <a:p>
            <a:pPr hangingPunct="0"/>
            <a:r>
              <a:rPr lang="pt-BR" dirty="0"/>
              <a:t>Este software será utilizado por 200 </a:t>
            </a:r>
            <a:r>
              <a:rPr lang="pt-BR" dirty="0" err="1"/>
              <a:t>ETECs</a:t>
            </a:r>
            <a:r>
              <a:rPr lang="pt-BR" dirty="0"/>
              <a:t>, 70 </a:t>
            </a:r>
            <a:r>
              <a:rPr lang="pt-BR" dirty="0" err="1"/>
              <a:t>FATECs</a:t>
            </a:r>
            <a:r>
              <a:rPr lang="pt-BR" dirty="0"/>
              <a:t>, cada uma oferecendo seus cursos, sendo estes, com em média 40 alunos matriculados. </a:t>
            </a:r>
          </a:p>
          <a:p>
            <a:pPr hangingPunct="0"/>
            <a:r>
              <a:rPr lang="pt-BR" dirty="0"/>
              <a:t>Pode-se ter como exemplo a FATEC de São José dos Campos, que contém 7 cursos, cada um com 40 alunos ingressantes. Na primeira quinzena do semestre haverá um acesso de 360 alunos simultâneos, onde os mesmos devem acessar a qualquer momento e de qualquer lugar.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3227115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949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583" y="2336800"/>
            <a:ext cx="7008809" cy="3598863"/>
          </a:xfrm>
        </p:spPr>
      </p:pic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3119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Mapskills-Cadvisor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Container que auxilia no gerenciamento dos recursos consumidos pelo host. Como são necessários vários serviços que formam a arquitetura da aplicação </a:t>
            </a:r>
            <a:r>
              <a:rPr lang="pt-BR" i="1" dirty="0" err="1"/>
              <a:t>Mapskills</a:t>
            </a:r>
            <a:r>
              <a:rPr lang="pt-BR" dirty="0"/>
              <a:t>, fica difícil monitora-los individualmente, para isto o </a:t>
            </a:r>
            <a:r>
              <a:rPr lang="pt-BR" dirty="0" err="1"/>
              <a:t>Cadvisor</a:t>
            </a:r>
            <a:r>
              <a:rPr lang="pt-BR" dirty="0"/>
              <a:t> tem a finalidade de monitorar todos processos no host e containers, sabendo em tempo real o quanto esta sendo consumido de recurso.</a:t>
            </a:r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878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Introdução</a:t>
            </a:r>
          </a:p>
          <a:p>
            <a:r>
              <a:rPr lang="pt-BR" sz="3200" dirty="0" smtClean="0"/>
              <a:t>Levantamento de Requisitos</a:t>
            </a:r>
          </a:p>
          <a:p>
            <a:r>
              <a:rPr lang="pt-BR" sz="3200" dirty="0" smtClean="0"/>
              <a:t>Desenvolvimento</a:t>
            </a:r>
          </a:p>
          <a:p>
            <a:r>
              <a:rPr lang="pt-BR" sz="3200" dirty="0" smtClean="0"/>
              <a:t>Resultados</a:t>
            </a:r>
          </a:p>
          <a:p>
            <a:r>
              <a:rPr lang="pt-BR" sz="3200" dirty="0" smtClean="0"/>
              <a:t>Considerações Finais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19532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Mapskills-Cadvisor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441" y="2611120"/>
            <a:ext cx="6805748" cy="3763554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9699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Tomcat</a:t>
            </a:r>
            <a:r>
              <a:rPr lang="pt-BR" dirty="0"/>
              <a:t>-</a:t>
            </a:r>
            <a:r>
              <a:rPr lang="pt-BR" dirty="0" smtClean="0"/>
              <a:t>Back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/>
            <a:r>
              <a:rPr lang="pt-BR" dirty="0"/>
              <a:t>Container responsável por conter o projeto Java de </a:t>
            </a:r>
            <a:r>
              <a:rPr lang="pt-BR" i="1" dirty="0" err="1"/>
              <a:t>back-end</a:t>
            </a:r>
            <a:r>
              <a:rPr lang="pt-BR" dirty="0"/>
              <a:t>, </a:t>
            </a:r>
            <a:r>
              <a:rPr lang="pt-BR" i="1" dirty="0" err="1"/>
              <a:t>mapskills.war</a:t>
            </a:r>
            <a:r>
              <a:rPr lang="pt-BR" dirty="0"/>
              <a:t>. Neste container está instalado o Java na versão 1.8 e o </a:t>
            </a:r>
            <a:r>
              <a:rPr lang="pt-BR" dirty="0" err="1"/>
              <a:t>Tomcat</a:t>
            </a:r>
            <a:r>
              <a:rPr lang="pt-BR" dirty="0"/>
              <a:t> na versão 8.5, para criação deste container foi utilizada uma Imagem </a:t>
            </a:r>
            <a:r>
              <a:rPr lang="pt-BR" dirty="0" err="1"/>
              <a:t>Alpine</a:t>
            </a:r>
            <a:r>
              <a:rPr lang="pt-BR" dirty="0"/>
              <a:t>, pois reduziu significativamente o tamanho da imagem, rodando apenas um processo Java</a:t>
            </a:r>
            <a:r>
              <a:rPr lang="pt-BR" dirty="0" smtClean="0"/>
              <a:t>.</a:t>
            </a:r>
          </a:p>
          <a:p>
            <a:pPr marL="0" indent="0" hangingPunct="0">
              <a:buNone/>
            </a:pPr>
            <a:endParaRPr lang="pt-BR" dirty="0"/>
          </a:p>
          <a:p>
            <a:pPr hangingPunct="0"/>
            <a:r>
              <a:rPr lang="pt-BR" dirty="0" err="1" smtClean="0"/>
              <a:t>Url</a:t>
            </a:r>
            <a:r>
              <a:rPr lang="pt-BR" dirty="0" smtClean="0"/>
              <a:t> de acesso a API: http</a:t>
            </a:r>
            <a:r>
              <a:rPr lang="pt-BR" dirty="0"/>
              <a:t>://ip_do_host:8080/</a:t>
            </a:r>
            <a:r>
              <a:rPr lang="pt-BR" i="1" dirty="0"/>
              <a:t>mapskills</a:t>
            </a:r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5733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Tomcat</a:t>
            </a:r>
            <a:r>
              <a:rPr lang="pt-BR" dirty="0" smtClean="0"/>
              <a:t>-Front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0" y="2310748"/>
            <a:ext cx="9613861" cy="3599316"/>
          </a:xfrm>
        </p:spPr>
        <p:txBody>
          <a:bodyPr/>
          <a:lstStyle/>
          <a:p>
            <a:pPr hangingPunct="0"/>
            <a:r>
              <a:rPr lang="pt-BR" dirty="0"/>
              <a:t>Container responsável por conter o projeto de Interface Front-Web, </a:t>
            </a:r>
            <a:r>
              <a:rPr lang="pt-BR" dirty="0" err="1"/>
              <a:t>mapskills-web.war</a:t>
            </a:r>
            <a:r>
              <a:rPr lang="pt-BR" dirty="0"/>
              <a:t>. Neste container também está instalado o Java na versão 1.8 e o </a:t>
            </a:r>
            <a:r>
              <a:rPr lang="pt-BR" dirty="0" err="1"/>
              <a:t>Tomcat</a:t>
            </a:r>
            <a:r>
              <a:rPr lang="pt-BR" dirty="0"/>
              <a:t> na versão 8.5, para criação deste container </a:t>
            </a:r>
            <a:r>
              <a:rPr lang="pt-BR" dirty="0" smtClean="0"/>
              <a:t>também foi </a:t>
            </a:r>
            <a:r>
              <a:rPr lang="pt-BR" dirty="0"/>
              <a:t>utilizada uma Imagem </a:t>
            </a:r>
            <a:r>
              <a:rPr lang="pt-BR" i="1" dirty="0" err="1"/>
              <a:t>Alpine</a:t>
            </a:r>
            <a:r>
              <a:rPr lang="pt-BR" dirty="0"/>
              <a:t>, </a:t>
            </a:r>
            <a:r>
              <a:rPr lang="pt-BR" dirty="0" smtClean="0"/>
              <a:t>rodando </a:t>
            </a:r>
            <a:r>
              <a:rPr lang="pt-BR" dirty="0"/>
              <a:t>apenas um processo Java.</a:t>
            </a:r>
          </a:p>
          <a:p>
            <a:pPr hangingPunct="0"/>
            <a:r>
              <a:rPr lang="pt-BR" dirty="0" smtClean="0"/>
              <a:t>Para </a:t>
            </a:r>
            <a:r>
              <a:rPr lang="pt-BR" dirty="0"/>
              <a:t>se encaminhar uma requisição ao front-</a:t>
            </a:r>
            <a:r>
              <a:rPr lang="pt-BR" dirty="0" err="1"/>
              <a:t>end</a:t>
            </a:r>
            <a:r>
              <a:rPr lang="pt-BR" dirty="0"/>
              <a:t> é necessário acessar aplicação através da url: </a:t>
            </a:r>
            <a:endParaRPr lang="pt-BR" dirty="0" smtClean="0"/>
          </a:p>
          <a:p>
            <a:pPr hangingPunct="0"/>
            <a:r>
              <a:rPr lang="pt-BR" dirty="0" smtClean="0"/>
              <a:t>http</a:t>
            </a:r>
            <a:r>
              <a:rPr lang="pt-BR" dirty="0"/>
              <a:t>://ip_do_host:80/mapskills-web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3514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Mapskills-Mysql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pt-BR" dirty="0"/>
              <a:t>Container responsável por armazenar todas informações referente a plataforma.</a:t>
            </a:r>
          </a:p>
          <a:p>
            <a:pPr hangingPunct="0"/>
            <a:r>
              <a:rPr lang="pt-BR" dirty="0" smtClean="0"/>
              <a:t>Foi </a:t>
            </a:r>
            <a:r>
              <a:rPr lang="pt-BR" dirty="0"/>
              <a:t>configurado </a:t>
            </a:r>
            <a:r>
              <a:rPr lang="pt-BR" dirty="0" smtClean="0"/>
              <a:t>o </a:t>
            </a:r>
            <a:r>
              <a:rPr lang="pt-BR" dirty="0"/>
              <a:t>valor do parâmetro </a:t>
            </a:r>
            <a:r>
              <a:rPr lang="pt-BR" i="1" dirty="0" err="1"/>
              <a:t>bind-address</a:t>
            </a:r>
            <a:r>
              <a:rPr lang="pt-BR" dirty="0"/>
              <a:t> para </a:t>
            </a:r>
            <a:r>
              <a:rPr lang="pt-BR" i="1" dirty="0"/>
              <a:t>0.0.0.0 </a:t>
            </a:r>
            <a:r>
              <a:rPr lang="pt-BR" dirty="0"/>
              <a:t>no arquivo </a:t>
            </a:r>
            <a:r>
              <a:rPr lang="pt-BR" i="1" dirty="0" err="1"/>
              <a:t>my.cnf</a:t>
            </a:r>
            <a:r>
              <a:rPr lang="pt-BR" i="1" dirty="0"/>
              <a:t> </a:t>
            </a:r>
            <a:r>
              <a:rPr lang="pt-BR" dirty="0"/>
              <a:t>permitindo acesso remoto.</a:t>
            </a:r>
          </a:p>
          <a:p>
            <a:pPr hangingPunct="0"/>
            <a:r>
              <a:rPr lang="pt-BR" dirty="0" smtClean="0"/>
              <a:t>Usuário </a:t>
            </a:r>
            <a:r>
              <a:rPr lang="pt-BR" dirty="0" err="1" smtClean="0"/>
              <a:t>mapskills</a:t>
            </a:r>
            <a:r>
              <a:rPr lang="pt-BR" dirty="0" smtClean="0"/>
              <a:t>: consultar</a:t>
            </a:r>
            <a:r>
              <a:rPr lang="pt-BR" dirty="0"/>
              <a:t>, inserir, alterar ou deletar informações na Base de Dados </a:t>
            </a:r>
            <a:r>
              <a:rPr lang="pt-BR" dirty="0" err="1" smtClean="0"/>
              <a:t>Mapskills</a:t>
            </a:r>
            <a:r>
              <a:rPr lang="pt-BR" dirty="0" smtClean="0"/>
              <a:t>.</a:t>
            </a:r>
          </a:p>
          <a:p>
            <a:pPr hangingPunct="0"/>
            <a:r>
              <a:rPr lang="pt-BR" dirty="0" smtClean="0"/>
              <a:t>Somente </a:t>
            </a:r>
            <a:r>
              <a:rPr lang="pt-BR" dirty="0"/>
              <a:t>o Container </a:t>
            </a:r>
            <a:r>
              <a:rPr lang="pt-BR" dirty="0" err="1"/>
              <a:t>Tomcat</a:t>
            </a:r>
            <a:r>
              <a:rPr lang="pt-BR" dirty="0"/>
              <a:t>-Back-</a:t>
            </a:r>
            <a:r>
              <a:rPr lang="pt-BR" dirty="0" err="1"/>
              <a:t>End</a:t>
            </a:r>
            <a:r>
              <a:rPr lang="pt-BR" dirty="0"/>
              <a:t> pode se comunicar com a Base de Dados, desta forma, foi isolado o acesso aos dados. 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4724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Mapskills-Haproxy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hangingPunct="0"/>
            <a:r>
              <a:rPr lang="pt-BR" dirty="0"/>
              <a:t>O </a:t>
            </a:r>
            <a:r>
              <a:rPr lang="pt-BR" dirty="0" err="1"/>
              <a:t>Haproxy</a:t>
            </a:r>
            <a:r>
              <a:rPr lang="pt-BR" dirty="0"/>
              <a:t> tem a finalidade gerenciar todas requisições HTTP destinadas ao </a:t>
            </a:r>
            <a:r>
              <a:rPr lang="pt-BR" dirty="0" err="1"/>
              <a:t>Mapskills-app</a:t>
            </a:r>
            <a:r>
              <a:rPr lang="pt-BR" dirty="0"/>
              <a:t>, realizando o balanceamento de carga entre os containers do </a:t>
            </a:r>
            <a:r>
              <a:rPr lang="pt-BR" i="1" dirty="0" err="1"/>
              <a:t>back</a:t>
            </a:r>
            <a:r>
              <a:rPr lang="pt-BR" i="1" dirty="0"/>
              <a:t>-end</a:t>
            </a:r>
            <a:r>
              <a:rPr lang="pt-BR" dirty="0"/>
              <a:t>. </a:t>
            </a:r>
          </a:p>
          <a:p>
            <a:pPr hangingPunct="0"/>
            <a:r>
              <a:rPr lang="pt-BR" dirty="0" smtClean="0"/>
              <a:t>Algoritmo Round </a:t>
            </a:r>
            <a:r>
              <a:rPr lang="pt-BR" dirty="0"/>
              <a:t>Robin, este algoritmo tratar os servers como iguais, independente do número de conexões solicitadas, sempre redirecionando a próxima requisição ao server seguinte, desta forma, todos servers terão o mesmo número de conexões. </a:t>
            </a:r>
          </a:p>
          <a:p>
            <a:pPr hangingPunct="0"/>
            <a:r>
              <a:rPr lang="pt-BR" dirty="0" smtClean="0"/>
              <a:t>O </a:t>
            </a:r>
            <a:r>
              <a:rPr lang="pt-BR" dirty="0" err="1"/>
              <a:t>Haproxy</a:t>
            </a:r>
            <a:r>
              <a:rPr lang="pt-BR" dirty="0"/>
              <a:t> trabalha como um Proxy Reverso, recebendo todas requisições através da porta 80 e redirecionando internamente a porta 8080 destinada ao </a:t>
            </a:r>
            <a:r>
              <a:rPr lang="pt-BR" dirty="0" err="1"/>
              <a:t>Tomcat</a:t>
            </a:r>
            <a:r>
              <a:rPr lang="pt-BR" dirty="0"/>
              <a:t> que contém o </a:t>
            </a:r>
            <a:r>
              <a:rPr lang="pt-BR" dirty="0" err="1"/>
              <a:t>mapskills-war</a:t>
            </a:r>
            <a:r>
              <a:rPr lang="pt-BR" dirty="0"/>
              <a:t>. O balanceamento de carga utilizado </a:t>
            </a:r>
            <a:r>
              <a:rPr lang="pt-BR" dirty="0" smtClean="0"/>
              <a:t>é </a:t>
            </a:r>
            <a:r>
              <a:rPr lang="pt-BR" dirty="0"/>
              <a:t>de camada 4 (camada de transporte) da tabela OSI, encaminhando o tráfego do usuário com base no alcance e na porta do IP, no caso definida como 80.</a:t>
            </a:r>
          </a:p>
          <a:p>
            <a:pPr hangingPunct="0"/>
            <a:r>
              <a:rPr lang="pt-BR" dirty="0" err="1" smtClean="0"/>
              <a:t>Dashboard</a:t>
            </a:r>
            <a:r>
              <a:rPr lang="pt-BR" dirty="0" smtClean="0"/>
              <a:t> </a:t>
            </a:r>
            <a:r>
              <a:rPr lang="pt-BR" dirty="0"/>
              <a:t>para visualização dos servers, números de requisições com sucesso e falha, bem como saber em tempo real a quantidade de Kbps que foi trafegada pela rede, conforme figura abaixo.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3225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Mapskills-Haproxy</a:t>
            </a:r>
            <a:endParaRPr lang="pt-BR" dirty="0"/>
          </a:p>
        </p:txBody>
      </p:sp>
      <p:pic>
        <p:nvPicPr>
          <p:cNvPr id="4" name="Figura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10789" y="2336800"/>
            <a:ext cx="8386353" cy="359886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9818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Docker-Compose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pt-BR" dirty="0"/>
              <a:t>Este arquivo de configuração tem a finalidade de automatizar a implantação de todo ambiente de produção necessário para que o </a:t>
            </a:r>
            <a:r>
              <a:rPr lang="pt-BR" dirty="0" err="1"/>
              <a:t>Mapskills</a:t>
            </a:r>
            <a:r>
              <a:rPr lang="pt-BR" dirty="0"/>
              <a:t> funcione. O arquivo </a:t>
            </a:r>
            <a:r>
              <a:rPr lang="pt-BR" dirty="0" err="1"/>
              <a:t>docker-compose.yml</a:t>
            </a:r>
            <a:r>
              <a:rPr lang="pt-BR" dirty="0"/>
              <a:t> criara e iniciara todos serviços definidos.</a:t>
            </a:r>
          </a:p>
          <a:p>
            <a:pPr hangingPunct="0"/>
            <a:r>
              <a:rPr lang="pt-BR" dirty="0" err="1"/>
              <a:t>D</a:t>
            </a:r>
            <a:r>
              <a:rPr lang="pt-BR" dirty="0" err="1" smtClean="0"/>
              <a:t>ocker-compose</a:t>
            </a:r>
            <a:r>
              <a:rPr lang="pt-BR" dirty="0" smtClean="0"/>
              <a:t> de aplicação: </a:t>
            </a:r>
            <a:r>
              <a:rPr lang="pt-BR" dirty="0" err="1"/>
              <a:t>m</a:t>
            </a:r>
            <a:r>
              <a:rPr lang="pt-BR" dirty="0" err="1" smtClean="0"/>
              <a:t>apskill-app</a:t>
            </a:r>
            <a:r>
              <a:rPr lang="pt-BR" dirty="0" smtClean="0"/>
              <a:t>, </a:t>
            </a:r>
            <a:r>
              <a:rPr lang="pt-BR" dirty="0" err="1" smtClean="0"/>
              <a:t>mapskills</a:t>
            </a:r>
            <a:r>
              <a:rPr lang="pt-BR" dirty="0" smtClean="0"/>
              <a:t>-web, </a:t>
            </a:r>
            <a:r>
              <a:rPr lang="pt-BR" dirty="0" err="1" smtClean="0"/>
              <a:t>mapskills-Haproxy</a:t>
            </a:r>
            <a:r>
              <a:rPr lang="pt-BR" dirty="0" smtClean="0"/>
              <a:t>. </a:t>
            </a:r>
          </a:p>
          <a:p>
            <a:pPr hangingPunct="0"/>
            <a:r>
              <a:rPr lang="pt-BR" dirty="0" err="1" smtClean="0"/>
              <a:t>Docker-compose</a:t>
            </a:r>
            <a:r>
              <a:rPr lang="pt-BR" dirty="0" smtClean="0"/>
              <a:t> de gerenciamento: </a:t>
            </a:r>
            <a:r>
              <a:rPr lang="pt-BR" dirty="0" err="1" smtClean="0"/>
              <a:t>mapskills-jenkins</a:t>
            </a:r>
            <a:r>
              <a:rPr lang="pt-BR" dirty="0"/>
              <a:t>, </a:t>
            </a:r>
            <a:r>
              <a:rPr lang="pt-BR" dirty="0" err="1" smtClean="0"/>
              <a:t>mapskills</a:t>
            </a:r>
            <a:r>
              <a:rPr lang="pt-BR" dirty="0" err="1" smtClean="0"/>
              <a:t>-c</a:t>
            </a:r>
            <a:r>
              <a:rPr lang="pt-BR" dirty="0" err="1" smtClean="0"/>
              <a:t>avisor</a:t>
            </a:r>
            <a:r>
              <a:rPr lang="pt-BR" dirty="0" smtClean="0"/>
              <a:t> </a:t>
            </a:r>
            <a:r>
              <a:rPr lang="pt-BR" dirty="0"/>
              <a:t>e o </a:t>
            </a:r>
            <a:r>
              <a:rPr lang="pt-BR" dirty="0" err="1" smtClean="0"/>
              <a:t>mapskills-mysql</a:t>
            </a:r>
            <a:r>
              <a:rPr lang="pt-BR" dirty="0"/>
              <a:t>. 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0325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pt-BR" dirty="0" smtClean="0"/>
              <a:t>Foi </a:t>
            </a:r>
            <a:r>
              <a:rPr lang="pt-BR" dirty="0"/>
              <a:t>criado um link entre os containers </a:t>
            </a:r>
            <a:r>
              <a:rPr lang="pt-BR" dirty="0" err="1"/>
              <a:t>Mapskills-app</a:t>
            </a:r>
            <a:r>
              <a:rPr lang="pt-BR" dirty="0"/>
              <a:t> e o </a:t>
            </a:r>
            <a:r>
              <a:rPr lang="pt-BR" dirty="0" err="1"/>
              <a:t>Mapskills-Mysql</a:t>
            </a:r>
            <a:r>
              <a:rPr lang="pt-BR" dirty="0"/>
              <a:t>, pois desta forma </a:t>
            </a:r>
            <a:r>
              <a:rPr lang="pt-BR" dirty="0" smtClean="0"/>
              <a:t>o container terá acesso ao banco </a:t>
            </a:r>
            <a:r>
              <a:rPr lang="pt-BR" dirty="0"/>
              <a:t>de dados.</a:t>
            </a:r>
          </a:p>
          <a:p>
            <a:pPr hangingPunct="0"/>
            <a:r>
              <a:rPr lang="pt-BR" dirty="0" smtClean="0"/>
              <a:t>O </a:t>
            </a:r>
            <a:r>
              <a:rPr lang="pt-BR" dirty="0"/>
              <a:t>link entre o container </a:t>
            </a:r>
            <a:r>
              <a:rPr lang="pt-BR" dirty="0" err="1"/>
              <a:t>Mapskills-app</a:t>
            </a:r>
            <a:r>
              <a:rPr lang="pt-BR" dirty="0"/>
              <a:t> e </a:t>
            </a:r>
            <a:r>
              <a:rPr lang="pt-BR" dirty="0" err="1"/>
              <a:t>Mapskills</a:t>
            </a:r>
            <a:r>
              <a:rPr lang="pt-BR" dirty="0"/>
              <a:t>-web para que os dados inseridos na interface web seja trafegada para o </a:t>
            </a:r>
            <a:r>
              <a:rPr lang="pt-BR" i="1" dirty="0" err="1"/>
              <a:t>back-end</a:t>
            </a:r>
            <a:r>
              <a:rPr lang="pt-BR" dirty="0"/>
              <a:t>, </a:t>
            </a:r>
            <a:r>
              <a:rPr lang="pt-BR" dirty="0" smtClean="0"/>
              <a:t>por meio do protocolo HTTP.</a:t>
            </a:r>
          </a:p>
          <a:p>
            <a:pPr hangingPunct="0"/>
            <a:r>
              <a:rPr lang="pt-BR" dirty="0" smtClean="0"/>
              <a:t>Link </a:t>
            </a:r>
            <a:r>
              <a:rPr lang="pt-BR" dirty="0"/>
              <a:t>entre o </a:t>
            </a:r>
            <a:r>
              <a:rPr lang="pt-BR" dirty="0" err="1"/>
              <a:t>Haproxy</a:t>
            </a:r>
            <a:r>
              <a:rPr lang="pt-BR" dirty="0"/>
              <a:t> e </a:t>
            </a:r>
            <a:r>
              <a:rPr lang="pt-BR" dirty="0" err="1"/>
              <a:t>Mapskills-app</a:t>
            </a:r>
            <a:r>
              <a:rPr lang="pt-BR" dirty="0"/>
              <a:t> para que todas requisições destinadas ao </a:t>
            </a:r>
            <a:r>
              <a:rPr lang="pt-BR" dirty="0" err="1"/>
              <a:t>Mapskills-app</a:t>
            </a:r>
            <a:r>
              <a:rPr lang="pt-BR" dirty="0"/>
              <a:t> sejam controladas pelo </a:t>
            </a:r>
            <a:r>
              <a:rPr lang="pt-BR" dirty="0" err="1"/>
              <a:t>balanceador</a:t>
            </a:r>
            <a:r>
              <a:rPr lang="pt-BR" dirty="0"/>
              <a:t> de carga. </a:t>
            </a:r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797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Links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406" y="2495006"/>
            <a:ext cx="5742437" cy="3418908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8161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Volumes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hangingPunct="0"/>
            <a:r>
              <a:rPr lang="pt-BR" dirty="0" smtClean="0"/>
              <a:t>O </a:t>
            </a:r>
            <a:r>
              <a:rPr lang="pt-BR" dirty="0" err="1"/>
              <a:t>Mapskills-app</a:t>
            </a:r>
            <a:r>
              <a:rPr lang="pt-BR" dirty="0"/>
              <a:t> e </a:t>
            </a:r>
            <a:r>
              <a:rPr lang="pt-BR" dirty="0" err="1"/>
              <a:t>Mapskills</a:t>
            </a:r>
            <a:r>
              <a:rPr lang="pt-BR" dirty="0"/>
              <a:t>-web tem os volumes mapeados para que o arquivo .</a:t>
            </a:r>
            <a:r>
              <a:rPr lang="pt-BR" dirty="0" err="1"/>
              <a:t>war</a:t>
            </a:r>
            <a:r>
              <a:rPr lang="pt-BR" dirty="0"/>
              <a:t> seja atualizado pelo </a:t>
            </a:r>
            <a:r>
              <a:rPr lang="pt-BR" dirty="0" err="1"/>
              <a:t>Jenkins</a:t>
            </a:r>
            <a:r>
              <a:rPr lang="pt-BR" dirty="0"/>
              <a:t> a qualquer momento, desta forma, é solucionado o problema de integração contínua, </a:t>
            </a:r>
            <a:r>
              <a:rPr lang="pt-BR" dirty="0" smtClean="0"/>
              <a:t>podendo atualizar </a:t>
            </a:r>
            <a:r>
              <a:rPr lang="pt-BR" dirty="0" smtClean="0"/>
              <a:t>para uma nova versão </a:t>
            </a:r>
            <a:r>
              <a:rPr lang="pt-BR" dirty="0" smtClean="0"/>
              <a:t>automaticamente</a:t>
            </a:r>
            <a:r>
              <a:rPr lang="pt-BR" dirty="0"/>
              <a:t>.</a:t>
            </a:r>
          </a:p>
          <a:p>
            <a:pPr hangingPunct="0"/>
            <a:r>
              <a:rPr lang="pt-BR" dirty="0" smtClean="0"/>
              <a:t>O </a:t>
            </a:r>
            <a:r>
              <a:rPr lang="pt-BR" dirty="0"/>
              <a:t>volume </a:t>
            </a:r>
            <a:r>
              <a:rPr lang="pt-BR" dirty="0" err="1"/>
              <a:t>Mapskills-Mysql</a:t>
            </a:r>
            <a:r>
              <a:rPr lang="pt-BR" dirty="0"/>
              <a:t> tem a finalidade de armazenar todas informações salva na base de dados, podendo assim para a execução ou mesmo excluir o container </a:t>
            </a:r>
            <a:r>
              <a:rPr lang="pt-BR" dirty="0" err="1"/>
              <a:t>Mapskills-Mysql</a:t>
            </a:r>
            <a:r>
              <a:rPr lang="pt-BR" dirty="0"/>
              <a:t> que as informações não serão perdidas.</a:t>
            </a:r>
          </a:p>
          <a:p>
            <a:pPr hangingPunct="0"/>
            <a:r>
              <a:rPr lang="pt-BR" dirty="0" smtClean="0"/>
              <a:t>Os </a:t>
            </a:r>
            <a:r>
              <a:rPr lang="pt-BR" dirty="0"/>
              <a:t>volumes utilizados no container </a:t>
            </a:r>
            <a:r>
              <a:rPr lang="pt-BR" dirty="0" err="1"/>
              <a:t>Mapkills-Jenkins</a:t>
            </a:r>
            <a:r>
              <a:rPr lang="pt-BR" dirty="0"/>
              <a:t>, tem funções importantes na solução para o requisito de Integração Contínua, pois eles formam uma comunicação entre os containers </a:t>
            </a:r>
            <a:r>
              <a:rPr lang="pt-BR" dirty="0" err="1"/>
              <a:t>Mapkills-App</a:t>
            </a:r>
            <a:r>
              <a:rPr lang="pt-BR" dirty="0"/>
              <a:t> e </a:t>
            </a:r>
            <a:r>
              <a:rPr lang="pt-BR" dirty="0" err="1"/>
              <a:t>Mapskills</a:t>
            </a:r>
            <a:r>
              <a:rPr lang="pt-BR" dirty="0"/>
              <a:t>-Web para que sejam atualizados a qualquer instante, além de compartilhar os arquivos de execução do </a:t>
            </a:r>
            <a:r>
              <a:rPr lang="pt-BR" dirty="0" err="1"/>
              <a:t>Docker</a:t>
            </a:r>
            <a:r>
              <a:rPr lang="pt-BR" dirty="0"/>
              <a:t> e </a:t>
            </a:r>
            <a:r>
              <a:rPr lang="pt-BR" dirty="0" err="1"/>
              <a:t>Docker-Compose</a:t>
            </a:r>
            <a:r>
              <a:rPr lang="pt-BR" dirty="0"/>
              <a:t>, para que possam ser executados comando de dentro do container.</a:t>
            </a:r>
          </a:p>
          <a:p>
            <a:pPr hangingPunct="0"/>
            <a:r>
              <a:rPr lang="pt-BR" dirty="0" smtClean="0"/>
              <a:t>No </a:t>
            </a:r>
            <a:r>
              <a:rPr lang="pt-BR" dirty="0"/>
              <a:t>container </a:t>
            </a:r>
            <a:r>
              <a:rPr lang="pt-BR" dirty="0" err="1"/>
              <a:t>Mapskills-Cadvisor</a:t>
            </a:r>
            <a:r>
              <a:rPr lang="pt-BR" dirty="0"/>
              <a:t> são compartilhados com o host os volumes necessários para o monitoramento de dados referente ao Host e Containers </a:t>
            </a:r>
            <a:r>
              <a:rPr lang="pt-BR" dirty="0" err="1"/>
              <a:t>Docker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646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Introdução</a:t>
            </a:r>
            <a:endParaRPr lang="pt-BR" sz="44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6552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Mapskills-Jenkins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hangingPunct="0"/>
            <a:r>
              <a:rPr lang="pt-BR" dirty="0"/>
              <a:t>Container </a:t>
            </a:r>
            <a:r>
              <a:rPr lang="pt-BR" dirty="0" err="1"/>
              <a:t>Jenkins</a:t>
            </a:r>
            <a:r>
              <a:rPr lang="pt-BR" dirty="0"/>
              <a:t> realiza o controle das implantações realizadas durante a implementação do software. Após configurado, tem o trabalho de realizar construções de forma instantânea, com testes sendo executados e falhas detectadas caso encontre-as. </a:t>
            </a:r>
          </a:p>
          <a:p>
            <a:pPr hangingPunct="0"/>
            <a:r>
              <a:rPr lang="pt-BR" dirty="0" smtClean="0"/>
              <a:t>Jobs: </a:t>
            </a:r>
          </a:p>
          <a:p>
            <a:pPr lvl="1" hangingPunct="0"/>
            <a:r>
              <a:rPr lang="pt-BR" dirty="0" smtClean="0"/>
              <a:t>Build-</a:t>
            </a:r>
            <a:r>
              <a:rPr lang="pt-BR" dirty="0" err="1" smtClean="0"/>
              <a:t>Mapksills</a:t>
            </a:r>
            <a:r>
              <a:rPr lang="pt-BR" dirty="0" smtClean="0"/>
              <a:t>-</a:t>
            </a:r>
            <a:r>
              <a:rPr lang="pt-BR" dirty="0" err="1" smtClean="0"/>
              <a:t>App</a:t>
            </a:r>
            <a:endParaRPr lang="pt-BR" dirty="0"/>
          </a:p>
          <a:p>
            <a:pPr lvl="1" hangingPunct="0"/>
            <a:r>
              <a:rPr lang="pt-BR" dirty="0" smtClean="0"/>
              <a:t>Build-</a:t>
            </a:r>
            <a:r>
              <a:rPr lang="pt-BR" dirty="0" err="1" smtClean="0"/>
              <a:t>Mapskills</a:t>
            </a:r>
            <a:r>
              <a:rPr lang="pt-BR" dirty="0" smtClean="0"/>
              <a:t>-Front</a:t>
            </a:r>
          </a:p>
          <a:p>
            <a:pPr lvl="1" hangingPunct="0"/>
            <a:r>
              <a:rPr lang="pt-BR" dirty="0" err="1" smtClean="0"/>
              <a:t>Copy</a:t>
            </a:r>
            <a:r>
              <a:rPr lang="pt-BR" dirty="0" smtClean="0"/>
              <a:t> </a:t>
            </a:r>
            <a:r>
              <a:rPr lang="pt-BR" dirty="0" err="1"/>
              <a:t>Artifact</a:t>
            </a:r>
            <a:r>
              <a:rPr lang="pt-BR" dirty="0"/>
              <a:t> </a:t>
            </a:r>
            <a:r>
              <a:rPr lang="pt-BR" dirty="0" err="1"/>
              <a:t>Mapskills</a:t>
            </a:r>
            <a:r>
              <a:rPr lang="pt-BR" dirty="0"/>
              <a:t> </a:t>
            </a:r>
            <a:r>
              <a:rPr lang="pt-BR" dirty="0" err="1" smtClean="0"/>
              <a:t>App</a:t>
            </a:r>
            <a:endParaRPr lang="pt-BR" dirty="0" smtClean="0"/>
          </a:p>
          <a:p>
            <a:pPr lvl="1" hangingPunct="0"/>
            <a:r>
              <a:rPr lang="pt-BR" dirty="0" err="1" smtClean="0"/>
              <a:t>Copy</a:t>
            </a:r>
            <a:r>
              <a:rPr lang="pt-BR" dirty="0" smtClean="0"/>
              <a:t> </a:t>
            </a:r>
            <a:r>
              <a:rPr lang="pt-BR" dirty="0" err="1"/>
              <a:t>Artifact</a:t>
            </a:r>
            <a:r>
              <a:rPr lang="pt-BR" dirty="0"/>
              <a:t> </a:t>
            </a:r>
            <a:r>
              <a:rPr lang="pt-BR" dirty="0" err="1"/>
              <a:t>Mapskills</a:t>
            </a:r>
            <a:r>
              <a:rPr lang="pt-BR" dirty="0"/>
              <a:t> </a:t>
            </a:r>
            <a:r>
              <a:rPr lang="pt-BR" dirty="0" smtClean="0"/>
              <a:t>Front</a:t>
            </a:r>
          </a:p>
          <a:p>
            <a:pPr lvl="1" hangingPunct="0"/>
            <a:r>
              <a:rPr lang="pt-BR" dirty="0" err="1" smtClean="0"/>
              <a:t>Deploy</a:t>
            </a:r>
            <a:r>
              <a:rPr lang="pt-BR" dirty="0" smtClean="0"/>
              <a:t> </a:t>
            </a:r>
            <a:r>
              <a:rPr lang="pt-BR" dirty="0" err="1"/>
              <a:t>Mapskills</a:t>
            </a:r>
            <a:r>
              <a:rPr lang="pt-BR" dirty="0"/>
              <a:t>. </a:t>
            </a:r>
          </a:p>
          <a:p>
            <a:pPr hangingPunct="0"/>
            <a:r>
              <a:rPr lang="pt-BR" dirty="0" err="1"/>
              <a:t>Url</a:t>
            </a:r>
            <a:r>
              <a:rPr lang="pt-BR" dirty="0"/>
              <a:t> de acesso </a:t>
            </a:r>
            <a:r>
              <a:rPr lang="pt-BR" dirty="0" smtClean="0"/>
              <a:t>ao </a:t>
            </a:r>
            <a:r>
              <a:rPr lang="pt-BR" dirty="0" err="1" smtClean="0"/>
              <a:t>Jenkins</a:t>
            </a:r>
            <a:r>
              <a:rPr lang="pt-BR" dirty="0" smtClean="0"/>
              <a:t>: http://ip_do_host:8585.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5907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Mapskills-Jenkins</a:t>
            </a:r>
            <a:endParaRPr lang="pt-BR" dirty="0"/>
          </a:p>
        </p:txBody>
      </p:sp>
      <p:pic>
        <p:nvPicPr>
          <p:cNvPr id="4" name="Figura1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06892" y="2510226"/>
            <a:ext cx="9613900" cy="340876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5200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Job</a:t>
            </a:r>
            <a:r>
              <a:rPr lang="pt-BR" dirty="0" smtClean="0"/>
              <a:t> - Build </a:t>
            </a:r>
            <a:r>
              <a:rPr lang="pt-BR" dirty="0" err="1" smtClean="0"/>
              <a:t>Mapskills-app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hangingPunct="0"/>
            <a:r>
              <a:rPr lang="pt-BR" dirty="0"/>
              <a:t>Este </a:t>
            </a:r>
            <a:r>
              <a:rPr lang="pt-BR" i="1" dirty="0" err="1"/>
              <a:t>Job</a:t>
            </a:r>
            <a:r>
              <a:rPr lang="pt-BR" dirty="0"/>
              <a:t> irá baixar o projeto Java do repositório GitHub e compilar o projeto no formato .</a:t>
            </a:r>
            <a:r>
              <a:rPr lang="pt-BR" dirty="0" err="1"/>
              <a:t>war</a:t>
            </a:r>
            <a:r>
              <a:rPr lang="pt-BR" dirty="0"/>
              <a:t>, para que seja disponibilizado posteriormente por outro </a:t>
            </a:r>
            <a:r>
              <a:rPr lang="pt-BR" i="1" dirty="0" err="1"/>
              <a:t>Job</a:t>
            </a:r>
            <a:r>
              <a:rPr lang="pt-BR" dirty="0"/>
              <a:t>.</a:t>
            </a:r>
          </a:p>
          <a:p>
            <a:pPr hangingPunct="0"/>
            <a:r>
              <a:rPr lang="pt-BR" dirty="0" smtClean="0"/>
              <a:t>O </a:t>
            </a:r>
            <a:r>
              <a:rPr lang="pt-BR" dirty="0"/>
              <a:t>comando utilizado apaga a pasta Target, instala os pacotes nos respectivos repositórios e não rodar o script de criação do Banco de Dados, pois desta forma é garantido que os dados nunca serão apagados. Todos esses comandos são rodados pelo usuário </a:t>
            </a:r>
            <a:r>
              <a:rPr lang="pt-BR" dirty="0" err="1"/>
              <a:t>Azure</a:t>
            </a:r>
            <a:r>
              <a:rPr lang="pt-BR" dirty="0"/>
              <a:t>, configurado na aplicação:</a:t>
            </a:r>
          </a:p>
          <a:p>
            <a:pPr marL="0" indent="0" hangingPunct="0">
              <a:buNone/>
            </a:pPr>
            <a:endParaRPr lang="en-US" dirty="0" smtClean="0"/>
          </a:p>
          <a:p>
            <a:pPr marL="0" indent="0" algn="ctr" hangingPunc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clean install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Dliquibase.should.run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=false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Pazure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5981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Job</a:t>
            </a:r>
            <a:r>
              <a:rPr lang="pt-BR" dirty="0" smtClean="0"/>
              <a:t> – Build </a:t>
            </a:r>
            <a:r>
              <a:rPr lang="pt-BR" dirty="0" err="1" smtClean="0"/>
              <a:t>Mapskills</a:t>
            </a:r>
            <a:r>
              <a:rPr lang="pt-BR" dirty="0" smtClean="0"/>
              <a:t>-web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Este </a:t>
            </a:r>
            <a:r>
              <a:rPr lang="pt-BR" dirty="0" err="1"/>
              <a:t>job</a:t>
            </a:r>
            <a:r>
              <a:rPr lang="pt-BR" dirty="0"/>
              <a:t> irá baixar o projeto de Interface Web do repositório </a:t>
            </a:r>
            <a:r>
              <a:rPr lang="pt-BR" u="sng" dirty="0"/>
              <a:t>GitHub</a:t>
            </a:r>
            <a:r>
              <a:rPr lang="pt-BR" dirty="0"/>
              <a:t> e compilar o projeto no formato .</a:t>
            </a:r>
            <a:r>
              <a:rPr lang="pt-BR" dirty="0" err="1"/>
              <a:t>war</a:t>
            </a:r>
            <a:r>
              <a:rPr lang="pt-BR" dirty="0"/>
              <a:t>, para que seja disponibilizado posteriormente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clean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59991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Job</a:t>
            </a:r>
            <a:r>
              <a:rPr lang="pt-BR" dirty="0" smtClean="0"/>
              <a:t> – </a:t>
            </a:r>
            <a:r>
              <a:rPr lang="pt-BR" dirty="0" err="1" smtClean="0"/>
              <a:t>Copy</a:t>
            </a:r>
            <a:r>
              <a:rPr lang="pt-BR" dirty="0" smtClean="0"/>
              <a:t> </a:t>
            </a:r>
            <a:r>
              <a:rPr lang="pt-BR" dirty="0" err="1" smtClean="0"/>
              <a:t>Artifact</a:t>
            </a:r>
            <a:r>
              <a:rPr lang="pt-BR" dirty="0" smtClean="0"/>
              <a:t> </a:t>
            </a:r>
            <a:r>
              <a:rPr lang="pt-BR" dirty="0" err="1" smtClean="0"/>
              <a:t>Mapskills-app</a:t>
            </a:r>
            <a:r>
              <a:rPr lang="pt-BR" dirty="0" smtClean="0"/>
              <a:t> e Front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Este </a:t>
            </a:r>
            <a:r>
              <a:rPr lang="pt-BR" dirty="0" err="1"/>
              <a:t>job</a:t>
            </a:r>
            <a:r>
              <a:rPr lang="pt-BR" dirty="0"/>
              <a:t> depende de que o Build-</a:t>
            </a:r>
            <a:r>
              <a:rPr lang="pt-BR" dirty="0" err="1"/>
              <a:t>Mapskills</a:t>
            </a:r>
            <a:r>
              <a:rPr lang="pt-BR" dirty="0"/>
              <a:t>-</a:t>
            </a:r>
            <a:r>
              <a:rPr lang="pt-BR" dirty="0" err="1"/>
              <a:t>App</a:t>
            </a:r>
            <a:r>
              <a:rPr lang="pt-BR" dirty="0"/>
              <a:t> (capítulo 3.7.2) tenha sido finalizado com sucesso, só assim, ele irá copiar o arquivo .</a:t>
            </a:r>
            <a:r>
              <a:rPr lang="pt-BR" dirty="0" err="1"/>
              <a:t>war</a:t>
            </a:r>
            <a:r>
              <a:rPr lang="pt-BR" dirty="0"/>
              <a:t> do diretório </a:t>
            </a:r>
            <a:r>
              <a:rPr lang="pt-BR" i="1" dirty="0"/>
              <a:t>/var/</a:t>
            </a:r>
            <a:r>
              <a:rPr lang="pt-BR" i="1" dirty="0" err="1"/>
              <a:t>jenkins_home</a:t>
            </a:r>
            <a:r>
              <a:rPr lang="pt-BR" i="1" dirty="0"/>
              <a:t>/</a:t>
            </a:r>
            <a:r>
              <a:rPr lang="pt-BR" i="1" dirty="0" err="1"/>
              <a:t>workspace</a:t>
            </a:r>
            <a:r>
              <a:rPr lang="pt-BR" i="1" dirty="0"/>
              <a:t>/Build-</a:t>
            </a:r>
            <a:r>
              <a:rPr lang="pt-BR" i="1" dirty="0" err="1"/>
              <a:t>Mapskills</a:t>
            </a:r>
            <a:r>
              <a:rPr lang="pt-BR" i="1" dirty="0"/>
              <a:t>-Back/</a:t>
            </a:r>
            <a:r>
              <a:rPr lang="pt-BR" i="1" dirty="0" err="1"/>
              <a:t>target</a:t>
            </a:r>
            <a:r>
              <a:rPr lang="pt-BR" i="1" dirty="0"/>
              <a:t>/</a:t>
            </a:r>
            <a:r>
              <a:rPr lang="pt-BR" i="1" dirty="0" err="1"/>
              <a:t>mapskills.war</a:t>
            </a:r>
            <a:r>
              <a:rPr lang="pt-BR" dirty="0"/>
              <a:t> para o volume </a:t>
            </a: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i="1" dirty="0"/>
              <a:t>/</a:t>
            </a:r>
            <a:r>
              <a:rPr lang="pt-BR" i="1" dirty="0" err="1"/>
              <a:t>mapskills</a:t>
            </a:r>
            <a:r>
              <a:rPr lang="pt-BR" i="1" dirty="0"/>
              <a:t>/</a:t>
            </a:r>
            <a:r>
              <a:rPr lang="pt-BR" i="1" dirty="0" err="1"/>
              <a:t>back</a:t>
            </a:r>
            <a:r>
              <a:rPr lang="pt-BR" i="1" dirty="0"/>
              <a:t>, pois desta forma o arquivo .</a:t>
            </a:r>
            <a:r>
              <a:rPr lang="pt-BR" i="1" dirty="0" err="1"/>
              <a:t>war</a:t>
            </a:r>
            <a:r>
              <a:rPr lang="pt-BR" i="1" dirty="0"/>
              <a:t> é compartilhado com o container </a:t>
            </a:r>
            <a:r>
              <a:rPr lang="pt-BR" dirty="0"/>
              <a:t>responsável por conter a aplicação de </a:t>
            </a:r>
            <a:r>
              <a:rPr lang="pt-BR" i="1" dirty="0" err="1"/>
              <a:t>back</a:t>
            </a:r>
            <a:r>
              <a:rPr lang="pt-BR" i="1" dirty="0"/>
              <a:t>-end</a:t>
            </a:r>
            <a:r>
              <a:rPr lang="pt-BR" dirty="0"/>
              <a:t>.</a:t>
            </a:r>
          </a:p>
          <a:p>
            <a:pPr marL="0" indent="0" hangingPunct="0">
              <a:buNone/>
            </a:pPr>
            <a:endParaRPr lang="en-US" dirty="0" smtClean="0"/>
          </a:p>
          <a:p>
            <a:pPr marL="0" indent="0" algn="ctr" hangingPunc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jenkins_home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/workspace/Build-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Mapskills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-Back/target/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mapskills.war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mapskills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/back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02499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Job</a:t>
            </a:r>
            <a:r>
              <a:rPr lang="pt-BR" dirty="0" smtClean="0"/>
              <a:t> – </a:t>
            </a:r>
            <a:r>
              <a:rPr lang="pt-BR" dirty="0" err="1" smtClean="0"/>
              <a:t>Deploy</a:t>
            </a:r>
            <a:r>
              <a:rPr lang="pt-BR" dirty="0" smtClean="0"/>
              <a:t> </a:t>
            </a:r>
            <a:r>
              <a:rPr lang="pt-BR" dirty="0" err="1" smtClean="0"/>
              <a:t>Mapskills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10893370" cy="3599316"/>
          </a:xfrm>
        </p:spPr>
        <p:txBody>
          <a:bodyPr/>
          <a:lstStyle/>
          <a:p>
            <a:pPr hangingPunct="0"/>
            <a:r>
              <a:rPr lang="pt-BR" dirty="0"/>
              <a:t>Como produto final, o trabalho </a:t>
            </a:r>
            <a:r>
              <a:rPr lang="pt-BR" dirty="0" err="1"/>
              <a:t>Deploy</a:t>
            </a:r>
            <a:r>
              <a:rPr lang="pt-BR" dirty="0"/>
              <a:t> </a:t>
            </a:r>
            <a:r>
              <a:rPr lang="pt-BR" dirty="0" err="1"/>
              <a:t>Mapskills</a:t>
            </a:r>
            <a:r>
              <a:rPr lang="pt-BR" dirty="0"/>
              <a:t> é responsável por disponibilizar os projetos de </a:t>
            </a:r>
            <a:r>
              <a:rPr lang="pt-BR" i="1" dirty="0"/>
              <a:t>front</a:t>
            </a:r>
            <a:r>
              <a:rPr lang="pt-BR" dirty="0"/>
              <a:t> e </a:t>
            </a:r>
            <a:r>
              <a:rPr lang="pt-BR" i="1" dirty="0" err="1"/>
              <a:t>back-end</a:t>
            </a:r>
            <a:r>
              <a:rPr lang="pt-BR" dirty="0"/>
              <a:t> em produção, ou seja, esteja disponível a última versão estável do projeto. Para que seja esteja em produção, é executado o arquivo “</a:t>
            </a:r>
            <a:r>
              <a:rPr lang="pt-BR" dirty="0" err="1"/>
              <a:t>docker-compose.yml</a:t>
            </a:r>
            <a:r>
              <a:rPr lang="pt-BR" dirty="0" smtClean="0"/>
              <a:t>”.</a:t>
            </a:r>
            <a:endParaRPr lang="pt-BR" dirty="0"/>
          </a:p>
          <a:p>
            <a:pPr marL="0" indent="0" hangingPunct="0">
              <a:buNone/>
            </a:pPr>
            <a:endParaRPr lang="en-US" dirty="0" smtClean="0"/>
          </a:p>
          <a:p>
            <a:pPr marL="0" indent="0" algn="ctr" hangingPunc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-compose -f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mapskills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docker-compose.yml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up -d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253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354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dos 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Realizado com alunos da FATEC Prof. </a:t>
            </a:r>
            <a:r>
              <a:rPr lang="pt-BR" dirty="0" err="1"/>
              <a:t>Jessen</a:t>
            </a:r>
            <a:r>
              <a:rPr lang="pt-BR" dirty="0"/>
              <a:t> </a:t>
            </a:r>
            <a:r>
              <a:rPr lang="pt-BR" dirty="0" smtClean="0"/>
              <a:t>Vidal.</a:t>
            </a:r>
          </a:p>
          <a:p>
            <a:r>
              <a:rPr lang="pt-BR" dirty="0"/>
              <a:t>Entre os meses de março, abril e maio</a:t>
            </a:r>
            <a:r>
              <a:rPr lang="pt-BR" dirty="0" smtClean="0"/>
              <a:t>.</a:t>
            </a:r>
          </a:p>
          <a:p>
            <a:r>
              <a:rPr lang="pt-BR" dirty="0"/>
              <a:t>Testado por mais de </a:t>
            </a:r>
            <a:r>
              <a:rPr lang="pt-BR" dirty="0" smtClean="0"/>
              <a:t>250 alunos.</a:t>
            </a:r>
          </a:p>
        </p:txBody>
      </p:sp>
      <p:sp>
        <p:nvSpPr>
          <p:cNvPr id="6" name="Retângulo 5"/>
          <p:cNvSpPr/>
          <p:nvPr/>
        </p:nvSpPr>
        <p:spPr>
          <a:xfrm>
            <a:off x="680321" y="250521"/>
            <a:ext cx="1569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7326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Rede Interna</a:t>
            </a:r>
          </a:p>
          <a:p>
            <a:r>
              <a:rPr lang="pt-BR" dirty="0" smtClean="0"/>
              <a:t>Data: 08 de março de 2017</a:t>
            </a:r>
          </a:p>
          <a:p>
            <a:r>
              <a:rPr lang="pt-BR" dirty="0" smtClean="0"/>
              <a:t>Horário: 19h às 21h30.</a:t>
            </a:r>
          </a:p>
          <a:p>
            <a:r>
              <a:rPr lang="pt-BR" dirty="0" smtClean="0"/>
              <a:t>Quantidade de Alunos: 120.</a:t>
            </a:r>
          </a:p>
          <a:p>
            <a:r>
              <a:rPr lang="pt-BR" dirty="0" smtClean="0"/>
              <a:t>Localidade: </a:t>
            </a:r>
            <a:r>
              <a:rPr lang="pt-BR" dirty="0"/>
              <a:t>FATEC São José dos Campos</a:t>
            </a:r>
          </a:p>
          <a:p>
            <a:pPr hangingPunct="0"/>
            <a:r>
              <a:rPr lang="pt-BR" dirty="0" smtClean="0"/>
              <a:t>Resultado: </a:t>
            </a:r>
          </a:p>
          <a:p>
            <a:pPr lvl="1" hangingPunct="0"/>
            <a:r>
              <a:rPr lang="pt-BR" dirty="0" smtClean="0"/>
              <a:t>Durante </a:t>
            </a:r>
            <a:r>
              <a:rPr lang="pt-BR" dirty="0"/>
              <a:t>o experimento pode-se observar um alto consumo de Memória pois eram realizadas diversas tarefas concorrentemente, além de operações de acesso ao banco de dados.</a:t>
            </a:r>
          </a:p>
          <a:p>
            <a:pPr lvl="1" hangingPunct="0"/>
            <a:r>
              <a:rPr lang="pt-BR" dirty="0"/>
              <a:t>Para resolver este requisito, foi adicionado na arquitetura do projeto um </a:t>
            </a:r>
            <a:r>
              <a:rPr lang="pt-BR" dirty="0" err="1"/>
              <a:t>balanceador</a:t>
            </a:r>
            <a:r>
              <a:rPr lang="pt-BR" dirty="0"/>
              <a:t> de carga, que tem a responsabilidade de direcionar as requisições ao </a:t>
            </a:r>
            <a:r>
              <a:rPr lang="pt-BR" i="1" dirty="0" err="1"/>
              <a:t>back-end</a:t>
            </a:r>
            <a:r>
              <a:rPr lang="pt-BR" dirty="0"/>
              <a:t> com menor número de tarefas em execução.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1569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00518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Rede Interna</a:t>
            </a:r>
          </a:p>
          <a:p>
            <a:r>
              <a:rPr lang="pt-BR" dirty="0"/>
              <a:t>Data: 08 de março de 2017</a:t>
            </a:r>
          </a:p>
          <a:p>
            <a:r>
              <a:rPr lang="pt-BR" dirty="0"/>
              <a:t>Horário: 19h às 21h30.</a:t>
            </a:r>
          </a:p>
          <a:p>
            <a:r>
              <a:rPr lang="pt-BR" dirty="0"/>
              <a:t>Quantidade de Alunos: 120.</a:t>
            </a:r>
          </a:p>
          <a:p>
            <a:r>
              <a:rPr lang="pt-BR" dirty="0"/>
              <a:t>Localidade: FATEC São José dos Campos</a:t>
            </a:r>
          </a:p>
          <a:p>
            <a:pPr hangingPunct="0"/>
            <a:r>
              <a:rPr lang="pt-BR" dirty="0"/>
              <a:t>Resultado: </a:t>
            </a:r>
            <a:endParaRPr lang="pt-BR" dirty="0" smtClean="0"/>
          </a:p>
          <a:p>
            <a:pPr lvl="1" hangingPunct="0"/>
            <a:r>
              <a:rPr lang="pt-BR" dirty="0" smtClean="0"/>
              <a:t>O </a:t>
            </a:r>
            <a:r>
              <a:rPr lang="pt-BR" dirty="0"/>
              <a:t>segundo experimento foi realizado na Fatec com o acesso de aproximadamente 150 alunos, com o objetivo de monitorar pelos containers </a:t>
            </a:r>
            <a:r>
              <a:rPr lang="pt-BR" dirty="0" err="1"/>
              <a:t>Mapskills-Cadvisor</a:t>
            </a:r>
            <a:r>
              <a:rPr lang="pt-BR" dirty="0"/>
              <a:t> e </a:t>
            </a:r>
            <a:r>
              <a:rPr lang="pt-BR" dirty="0" err="1"/>
              <a:t>Mapskills-Haproxy</a:t>
            </a:r>
            <a:r>
              <a:rPr lang="pt-BR" dirty="0"/>
              <a:t> o acesso a plataforma além dos recursos utilizados pelo servidor. </a:t>
            </a:r>
          </a:p>
          <a:p>
            <a:pPr lvl="1" hangingPunct="0"/>
            <a:r>
              <a:rPr lang="pt-BR" dirty="0" smtClean="0"/>
              <a:t>Dado </a:t>
            </a:r>
            <a:r>
              <a:rPr lang="pt-BR" dirty="0"/>
              <a:t>momento, foi constatado um problema na aplicação de </a:t>
            </a:r>
            <a:r>
              <a:rPr lang="pt-BR" i="1" dirty="0" err="1"/>
              <a:t>back-end</a:t>
            </a:r>
            <a:r>
              <a:rPr lang="pt-BR" dirty="0"/>
              <a:t> e foi necessária atualiza-la já em produção. Ao atualizar a versão aplicação de </a:t>
            </a:r>
            <a:r>
              <a:rPr lang="pt-BR" i="1" dirty="0" err="1"/>
              <a:t>back-end</a:t>
            </a:r>
            <a:r>
              <a:rPr lang="pt-BR" i="1" dirty="0"/>
              <a:t>, </a:t>
            </a:r>
            <a:r>
              <a:rPr lang="pt-BR" dirty="0"/>
              <a:t>foi interrompido o Servidor de Banco de Dados. Por conta da indisponibilidade de acesso ao Banco de Dados a arquitetura do projeto foi fracionada em duas partes. Uma contendo a parte de gerenciamento da aplicação com os serviços: </a:t>
            </a:r>
            <a:r>
              <a:rPr lang="pt-BR" dirty="0" err="1"/>
              <a:t>Mapskills-Jenkins</a:t>
            </a:r>
            <a:r>
              <a:rPr lang="pt-BR" dirty="0"/>
              <a:t>, </a:t>
            </a:r>
            <a:r>
              <a:rPr lang="pt-BR" dirty="0" err="1"/>
              <a:t>Mapskills-Cadivisor</a:t>
            </a:r>
            <a:r>
              <a:rPr lang="pt-BR" dirty="0"/>
              <a:t>, </a:t>
            </a:r>
            <a:r>
              <a:rPr lang="pt-BR" dirty="0" err="1"/>
              <a:t>Mapskills-Mysql</a:t>
            </a:r>
            <a:r>
              <a:rPr lang="pt-BR" dirty="0"/>
              <a:t>, pois estes containers armazenam ou gerenciam dados importantes e críticos na aplicação. E a outra parte com os serviços </a:t>
            </a:r>
            <a:r>
              <a:rPr lang="pt-BR" dirty="0" err="1"/>
              <a:t>Mapskills-Haproxy</a:t>
            </a:r>
            <a:r>
              <a:rPr lang="pt-BR" dirty="0"/>
              <a:t>, </a:t>
            </a:r>
            <a:r>
              <a:rPr lang="pt-BR" dirty="0" err="1"/>
              <a:t>Mapskills</a:t>
            </a:r>
            <a:r>
              <a:rPr lang="pt-BR" dirty="0"/>
              <a:t>-Front, </a:t>
            </a:r>
            <a:r>
              <a:rPr lang="pt-BR" dirty="0" err="1"/>
              <a:t>Mapskills</a:t>
            </a:r>
            <a:r>
              <a:rPr lang="pt-BR" dirty="0"/>
              <a:t>-Back, com a finalidade automatizar os serviços de acesso a plataforma, facilitando também a integração, e controle na entrega de uma nova versão do software.</a:t>
            </a:r>
          </a:p>
          <a:p>
            <a:pPr hangingPunct="0"/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1569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447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dirty="0" smtClean="0"/>
              <a:t>Projeto </a:t>
            </a:r>
            <a:r>
              <a:rPr lang="pt-BR" dirty="0"/>
              <a:t>Permanência e Desenvolvimento de Talentos Profissionais do Centro Paula </a:t>
            </a:r>
            <a:r>
              <a:rPr lang="pt-BR" dirty="0" smtClean="0"/>
              <a:t>Souza (CPS, 2016) .</a:t>
            </a:r>
          </a:p>
          <a:p>
            <a:pPr>
              <a:lnSpc>
                <a:spcPct val="100000"/>
              </a:lnSpc>
            </a:pPr>
            <a:r>
              <a:rPr lang="pt-BR" dirty="0"/>
              <a:t>Projeto de Desenvolvimento o Escritório de Carreiras da Fatec de São José dos </a:t>
            </a:r>
            <a:r>
              <a:rPr lang="pt-BR" dirty="0" smtClean="0"/>
              <a:t>Campos (FATEC, 2017).</a:t>
            </a:r>
          </a:p>
          <a:p>
            <a:pPr>
              <a:lnSpc>
                <a:spcPct val="100000"/>
              </a:lnSpc>
            </a:pPr>
            <a:r>
              <a:rPr lang="pt-BR" dirty="0" smtClean="0"/>
              <a:t>Plataforma para Jogos de mapeamento de Competências (Inácio, 2017).</a:t>
            </a:r>
          </a:p>
          <a:p>
            <a:pPr>
              <a:lnSpc>
                <a:spcPct val="100000"/>
              </a:lnSpc>
            </a:pPr>
            <a:endParaRPr lang="pt-BR" dirty="0" smtClean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0321" y="25052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16602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72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Alterar </a:t>
            </a:r>
            <a:r>
              <a:rPr lang="pt-BR" dirty="0"/>
              <a:t>o Servidor de Gerenciador de Repositório para privado, como por exemplo o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Lab</a:t>
            </a:r>
            <a:r>
              <a:rPr lang="pt-BR" dirty="0"/>
              <a:t>, que permite a realização do processo de Integração </a:t>
            </a:r>
            <a:r>
              <a:rPr lang="pt-BR" dirty="0" smtClean="0"/>
              <a:t>Contínua.</a:t>
            </a:r>
          </a:p>
          <a:p>
            <a:r>
              <a:rPr lang="pt-BR" dirty="0"/>
              <a:t>Excluir imagens não utilizadas das cenas quando são editadas, não gerando acumulo de arquivos não utilizados no servidor.</a:t>
            </a:r>
          </a:p>
          <a:p>
            <a:r>
              <a:rPr lang="pt-BR" dirty="0"/>
              <a:t>Deixar flexível o arquivo </a:t>
            </a:r>
            <a:r>
              <a:rPr lang="pt-BR" i="1" dirty="0" err="1"/>
              <a:t>application.properties</a:t>
            </a:r>
            <a:r>
              <a:rPr lang="pt-BR" dirty="0"/>
              <a:t> da aplicação </a:t>
            </a:r>
            <a:r>
              <a:rPr lang="pt-BR" i="1" dirty="0" err="1"/>
              <a:t>back-end</a:t>
            </a:r>
            <a:r>
              <a:rPr lang="pt-BR" i="1" dirty="0"/>
              <a:t> </a:t>
            </a:r>
            <a:r>
              <a:rPr lang="pt-BR" dirty="0"/>
              <a:t>para configuração do local onde ficarão as imagens das cenas dos jogos. </a:t>
            </a:r>
          </a:p>
          <a:p>
            <a:r>
              <a:rPr lang="pt-BR" dirty="0"/>
              <a:t>Separar do Servidor de Banco de Dados em outro servidor para garantir a integridade e disponibilidade.</a:t>
            </a:r>
          </a:p>
          <a:p>
            <a:r>
              <a:rPr lang="pt-BR" dirty="0"/>
              <a:t>Implementar uma arquitetura de clusters utilizando do </a:t>
            </a: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Swarm</a:t>
            </a:r>
            <a:r>
              <a:rPr lang="pt-BR" dirty="0"/>
              <a:t>, onde vários computadores trabalham juntos afim de garantir desempenho e disponibilidade da plataforma.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606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Considerações Finais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19679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Agradecimentos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Agradeço em primeiro lugar </a:t>
            </a:r>
            <a:r>
              <a:rPr lang="pt-BR" dirty="0" smtClean="0"/>
              <a:t>aquele </a:t>
            </a:r>
            <a:r>
              <a:rPr lang="pt-BR" dirty="0"/>
              <a:t>que permite que todas as coisas se concretizem, nosso </a:t>
            </a:r>
            <a:r>
              <a:rPr lang="pt-BR" dirty="0" smtClean="0"/>
              <a:t>Deus</a:t>
            </a:r>
            <a:r>
              <a:rPr lang="pt-BR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Ao orientador Prof. Me. Eduardo </a:t>
            </a:r>
            <a:r>
              <a:rPr lang="pt-BR" dirty="0" err="1"/>
              <a:t>Sakaue</a:t>
            </a:r>
            <a:r>
              <a:rPr lang="pt-BR" dirty="0"/>
              <a:t>, por todo apoio.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Ao prof. Me. Giuliano Araújo </a:t>
            </a:r>
            <a:r>
              <a:rPr lang="pt-BR" dirty="0" err="1"/>
              <a:t>Bertoti</a:t>
            </a:r>
            <a:r>
              <a:rPr lang="pt-BR" dirty="0"/>
              <a:t>, pela iniciativa deste tema.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A </a:t>
            </a:r>
            <a:r>
              <a:rPr lang="pt-BR" dirty="0"/>
              <a:t>todos professores da FATEC, que são responsáveis pela minha formação técnica.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A todos </a:t>
            </a:r>
            <a:r>
              <a:rPr lang="pt-BR" dirty="0" smtClean="0"/>
              <a:t>amigos e colegas que </a:t>
            </a:r>
            <a:r>
              <a:rPr lang="pt-BR" dirty="0"/>
              <a:t>formei durante os anos de estudo.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606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Considerações Finais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87305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600" smtClean="0"/>
              <a:t>Planejamento e Implatação da Plataforma para Mapeamento para Competências </a:t>
            </a:r>
            <a:endParaRPr lang="pt-BR" sz="36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Thiago Luis Silva Fortunato</a:t>
            </a:r>
          </a:p>
          <a:p>
            <a:r>
              <a:rPr lang="pt-BR" smtClean="0"/>
              <a:t>Orientador: Prof. Me. Eduardo Sakaue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880" y="123838"/>
            <a:ext cx="3065961" cy="125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2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Falta de Pessoal para dar Suporte a todas Aplicações já Implantadas no Centro Paula Souza.</a:t>
            </a:r>
          </a:p>
          <a:p>
            <a:r>
              <a:rPr lang="pt-BR" dirty="0" smtClean="0"/>
              <a:t>Gerenciamento dos serviços necessários para a Plataforma de forma independente.</a:t>
            </a:r>
          </a:p>
          <a:p>
            <a:r>
              <a:rPr lang="pt-BR" dirty="0" smtClean="0"/>
              <a:t>Garantir que a Plataforma esteja sempre disponível.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0321" y="25052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2355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/>
            <a:r>
              <a:rPr lang="pt-BR" dirty="0"/>
              <a:t>Prover uma arquitetura para dar suporte a plataforma, fornecendo os recursos necessários ao acesso em larga escala da aplicação, garantindo a agilidade, qualidade e estabilidade com escalabilidade, além de integrar de forma contínua.</a:t>
            </a:r>
          </a:p>
          <a:p>
            <a:pPr hangingPunct="0"/>
            <a:r>
              <a:rPr lang="pt-BR" dirty="0"/>
              <a:t>Disponibilizar uma arquitetura para alta demanda de requisições em ambiente com pouco recurso computacional e pessoal.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16448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183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Levantamento de </a:t>
            </a:r>
            <a:r>
              <a:rPr lang="pt-BR" dirty="0" err="1" smtClean="0"/>
              <a:t>Requisistos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63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com Base no Requisito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63" y="2521744"/>
            <a:ext cx="6877050" cy="3228975"/>
          </a:xfrm>
        </p:spPr>
      </p:pic>
      <p:sp>
        <p:nvSpPr>
          <p:cNvPr id="4" name="Retângulo 3"/>
          <p:cNvSpPr/>
          <p:nvPr/>
        </p:nvSpPr>
        <p:spPr>
          <a:xfrm>
            <a:off x="680321" y="252848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1268492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Maquina Virtual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Ter um computador disponível na Plataforma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Azure</a:t>
            </a:r>
            <a:r>
              <a:rPr lang="pt-BR" dirty="0"/>
              <a:t> com Sistema Operacional instalado, fornecendo todos recursos necessários para que a plataforma esteja em produção, escalável, com acesso remoto e </a:t>
            </a:r>
            <a:r>
              <a:rPr lang="pt-BR" dirty="0" err="1"/>
              <a:t>customizavel</a:t>
            </a:r>
            <a:r>
              <a:rPr lang="pt-BR" dirty="0"/>
              <a:t>. É fundamental que tenha acesso única e exclusivamente por usuário e senha. 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65530848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Personalizada 2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E5501B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352</TotalTime>
  <Words>2267</Words>
  <Application>Microsoft Office PowerPoint</Application>
  <PresentationFormat>Widescreen</PresentationFormat>
  <Paragraphs>180</Paragraphs>
  <Slides>43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Courier New</vt:lpstr>
      <vt:lpstr>Trebuchet MS</vt:lpstr>
      <vt:lpstr>Berlim</vt:lpstr>
      <vt:lpstr>Planejamento e Implatação da Plataforma para Mapeamento para Competências </vt:lpstr>
      <vt:lpstr>Apresentação</vt:lpstr>
      <vt:lpstr>Introdução</vt:lpstr>
      <vt:lpstr>Motivação</vt:lpstr>
      <vt:lpstr>Problema</vt:lpstr>
      <vt:lpstr>Objetivo</vt:lpstr>
      <vt:lpstr>Levantamento de Requisistos</vt:lpstr>
      <vt:lpstr>Arquitetura com Base no Requisito</vt:lpstr>
      <vt:lpstr>Maquina Virtual</vt:lpstr>
      <vt:lpstr>Servidor Web Front-End.</vt:lpstr>
      <vt:lpstr>Servidor Web Back-End</vt:lpstr>
      <vt:lpstr>Servidor de Banco de Dados </vt:lpstr>
      <vt:lpstr>Balanceador de Carga</vt:lpstr>
      <vt:lpstr>Integração Contínua</vt:lpstr>
      <vt:lpstr>Interface de Monitoramento</vt:lpstr>
      <vt:lpstr>Quantidade e Escalabilidade</vt:lpstr>
      <vt:lpstr>Desenvolvimento</vt:lpstr>
      <vt:lpstr>Arquitetura</vt:lpstr>
      <vt:lpstr>Mapskills-Cadvisor</vt:lpstr>
      <vt:lpstr>Mapskills-Cadvisor</vt:lpstr>
      <vt:lpstr>Tomcat-Back</vt:lpstr>
      <vt:lpstr>Tomcat-Front</vt:lpstr>
      <vt:lpstr>Mapskills-Mysql</vt:lpstr>
      <vt:lpstr>Mapskills-Haproxy</vt:lpstr>
      <vt:lpstr>Mapskills-Haproxy</vt:lpstr>
      <vt:lpstr>Docker-Compose</vt:lpstr>
      <vt:lpstr>Links</vt:lpstr>
      <vt:lpstr>Links</vt:lpstr>
      <vt:lpstr>Volumes</vt:lpstr>
      <vt:lpstr>Mapskills-Jenkins</vt:lpstr>
      <vt:lpstr>Mapskills-Jenkins</vt:lpstr>
      <vt:lpstr>Job - Build Mapskills-app</vt:lpstr>
      <vt:lpstr>Job – Build Mapskills-web</vt:lpstr>
      <vt:lpstr>Job – Copy Artifact Mapskills-app e Front</vt:lpstr>
      <vt:lpstr>Job – Deploy Mapskills</vt:lpstr>
      <vt:lpstr>Resultados</vt:lpstr>
      <vt:lpstr>Escopo dos Resultados</vt:lpstr>
      <vt:lpstr>Experimento 1</vt:lpstr>
      <vt:lpstr>Experimento 2</vt:lpstr>
      <vt:lpstr>Considerações Finais</vt:lpstr>
      <vt:lpstr>Trabalhos Futuros</vt:lpstr>
      <vt:lpstr>Agradecimentos</vt:lpstr>
      <vt:lpstr>Planejamento e Implatação da Plataforma para Mapeamento para Competências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Planejamento e Implatação da Plataforma para Mapeamento para Competências</dc:title>
  <dc:creator>Thiago Fortunato</dc:creator>
  <cp:lastModifiedBy>Thiago Fortunato</cp:lastModifiedBy>
  <cp:revision>46</cp:revision>
  <dcterms:created xsi:type="dcterms:W3CDTF">2017-12-10T18:46:10Z</dcterms:created>
  <dcterms:modified xsi:type="dcterms:W3CDTF">2017-12-11T15:18:42Z</dcterms:modified>
</cp:coreProperties>
</file>