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81" r:id="rId11"/>
    <p:sldId id="282" r:id="rId12"/>
    <p:sldId id="283" r:id="rId13"/>
    <p:sldId id="284" r:id="rId14"/>
    <p:sldId id="285" r:id="rId15"/>
    <p:sldId id="265" r:id="rId16"/>
    <p:sldId id="268" r:id="rId17"/>
    <p:sldId id="304" r:id="rId18"/>
    <p:sldId id="269" r:id="rId19"/>
    <p:sldId id="305" r:id="rId20"/>
    <p:sldId id="270" r:id="rId21"/>
    <p:sldId id="301" r:id="rId22"/>
    <p:sldId id="271" r:id="rId23"/>
    <p:sldId id="272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303" r:id="rId32"/>
    <p:sldId id="293" r:id="rId33"/>
    <p:sldId id="294" r:id="rId34"/>
    <p:sldId id="295" r:id="rId35"/>
    <p:sldId id="297" r:id="rId36"/>
    <p:sldId id="273" r:id="rId37"/>
    <p:sldId id="274" r:id="rId38"/>
    <p:sldId id="298" r:id="rId39"/>
    <p:sldId id="299" r:id="rId40"/>
    <p:sldId id="275" r:id="rId41"/>
    <p:sldId id="276" r:id="rId42"/>
    <p:sldId id="300" r:id="rId43"/>
    <p:sldId id="279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6E6549D-3037-4798-8ECA-62FFC15936D8}"/>
    <pc:docChg chg="modSld">
      <pc:chgData name="" userId="" providerId="" clId="Web-{46E6549D-3037-4798-8ECA-62FFC15936D8}" dt="2017-12-12T15:40:26.176" v="201"/>
      <pc:docMkLst>
        <pc:docMk/>
      </pc:docMkLst>
      <pc:sldChg chg="modSp">
        <pc:chgData name="" userId="" providerId="" clId="Web-{46E6549D-3037-4798-8ECA-62FFC15936D8}" dt="2017-12-12T15:17:57.133" v="4"/>
        <pc:sldMkLst>
          <pc:docMk/>
          <pc:sldMk cId="572130673" sldId="281"/>
        </pc:sldMkLst>
        <pc:spChg chg="mod">
          <ac:chgData name="" userId="" providerId="" clId="Web-{46E6549D-3037-4798-8ECA-62FFC15936D8}" dt="2017-12-12T15:17:57.133" v="4"/>
          <ac:spMkLst>
            <pc:docMk/>
            <pc:sldMk cId="572130673" sldId="281"/>
            <ac:spMk id="3" creationId="{00000000-0000-0000-0000-000000000000}"/>
          </ac:spMkLst>
        </pc:spChg>
      </pc:sldChg>
      <pc:sldChg chg="modSp">
        <pc:chgData name="" userId="" providerId="" clId="Web-{46E6549D-3037-4798-8ECA-62FFC15936D8}" dt="2017-12-12T15:18:30.447" v="31"/>
        <pc:sldMkLst>
          <pc:docMk/>
          <pc:sldMk cId="2857918926" sldId="282"/>
        </pc:sldMkLst>
        <pc:spChg chg="mod">
          <ac:chgData name="" userId="" providerId="" clId="Web-{46E6549D-3037-4798-8ECA-62FFC15936D8}" dt="2017-12-12T15:18:30.447" v="31"/>
          <ac:spMkLst>
            <pc:docMk/>
            <pc:sldMk cId="2857918926" sldId="282"/>
            <ac:spMk id="3" creationId="{00000000-0000-0000-0000-000000000000}"/>
          </ac:spMkLst>
        </pc:spChg>
      </pc:sldChg>
      <pc:sldChg chg="modSp">
        <pc:chgData name="" userId="" providerId="" clId="Web-{46E6549D-3037-4798-8ECA-62FFC15936D8}" dt="2017-12-12T15:40:26.176" v="200"/>
        <pc:sldMkLst>
          <pc:docMk/>
          <pc:sldMk cId="3480261159" sldId="283"/>
        </pc:sldMkLst>
        <pc:spChg chg="mod">
          <ac:chgData name="" userId="" providerId="" clId="Web-{46E6549D-3037-4798-8ECA-62FFC15936D8}" dt="2017-12-12T15:40:26.176" v="200"/>
          <ac:spMkLst>
            <pc:docMk/>
            <pc:sldMk cId="3480261159" sldId="283"/>
            <ac:spMk id="3" creationId="{00000000-0000-0000-0000-000000000000}"/>
          </ac:spMkLst>
        </pc:spChg>
        <pc:picChg chg="mod">
          <ac:chgData name="" userId="" providerId="" clId="Web-{46E6549D-3037-4798-8ECA-62FFC15936D8}" dt="2017-12-12T15:24:29.253" v="178"/>
          <ac:picMkLst>
            <pc:docMk/>
            <pc:sldMk cId="3480261159" sldId="283"/>
            <ac:picMk id="4" creationId="{00000000-0000-0000-0000-000000000000}"/>
          </ac:picMkLst>
        </pc:picChg>
      </pc:sldChg>
    </pc:docChg>
  </pc:docChgLst>
  <pc:docChgLst>
    <pc:chgData clId="Web-{09DEF65C-2891-4E18-8552-8EFA9FF3197A}"/>
    <pc:docChg chg="delSld modSld">
      <pc:chgData name="" userId="" providerId="" clId="Web-{09DEF65C-2891-4E18-8552-8EFA9FF3197A}" dt="2017-12-12T14:59:17.334" v="741"/>
      <pc:docMkLst>
        <pc:docMk/>
      </pc:docMkLst>
      <pc:sldChg chg="modSp">
        <pc:chgData name="" userId="" providerId="" clId="Web-{09DEF65C-2891-4E18-8552-8EFA9FF3197A}" dt="2017-12-12T14:30:09.324" v="12"/>
        <pc:sldMkLst>
          <pc:docMk/>
          <pc:sldMk cId="1431830665" sldId="261"/>
        </pc:sldMkLst>
        <pc:spChg chg="mod">
          <ac:chgData name="" userId="" providerId="" clId="Web-{09DEF65C-2891-4E18-8552-8EFA9FF3197A}" dt="2017-12-12T14:30:09.324" v="12"/>
          <ac:spMkLst>
            <pc:docMk/>
            <pc:sldMk cId="1431830665" sldId="261"/>
            <ac:spMk id="3" creationId="{00000000-0000-0000-0000-000000000000}"/>
          </ac:spMkLst>
        </pc:spChg>
      </pc:sldChg>
      <pc:sldChg chg="modSp">
        <pc:chgData name="" userId="" providerId="" clId="Web-{09DEF65C-2891-4E18-8552-8EFA9FF3197A}" dt="2017-12-12T14:31:28.335" v="71"/>
        <pc:sldMkLst>
          <pc:docMk/>
          <pc:sldMk cId="655308488" sldId="266"/>
        </pc:sldMkLst>
        <pc:spChg chg="mod">
          <ac:chgData name="" userId="" providerId="" clId="Web-{09DEF65C-2891-4E18-8552-8EFA9FF3197A}" dt="2017-12-12T14:31:28.335" v="71"/>
          <ac:spMkLst>
            <pc:docMk/>
            <pc:sldMk cId="655308488" sldId="266"/>
            <ac:spMk id="3" creationId="{00000000-0000-0000-0000-000000000000}"/>
          </ac:spMkLst>
        </pc:spChg>
      </pc:sldChg>
      <pc:sldChg chg="modSp">
        <pc:chgData name="" userId="" providerId="" clId="Web-{09DEF65C-2891-4E18-8552-8EFA9FF3197A}" dt="2017-12-12T14:49:56.414" v="306"/>
        <pc:sldMkLst>
          <pc:docMk/>
          <pc:sldMk cId="3655480647" sldId="267"/>
        </pc:sldMkLst>
        <pc:spChg chg="mod">
          <ac:chgData name="" userId="" providerId="" clId="Web-{09DEF65C-2891-4E18-8552-8EFA9FF3197A}" dt="2017-12-12T14:49:56.414" v="306"/>
          <ac:spMkLst>
            <pc:docMk/>
            <pc:sldMk cId="3655480647" sldId="267"/>
            <ac:spMk id="2" creationId="{00000000-0000-0000-0000-000000000000}"/>
          </ac:spMkLst>
        </pc:spChg>
        <pc:spChg chg="mod">
          <ac:chgData name="" userId="" providerId="" clId="Web-{09DEF65C-2891-4E18-8552-8EFA9FF3197A}" dt="2017-12-12T14:44:17.193" v="269"/>
          <ac:spMkLst>
            <pc:docMk/>
            <pc:sldMk cId="3655480647" sldId="267"/>
            <ac:spMk id="3" creationId="{00000000-0000-0000-0000-000000000000}"/>
          </ac:spMkLst>
        </pc:spChg>
      </pc:sldChg>
      <pc:sldChg chg="modSp del">
        <pc:chgData name="" userId="" providerId="" clId="Web-{09DEF65C-2891-4E18-8552-8EFA9FF3197A}" dt="2017-12-12T14:49:43.334" v="295"/>
        <pc:sldMkLst>
          <pc:docMk/>
          <pc:sldMk cId="3182721344" sldId="280"/>
        </pc:sldMkLst>
        <pc:spChg chg="mod">
          <ac:chgData name="" userId="" providerId="" clId="Web-{09DEF65C-2891-4E18-8552-8EFA9FF3197A}" dt="2017-12-12T14:49:19.026" v="293"/>
          <ac:spMkLst>
            <pc:docMk/>
            <pc:sldMk cId="3182721344" sldId="280"/>
            <ac:spMk id="3" creationId="{00000000-0000-0000-0000-000000000000}"/>
          </ac:spMkLst>
        </pc:spChg>
      </pc:sldChg>
      <pc:sldChg chg="modSp">
        <pc:chgData name="" userId="" providerId="" clId="Web-{09DEF65C-2891-4E18-8552-8EFA9FF3197A}" dt="2017-12-12T14:56:18.046" v="591"/>
        <pc:sldMkLst>
          <pc:docMk/>
          <pc:sldMk cId="572130673" sldId="281"/>
        </pc:sldMkLst>
        <pc:spChg chg="mod">
          <ac:chgData name="" userId="" providerId="" clId="Web-{09DEF65C-2891-4E18-8552-8EFA9FF3197A}" dt="2017-12-12T14:56:18.046" v="591"/>
          <ac:spMkLst>
            <pc:docMk/>
            <pc:sldMk cId="572130673" sldId="281"/>
            <ac:spMk id="3" creationId="{00000000-0000-0000-0000-000000000000}"/>
          </ac:spMkLst>
        </pc:spChg>
      </pc:sldChg>
      <pc:sldChg chg="modSp">
        <pc:chgData name="" userId="" providerId="" clId="Web-{09DEF65C-2891-4E18-8552-8EFA9FF3197A}" dt="2017-12-12T14:59:17.334" v="740"/>
        <pc:sldMkLst>
          <pc:docMk/>
          <pc:sldMk cId="2857918926" sldId="282"/>
        </pc:sldMkLst>
        <pc:spChg chg="mod">
          <ac:chgData name="" userId="" providerId="" clId="Web-{09DEF65C-2891-4E18-8552-8EFA9FF3197A}" dt="2017-12-12T14:59:17.334" v="740"/>
          <ac:spMkLst>
            <pc:docMk/>
            <pc:sldMk cId="2857918926" sldId="2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D6E2B-49A8-4231-AE69-C6B89EC85462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F3445-790F-45D2-B911-1A138284D2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6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46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5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02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9672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710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0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115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78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69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82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84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74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05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73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78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93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09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5">
                <a:lumMod val="0"/>
                <a:lumOff val="100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C2C1-01F5-47C0-8773-A38930127B25}" type="datetimeFigureOut">
              <a:rPr lang="pt-BR" smtClean="0"/>
              <a:t>13/12/2017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4A3B1-CD9D-45E6-92E1-7F6B4F86C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69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/>
              <a:t>Planejamento e Implatação da Plataforma para Mapeamento para Competências 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Thiago Luis Silva Fortunato</a:t>
            </a:r>
          </a:p>
          <a:p>
            <a:r>
              <a:rPr lang="pt-BR"/>
              <a:t>Orientador: Prof. Me. Eduardo Sakaue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123838"/>
            <a:ext cx="3065961" cy="125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1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 de Banco de Dados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É necessário armazenar todas informações pertinentes ao jogo.</a:t>
            </a:r>
            <a:endParaRPr lang="en-US" dirty="0"/>
          </a:p>
          <a:p>
            <a:r>
              <a:rPr lang="pt-BR" dirty="0"/>
              <a:t>Gerar relatórios para que os responsáveis possam visualizar os resultados do jogo.</a:t>
            </a:r>
          </a:p>
          <a:p>
            <a:r>
              <a:rPr lang="pt-BR" dirty="0"/>
              <a:t>Ter um único usuário com permissões de executar comando </a:t>
            </a:r>
            <a:r>
              <a:rPr lang="pt-BR" dirty="0" smtClean="0"/>
              <a:t>DDL </a:t>
            </a:r>
            <a:r>
              <a:rPr lang="pt-BR" dirty="0" smtClean="0"/>
              <a:t>e </a:t>
            </a:r>
            <a:r>
              <a:rPr lang="pt-BR" dirty="0" smtClean="0"/>
              <a:t>DML </a:t>
            </a:r>
            <a:r>
              <a:rPr lang="pt-BR" dirty="0" smtClean="0"/>
              <a:t>na </a:t>
            </a:r>
            <a:r>
              <a:rPr lang="pt-BR" dirty="0"/>
              <a:t>Base de Dados da aplicação.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3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Balanceador</a:t>
            </a:r>
            <a:r>
              <a:rPr lang="pt-BR" dirty="0"/>
              <a:t> de Carga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Controlar a quantidade de acesso ao Servidor de </a:t>
            </a:r>
            <a:r>
              <a:rPr lang="pt-BR" i="1" dirty="0" err="1"/>
              <a:t>back</a:t>
            </a:r>
            <a:r>
              <a:rPr lang="pt-BR" i="1" dirty="0"/>
              <a:t>-end.</a:t>
            </a:r>
            <a:endParaRPr lang="en-US" dirty="0"/>
          </a:p>
          <a:p>
            <a:r>
              <a:rPr lang="pt-BR" dirty="0" smtClean="0"/>
              <a:t>Escalonar </a:t>
            </a:r>
            <a:r>
              <a:rPr lang="pt-BR" dirty="0"/>
              <a:t>o serviço servidor de </a:t>
            </a:r>
            <a:r>
              <a:rPr lang="pt-BR" i="1" dirty="0" err="1"/>
              <a:t>back-end</a:t>
            </a:r>
            <a:r>
              <a:rPr lang="pt-BR" i="1" dirty="0"/>
              <a:t>, </a:t>
            </a:r>
            <a:r>
              <a:rPr lang="pt-BR" dirty="0"/>
              <a:t>redirecionando </a:t>
            </a:r>
            <a:r>
              <a:rPr lang="pt-BR" dirty="0" smtClean="0"/>
              <a:t>as requisições ao </a:t>
            </a:r>
            <a:r>
              <a:rPr lang="pt-BR" dirty="0"/>
              <a:t>serviço com menos carga.  </a:t>
            </a:r>
          </a:p>
          <a:p>
            <a:r>
              <a:rPr lang="pt-BR" dirty="0"/>
              <a:t>Ter suporte ao </a:t>
            </a:r>
            <a:r>
              <a:rPr lang="pt-BR" i="1" dirty="0"/>
              <a:t>Proxy-Reverso.</a:t>
            </a:r>
            <a:endParaRPr lang="pt-BR" dirty="0"/>
          </a:p>
          <a:p>
            <a:r>
              <a:rPr lang="pt-BR" dirty="0"/>
              <a:t>Fornecer interface gráfica para monitoramento das requisições.</a:t>
            </a:r>
            <a:endParaRPr lang="pt-BR" i="1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1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Contínua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Ter um serviço </a:t>
            </a:r>
            <a:r>
              <a:rPr lang="pt-BR" dirty="0" smtClean="0"/>
              <a:t>capaz realizar </a:t>
            </a:r>
            <a:r>
              <a:rPr lang="pt-BR" dirty="0"/>
              <a:t>os processos de Integração Contínua:</a:t>
            </a:r>
            <a:endParaRPr lang="en-US" dirty="0"/>
          </a:p>
          <a:p>
            <a:pPr lvl="1"/>
            <a:r>
              <a:rPr lang="pt-BR" dirty="0"/>
              <a:t>Controle de Versão;</a:t>
            </a:r>
          </a:p>
          <a:p>
            <a:pPr lvl="1"/>
            <a:r>
              <a:rPr lang="pt-BR" dirty="0"/>
              <a:t>Construções;</a:t>
            </a:r>
            <a:endParaRPr lang="en-US" dirty="0"/>
          </a:p>
          <a:p>
            <a:pPr lvl="1"/>
            <a:r>
              <a:rPr lang="pt-BR" dirty="0"/>
              <a:t>Validações;</a:t>
            </a:r>
            <a:endParaRPr lang="en-US" dirty="0"/>
          </a:p>
          <a:p>
            <a:pPr lvl="1"/>
            <a:r>
              <a:rPr lang="pt-BR" dirty="0"/>
              <a:t>Testes; e</a:t>
            </a:r>
            <a:endParaRPr lang="en-US" dirty="0"/>
          </a:p>
          <a:p>
            <a:pPr lvl="1"/>
            <a:r>
              <a:rPr lang="pt-BR" dirty="0" err="1"/>
              <a:t>Deploy</a:t>
            </a:r>
            <a:r>
              <a:rPr lang="pt-BR" dirty="0"/>
              <a:t>. 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06" y="3324709"/>
            <a:ext cx="5055976" cy="261148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6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de Monitoramento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Monitoramento de recurso em </a:t>
            </a:r>
            <a:r>
              <a:rPr lang="pt-BR" dirty="0"/>
              <a:t>tempo </a:t>
            </a:r>
            <a:r>
              <a:rPr lang="pt-BR" dirty="0" smtClean="0"/>
              <a:t>real, </a:t>
            </a:r>
          </a:p>
          <a:p>
            <a:pPr lvl="1"/>
            <a:r>
              <a:rPr lang="pt-BR" dirty="0" smtClean="0"/>
              <a:t>Memória;</a:t>
            </a:r>
          </a:p>
          <a:p>
            <a:pPr lvl="1"/>
            <a:r>
              <a:rPr lang="pt-BR" dirty="0" smtClean="0"/>
              <a:t>Processador;</a:t>
            </a:r>
          </a:p>
          <a:p>
            <a:pPr lvl="1"/>
            <a:r>
              <a:rPr lang="pt-BR" dirty="0" smtClean="0"/>
              <a:t>Entrada </a:t>
            </a:r>
            <a:r>
              <a:rPr lang="pt-BR" dirty="0"/>
              <a:t>e saída </a:t>
            </a:r>
            <a:r>
              <a:rPr lang="pt-BR" dirty="0" smtClean="0"/>
              <a:t>dados;</a:t>
            </a:r>
          </a:p>
          <a:p>
            <a:pPr lvl="1"/>
            <a:r>
              <a:rPr lang="pt-BR" dirty="0" smtClean="0"/>
              <a:t>Consumo </a:t>
            </a:r>
            <a:r>
              <a:rPr lang="pt-BR" dirty="0"/>
              <a:t>de </a:t>
            </a:r>
            <a:r>
              <a:rPr lang="pt-BR" dirty="0" smtClean="0"/>
              <a:t>network.</a:t>
            </a:r>
          </a:p>
          <a:p>
            <a:r>
              <a:rPr lang="pt-BR" dirty="0" smtClean="0"/>
              <a:t>Monitorar o estado dos containers, exibindo se os mesmos estão ativos ou não.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0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Quantidade e Escalabilidade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smtClean="0"/>
              <a:t>Plataforma escalável, com garantia da plataforma estar sempre disponível aos usuários com qualidade. </a:t>
            </a:r>
            <a:endParaRPr lang="pt-BR" dirty="0"/>
          </a:p>
          <a:p>
            <a:pPr hangingPunct="0"/>
            <a:r>
              <a:rPr lang="pt-BR" dirty="0" smtClean="0"/>
              <a:t>Estar disponível a 200 </a:t>
            </a:r>
            <a:r>
              <a:rPr lang="pt-BR" dirty="0" err="1"/>
              <a:t>ETECs</a:t>
            </a:r>
            <a:r>
              <a:rPr lang="pt-BR" dirty="0"/>
              <a:t>, 70 </a:t>
            </a:r>
            <a:r>
              <a:rPr lang="pt-BR" dirty="0" err="1"/>
              <a:t>FATECs</a:t>
            </a:r>
            <a:r>
              <a:rPr lang="pt-BR" dirty="0"/>
              <a:t>, cada uma oferecendo seus cursos, sendo estes, com em média 40 alunos matriculados</a:t>
            </a:r>
            <a:r>
              <a:rPr lang="pt-BR" dirty="0" smtClean="0"/>
              <a:t>.</a:t>
            </a:r>
          </a:p>
          <a:p>
            <a:pPr marL="228600" lvl="1" hangingPunct="0">
              <a:spcBef>
                <a:spcPts val="1000"/>
              </a:spcBef>
            </a:pPr>
            <a:r>
              <a:rPr lang="pt-BR" dirty="0"/>
              <a:t>FATEC de São José dos </a:t>
            </a:r>
            <a:r>
              <a:rPr lang="pt-BR" dirty="0" smtClean="0"/>
              <a:t>Campos</a:t>
            </a:r>
          </a:p>
          <a:p>
            <a:pPr marL="685800" lvl="2" hangingPunct="0">
              <a:spcBef>
                <a:spcPts val="1000"/>
              </a:spcBef>
            </a:pPr>
            <a:r>
              <a:rPr lang="pt-BR" dirty="0" smtClean="0"/>
              <a:t>Cursos: 7;</a:t>
            </a:r>
          </a:p>
          <a:p>
            <a:pPr marL="685800" lvl="2" hangingPunct="0">
              <a:spcBef>
                <a:spcPts val="1000"/>
              </a:spcBef>
            </a:pPr>
            <a:r>
              <a:rPr lang="pt-BR" dirty="0" smtClean="0"/>
              <a:t>Alunos por curso: 40 alunos;</a:t>
            </a:r>
          </a:p>
          <a:p>
            <a:pPr marL="685800" lvl="2" hangingPunct="0">
              <a:spcBef>
                <a:spcPts val="1000"/>
              </a:spcBef>
            </a:pPr>
            <a:r>
              <a:rPr lang="pt-BR" dirty="0" smtClean="0"/>
              <a:t>Quantidade de Acesso Simultâneo: aproximadamente 360 alunos ingressantes.</a:t>
            </a:r>
          </a:p>
          <a:p>
            <a:pPr marL="685800" lvl="2" hangingPunct="0">
              <a:spcBef>
                <a:spcPts val="1000"/>
              </a:spcBef>
            </a:pPr>
            <a:r>
              <a:rPr lang="pt-BR" dirty="0" smtClean="0"/>
              <a:t>Disponibilidade: Acesso a qualquer momento e de qualquer lugar.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1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com Base no Requisito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3" y="2521744"/>
            <a:ext cx="6877050" cy="3228975"/>
          </a:xfrm>
        </p:spPr>
      </p:pic>
      <p:sp>
        <p:nvSpPr>
          <p:cNvPr id="4" name="Retângulo 3"/>
          <p:cNvSpPr/>
          <p:nvPr/>
        </p:nvSpPr>
        <p:spPr>
          <a:xfrm>
            <a:off x="680321" y="252848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9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949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6" y="2248512"/>
            <a:ext cx="3672987" cy="1138626"/>
          </a:xfrm>
        </p:spPr>
      </p:pic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388" y="2527367"/>
            <a:ext cx="2211292" cy="197285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399" y="2248512"/>
            <a:ext cx="3487783" cy="81678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33" y="3588783"/>
            <a:ext cx="2231701" cy="140653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722" y="3938990"/>
            <a:ext cx="2816873" cy="211265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84" y="3456594"/>
            <a:ext cx="2151982" cy="111903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523" y="4687720"/>
            <a:ext cx="2139758" cy="189037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588" y="5423830"/>
            <a:ext cx="2213990" cy="97177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47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com Base na Solução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83" y="2336800"/>
            <a:ext cx="7008809" cy="3598863"/>
          </a:xfr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19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06" y="3205063"/>
            <a:ext cx="5205065" cy="31102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Microsoft </a:t>
            </a:r>
            <a:r>
              <a:rPr lang="pt-BR" dirty="0" err="1" smtClean="0"/>
              <a:t>Cloud</a:t>
            </a:r>
            <a:r>
              <a:rPr lang="pt-BR" dirty="0" smtClean="0"/>
              <a:t> </a:t>
            </a:r>
            <a:r>
              <a:rPr lang="pt-BR" dirty="0" err="1" smtClean="0"/>
              <a:t>Azure</a:t>
            </a:r>
            <a:r>
              <a:rPr lang="pt-BR" dirty="0" smtClean="0"/>
              <a:t> e </a:t>
            </a:r>
            <a:r>
              <a:rPr lang="pt-BR" dirty="0" err="1" smtClean="0"/>
              <a:t>Docker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0320" y="2253695"/>
            <a:ext cx="11302413" cy="1799690"/>
          </a:xfrm>
        </p:spPr>
        <p:txBody>
          <a:bodyPr>
            <a:normAutofit/>
          </a:bodyPr>
          <a:lstStyle/>
          <a:p>
            <a:r>
              <a:rPr lang="pt-BR" dirty="0" smtClean="0"/>
              <a:t>Microsoft </a:t>
            </a:r>
            <a:r>
              <a:rPr lang="pt-BR" dirty="0" err="1" smtClean="0"/>
              <a:t>Azure</a:t>
            </a:r>
            <a:r>
              <a:rPr lang="pt-BR" dirty="0" smtClean="0"/>
              <a:t>: Plataforma de computação na nuvem que hospeda o servidor usado para </a:t>
            </a:r>
            <a:r>
              <a:rPr lang="pt-BR" u="sng" dirty="0" smtClean="0"/>
              <a:t>implantação</a:t>
            </a:r>
            <a:r>
              <a:rPr lang="pt-BR" dirty="0" smtClean="0"/>
              <a:t> da plataforma.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80320" y="3205063"/>
            <a:ext cx="54318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Docker</a:t>
            </a:r>
            <a:r>
              <a:rPr lang="pt-BR" sz="2400" dirty="0"/>
              <a:t>: Plataforma de software que permite a criação e implantação de </a:t>
            </a:r>
            <a:r>
              <a:rPr lang="pt-BR" sz="2400" dirty="0" smtClean="0"/>
              <a:t>da plataforma </a:t>
            </a:r>
            <a:r>
              <a:rPr lang="pt-BR" sz="2400" dirty="0" err="1" smtClean="0"/>
              <a:t>Mapskills</a:t>
            </a:r>
            <a:r>
              <a:rPr lang="pt-BR" sz="2400" dirty="0" smtClean="0"/>
              <a:t>. 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952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Introdução</a:t>
            </a:r>
          </a:p>
          <a:p>
            <a:r>
              <a:rPr lang="pt-BR" sz="3200" dirty="0"/>
              <a:t>Levantamento de Requisitos</a:t>
            </a:r>
          </a:p>
          <a:p>
            <a:r>
              <a:rPr lang="pt-BR" sz="3200" dirty="0"/>
              <a:t>Desenvolvimento</a:t>
            </a:r>
          </a:p>
          <a:p>
            <a:r>
              <a:rPr lang="pt-BR" sz="3200" dirty="0"/>
              <a:t>Resultados</a:t>
            </a:r>
          </a:p>
          <a:p>
            <a:r>
              <a:rPr lang="pt-BR" sz="3200" dirty="0"/>
              <a:t>Considerações Finais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2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Mapskills-Cadvisor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Container que auxilia no monitoramento dos recursos consumidos pelo host.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Monitoramento dos serviços que compõem a arquitetura da aplicação </a:t>
            </a:r>
            <a:r>
              <a:rPr lang="pt-BR" i="1" dirty="0" err="1"/>
              <a:t>Mapskills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Acesso a Interface de Monitoramento: http://ip_do_host:8888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80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Mapskills-Cadvisor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191" y="2454366"/>
            <a:ext cx="6805748" cy="376355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99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Mapskills-back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err="1"/>
              <a:t>Tomcat</a:t>
            </a:r>
            <a:r>
              <a:rPr lang="pt-BR" dirty="0"/>
              <a:t> </a:t>
            </a:r>
            <a:r>
              <a:rPr lang="pt-BR" dirty="0" smtClean="0"/>
              <a:t>8.5</a:t>
            </a:r>
          </a:p>
          <a:p>
            <a:pPr hangingPunct="0"/>
            <a:r>
              <a:rPr lang="pt-BR" dirty="0" smtClean="0"/>
              <a:t>Java </a:t>
            </a:r>
            <a:r>
              <a:rPr lang="pt-BR" dirty="0"/>
              <a:t>1.8 </a:t>
            </a:r>
          </a:p>
          <a:p>
            <a:pPr hangingPunct="0"/>
            <a:r>
              <a:rPr lang="pt-BR" dirty="0" smtClean="0"/>
              <a:t>Container </a:t>
            </a:r>
            <a:r>
              <a:rPr lang="pt-BR" dirty="0"/>
              <a:t>responsável por conter o projeto Java de </a:t>
            </a:r>
            <a:r>
              <a:rPr lang="pt-BR" i="1" dirty="0" err="1"/>
              <a:t>back-end</a:t>
            </a:r>
            <a:r>
              <a:rPr lang="pt-BR" dirty="0"/>
              <a:t>, </a:t>
            </a:r>
            <a:r>
              <a:rPr lang="pt-BR" i="1" dirty="0" err="1"/>
              <a:t>mapskills.war</a:t>
            </a:r>
            <a:r>
              <a:rPr lang="pt-BR" dirty="0"/>
              <a:t>. </a:t>
            </a:r>
          </a:p>
          <a:p>
            <a:pPr hangingPunct="0"/>
            <a:r>
              <a:rPr lang="pt-BR" dirty="0" err="1" smtClean="0"/>
              <a:t>Url</a:t>
            </a:r>
            <a:r>
              <a:rPr lang="pt-BR" dirty="0" smtClean="0"/>
              <a:t> </a:t>
            </a:r>
            <a:r>
              <a:rPr lang="pt-BR" dirty="0"/>
              <a:t>de acesso a API: http://ip_do_host:8080/</a:t>
            </a:r>
            <a:r>
              <a:rPr lang="pt-BR" i="1" dirty="0"/>
              <a:t>mapskills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33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Mapskills</a:t>
            </a:r>
            <a:r>
              <a:rPr lang="pt-BR" dirty="0" smtClean="0"/>
              <a:t>-front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0" y="2310748"/>
            <a:ext cx="9613861" cy="3599316"/>
          </a:xfrm>
        </p:spPr>
        <p:txBody>
          <a:bodyPr/>
          <a:lstStyle/>
          <a:p>
            <a:pPr hangingPunct="0"/>
            <a:r>
              <a:rPr lang="pt-BR" dirty="0"/>
              <a:t>Container responsável por conter o projeto de Interface </a:t>
            </a:r>
            <a:r>
              <a:rPr lang="pt-BR" dirty="0" smtClean="0"/>
              <a:t>Web, </a:t>
            </a:r>
            <a:r>
              <a:rPr lang="pt-BR" dirty="0" err="1"/>
              <a:t>mapskills-web.war</a:t>
            </a:r>
            <a:r>
              <a:rPr lang="pt-BR" dirty="0"/>
              <a:t>. </a:t>
            </a:r>
            <a:endParaRPr lang="pt-BR" dirty="0" smtClean="0"/>
          </a:p>
          <a:p>
            <a:pPr hangingPunct="0"/>
            <a:r>
              <a:rPr lang="pt-BR" dirty="0" smtClean="0"/>
              <a:t>Java </a:t>
            </a:r>
            <a:r>
              <a:rPr lang="pt-BR" dirty="0"/>
              <a:t>na versão 1.8 </a:t>
            </a:r>
            <a:endParaRPr lang="pt-BR" dirty="0" smtClean="0"/>
          </a:p>
          <a:p>
            <a:pPr hangingPunct="0"/>
            <a:r>
              <a:rPr lang="pt-BR" dirty="0" err="1" smtClean="0"/>
              <a:t>Tomcat</a:t>
            </a:r>
            <a:r>
              <a:rPr lang="pt-BR" dirty="0" smtClean="0"/>
              <a:t> 8.5</a:t>
            </a:r>
            <a:endParaRPr lang="pt-BR" dirty="0"/>
          </a:p>
          <a:p>
            <a:pPr hangingPunct="0"/>
            <a:r>
              <a:rPr lang="pt-BR" dirty="0"/>
              <a:t>Imagem Base: </a:t>
            </a:r>
            <a:r>
              <a:rPr lang="pt-BR" dirty="0" err="1"/>
              <a:t>Alpine</a:t>
            </a:r>
            <a:r>
              <a:rPr lang="pt-BR" dirty="0"/>
              <a:t> </a:t>
            </a:r>
            <a:r>
              <a:rPr lang="pt-BR" dirty="0" smtClean="0"/>
              <a:t>3</a:t>
            </a:r>
            <a:endParaRPr lang="pt-BR" dirty="0"/>
          </a:p>
          <a:p>
            <a:pPr hangingPunct="0"/>
            <a:r>
              <a:rPr lang="pt-BR" dirty="0" err="1" smtClean="0"/>
              <a:t>Url</a:t>
            </a:r>
            <a:r>
              <a:rPr lang="pt-BR" dirty="0" smtClean="0"/>
              <a:t> de acesso a interface: </a:t>
            </a:r>
            <a:r>
              <a:rPr lang="pt-BR" dirty="0"/>
              <a:t>http://ip_do_host/mapskills-web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14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Mapskills-Mysql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smtClean="0"/>
              <a:t>Alterado parâmetro </a:t>
            </a:r>
            <a:r>
              <a:rPr lang="pt-BR" i="1" dirty="0" err="1" smtClean="0"/>
              <a:t>bind-address</a:t>
            </a:r>
            <a:r>
              <a:rPr lang="pt-BR" dirty="0" smtClean="0"/>
              <a:t> </a:t>
            </a:r>
            <a:r>
              <a:rPr lang="pt-BR" dirty="0"/>
              <a:t>para </a:t>
            </a:r>
            <a:r>
              <a:rPr lang="pt-BR" i="1" dirty="0"/>
              <a:t>0.0.0.0 </a:t>
            </a:r>
            <a:r>
              <a:rPr lang="pt-BR" dirty="0"/>
              <a:t>no arquivo </a:t>
            </a:r>
            <a:r>
              <a:rPr lang="pt-BR" i="1" dirty="0" err="1"/>
              <a:t>my.cnf</a:t>
            </a:r>
            <a:r>
              <a:rPr lang="pt-BR" i="1" dirty="0"/>
              <a:t> </a:t>
            </a:r>
            <a:r>
              <a:rPr lang="pt-BR" dirty="0"/>
              <a:t>permitindo acesso remoto.</a:t>
            </a:r>
          </a:p>
          <a:p>
            <a:pPr hangingPunct="0"/>
            <a:r>
              <a:rPr lang="pt-BR" dirty="0"/>
              <a:t>Usuário </a:t>
            </a:r>
            <a:r>
              <a:rPr lang="pt-BR" dirty="0" err="1" smtClean="0"/>
              <a:t>mapskills</a:t>
            </a:r>
            <a:r>
              <a:rPr lang="pt-BR" dirty="0" smtClean="0"/>
              <a:t> com permissões de acesso remoto e execução de comandos DCL e DDL na </a:t>
            </a:r>
            <a:r>
              <a:rPr lang="pt-BR" dirty="0"/>
              <a:t>Base de Dados </a:t>
            </a:r>
            <a:r>
              <a:rPr lang="pt-BR" dirty="0" err="1"/>
              <a:t>Mapskills</a:t>
            </a:r>
            <a:r>
              <a:rPr lang="pt-BR" dirty="0"/>
              <a:t>.</a:t>
            </a:r>
          </a:p>
          <a:p>
            <a:pPr hangingPunct="0"/>
            <a:r>
              <a:rPr lang="pt-BR" dirty="0"/>
              <a:t>Somente o Container </a:t>
            </a:r>
            <a:r>
              <a:rPr lang="pt-BR" dirty="0" err="1" smtClean="0"/>
              <a:t>Mapskills-back</a:t>
            </a:r>
            <a:r>
              <a:rPr lang="pt-BR" dirty="0" smtClean="0"/>
              <a:t> </a:t>
            </a:r>
            <a:r>
              <a:rPr lang="pt-BR" dirty="0"/>
              <a:t>pode se comunicar com a Base de </a:t>
            </a:r>
            <a:r>
              <a:rPr lang="pt-BR" dirty="0" smtClean="0"/>
              <a:t>Dados.</a:t>
            </a:r>
          </a:p>
          <a:p>
            <a:pPr hangingPunct="0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24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Mapskills-Haproxy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err="1" smtClean="0"/>
              <a:t>Balanceador</a:t>
            </a:r>
            <a:r>
              <a:rPr lang="pt-BR" dirty="0" smtClean="0"/>
              <a:t> de carga que controla as requisições HTTP </a:t>
            </a:r>
            <a:r>
              <a:rPr lang="pt-BR" dirty="0"/>
              <a:t>destinadas ao </a:t>
            </a:r>
            <a:r>
              <a:rPr lang="pt-BR" dirty="0" err="1" smtClean="0"/>
              <a:t>Mapskills-app</a:t>
            </a:r>
            <a:r>
              <a:rPr lang="pt-BR" dirty="0"/>
              <a:t>.</a:t>
            </a:r>
          </a:p>
          <a:p>
            <a:pPr hangingPunct="0"/>
            <a:r>
              <a:rPr lang="pt-BR" dirty="0" smtClean="0"/>
              <a:t>Utiliza do algoritmo </a:t>
            </a:r>
            <a:r>
              <a:rPr lang="pt-BR" dirty="0"/>
              <a:t>Round </a:t>
            </a:r>
            <a:r>
              <a:rPr lang="pt-BR" dirty="0" smtClean="0"/>
              <a:t>Robin.</a:t>
            </a:r>
            <a:endParaRPr lang="pt-BR" dirty="0"/>
          </a:p>
          <a:p>
            <a:pPr hangingPunct="0"/>
            <a:r>
              <a:rPr lang="pt-BR" dirty="0" smtClean="0"/>
              <a:t>Proxy Reverso.</a:t>
            </a:r>
          </a:p>
          <a:p>
            <a:pPr hangingPunct="0"/>
            <a:r>
              <a:rPr lang="pt-BR" dirty="0" err="1" smtClean="0"/>
              <a:t>Dashboard</a:t>
            </a:r>
            <a:r>
              <a:rPr lang="pt-BR" dirty="0" smtClean="0"/>
              <a:t> </a:t>
            </a:r>
            <a:r>
              <a:rPr lang="pt-BR" dirty="0"/>
              <a:t>para visualização </a:t>
            </a:r>
            <a:r>
              <a:rPr lang="pt-BR" dirty="0" smtClean="0"/>
              <a:t>do </a:t>
            </a:r>
            <a:r>
              <a:rPr lang="pt-BR" dirty="0"/>
              <a:t>números de </a:t>
            </a:r>
            <a:r>
              <a:rPr lang="pt-BR" dirty="0" smtClean="0"/>
              <a:t>requisições, exibindo em </a:t>
            </a:r>
            <a:r>
              <a:rPr lang="pt-BR" dirty="0"/>
              <a:t>tempo real a quantidade de </a:t>
            </a:r>
            <a:r>
              <a:rPr lang="pt-BR" dirty="0" smtClean="0"/>
              <a:t>dados </a:t>
            </a:r>
            <a:r>
              <a:rPr lang="pt-BR" dirty="0"/>
              <a:t>que foi trafegada pela </a:t>
            </a:r>
            <a:r>
              <a:rPr lang="pt-BR" dirty="0" smtClean="0"/>
              <a:t>rede</a:t>
            </a:r>
            <a:r>
              <a:rPr lang="pt-BR" dirty="0"/>
              <a:t>.</a:t>
            </a:r>
          </a:p>
          <a:p>
            <a:pPr hangingPunct="0"/>
            <a:r>
              <a:rPr lang="pt-BR" dirty="0" err="1"/>
              <a:t>Url</a:t>
            </a:r>
            <a:r>
              <a:rPr lang="pt-BR" dirty="0"/>
              <a:t> de acesso ao </a:t>
            </a:r>
            <a:r>
              <a:rPr lang="pt-BR" dirty="0" err="1"/>
              <a:t>dashboard</a:t>
            </a:r>
            <a:r>
              <a:rPr lang="pt-BR" dirty="0"/>
              <a:t>: http://ip_do_host:1936.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25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Mapskills-Haproxy</a:t>
            </a:r>
            <a:endParaRPr lang="pt-BR" dirty="0"/>
          </a:p>
        </p:txBody>
      </p:sp>
      <p:pic>
        <p:nvPicPr>
          <p:cNvPr id="4" name="Figura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10789" y="2336800"/>
            <a:ext cx="8386353" cy="359886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18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Docker-Compose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hangingPunct="0"/>
            <a:r>
              <a:rPr lang="pt-BR" dirty="0" smtClean="0"/>
              <a:t>Automatização e orquestração de </a:t>
            </a:r>
            <a:r>
              <a:rPr lang="pt-BR" dirty="0"/>
              <a:t>todo ambiente de produção necessário para que o </a:t>
            </a:r>
            <a:r>
              <a:rPr lang="pt-BR" dirty="0" err="1"/>
              <a:t>Mapskills</a:t>
            </a:r>
            <a:r>
              <a:rPr lang="pt-BR" dirty="0"/>
              <a:t> funcione. </a:t>
            </a:r>
            <a:endParaRPr lang="pt-BR" dirty="0" smtClean="0"/>
          </a:p>
          <a:p>
            <a:pPr hangingPunct="0"/>
            <a:r>
              <a:rPr lang="pt-BR" dirty="0" err="1" smtClean="0"/>
              <a:t>Docker-compose</a:t>
            </a:r>
            <a:r>
              <a:rPr lang="pt-BR" dirty="0" smtClean="0"/>
              <a:t> </a:t>
            </a:r>
            <a:r>
              <a:rPr lang="pt-BR" dirty="0"/>
              <a:t>de aplicação: </a:t>
            </a:r>
            <a:endParaRPr lang="pt-BR" dirty="0" smtClean="0"/>
          </a:p>
          <a:p>
            <a:pPr lvl="1" hangingPunct="0"/>
            <a:r>
              <a:rPr lang="pt-BR" dirty="0" err="1" smtClean="0"/>
              <a:t>mapskill-back</a:t>
            </a:r>
            <a:r>
              <a:rPr lang="pt-BR" dirty="0" smtClean="0"/>
              <a:t>;</a:t>
            </a:r>
          </a:p>
          <a:p>
            <a:pPr lvl="1" hangingPunct="0"/>
            <a:r>
              <a:rPr lang="pt-BR" dirty="0" err="1" smtClean="0"/>
              <a:t>Mapskills</a:t>
            </a:r>
            <a:r>
              <a:rPr lang="pt-BR" dirty="0" smtClean="0"/>
              <a:t>-front;</a:t>
            </a:r>
          </a:p>
          <a:p>
            <a:pPr lvl="1" hangingPunct="0"/>
            <a:r>
              <a:rPr lang="pt-BR" dirty="0" err="1" smtClean="0"/>
              <a:t>mapskills-haproxy</a:t>
            </a:r>
            <a:r>
              <a:rPr lang="pt-BR" dirty="0"/>
              <a:t>. </a:t>
            </a:r>
          </a:p>
          <a:p>
            <a:pPr hangingPunct="0"/>
            <a:r>
              <a:rPr lang="pt-BR" dirty="0" err="1"/>
              <a:t>Docker-compose</a:t>
            </a:r>
            <a:r>
              <a:rPr lang="pt-BR" dirty="0"/>
              <a:t> de gerenciamento: </a:t>
            </a:r>
            <a:endParaRPr lang="pt-BR" dirty="0" smtClean="0"/>
          </a:p>
          <a:p>
            <a:pPr lvl="1" hangingPunct="0"/>
            <a:r>
              <a:rPr lang="pt-BR" dirty="0" err="1" smtClean="0"/>
              <a:t>mapskills-jenkins</a:t>
            </a:r>
            <a:r>
              <a:rPr lang="pt-BR" dirty="0"/>
              <a:t>;</a:t>
            </a:r>
            <a:endParaRPr lang="pt-BR" dirty="0" smtClean="0"/>
          </a:p>
          <a:p>
            <a:pPr lvl="1" hangingPunct="0"/>
            <a:r>
              <a:rPr lang="pt-BR" dirty="0" err="1" smtClean="0"/>
              <a:t>mapskills-cavisor</a:t>
            </a:r>
            <a:r>
              <a:rPr lang="pt-BR" dirty="0"/>
              <a:t>;</a:t>
            </a:r>
            <a:endParaRPr lang="pt-BR" dirty="0" smtClean="0"/>
          </a:p>
          <a:p>
            <a:pPr lvl="1" hangingPunct="0"/>
            <a:r>
              <a:rPr lang="pt-BR" dirty="0" err="1" smtClean="0"/>
              <a:t>mapskills-mysql</a:t>
            </a:r>
            <a:r>
              <a:rPr lang="pt-BR" dirty="0"/>
              <a:t>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25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err="1" smtClean="0"/>
              <a:t>Mapskills-app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/>
              <a:t>Mapskills</a:t>
            </a:r>
            <a:r>
              <a:rPr lang="pt-BR" dirty="0"/>
              <a:t>-web </a:t>
            </a:r>
            <a:endParaRPr lang="pt-BR" dirty="0" smtClean="0"/>
          </a:p>
          <a:p>
            <a:pPr hangingPunct="0"/>
            <a:r>
              <a:rPr lang="pt-BR" dirty="0" err="1" smtClean="0"/>
              <a:t>Mapskills-app</a:t>
            </a:r>
            <a:r>
              <a:rPr lang="pt-BR" dirty="0" smtClean="0"/>
              <a:t> </a:t>
            </a:r>
            <a:r>
              <a:rPr lang="pt-BR" dirty="0"/>
              <a:t>e o </a:t>
            </a:r>
            <a:r>
              <a:rPr lang="pt-BR" dirty="0" err="1" smtClean="0"/>
              <a:t>Mapskills-mysql</a:t>
            </a:r>
            <a:endParaRPr lang="pt-BR" dirty="0" smtClean="0"/>
          </a:p>
          <a:p>
            <a:pPr hangingPunct="0"/>
            <a:r>
              <a:rPr lang="pt-BR" dirty="0" err="1" smtClean="0"/>
              <a:t>Mapskills-haproxy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 smtClean="0"/>
              <a:t>Mapskills-app</a:t>
            </a:r>
            <a:endParaRPr lang="pt-BR" dirty="0" smtClean="0"/>
          </a:p>
          <a:p>
            <a:pPr hangingPunct="0"/>
            <a:endParaRPr lang="pt-BR" dirty="0"/>
          </a:p>
          <a:p>
            <a:pPr hangingPunct="0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978" y="3019988"/>
            <a:ext cx="5742437" cy="341890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97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Volumes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03116"/>
          </a:xfrm>
        </p:spPr>
        <p:txBody>
          <a:bodyPr>
            <a:normAutofit/>
          </a:bodyPr>
          <a:lstStyle/>
          <a:p>
            <a:pPr hangingPunct="0"/>
            <a:r>
              <a:rPr lang="pt-BR" dirty="0" err="1" smtClean="0"/>
              <a:t>Mapskills-Mysql</a:t>
            </a:r>
            <a:r>
              <a:rPr lang="pt-BR" dirty="0" smtClean="0"/>
              <a:t> </a:t>
            </a:r>
            <a:r>
              <a:rPr lang="pt-BR" dirty="0"/>
              <a:t>tem a finalidade de armazenar todas informações salva na base de dados</a:t>
            </a:r>
            <a:r>
              <a:rPr lang="pt-BR" dirty="0" smtClean="0"/>
              <a:t>.</a:t>
            </a:r>
          </a:p>
          <a:p>
            <a:pPr hangingPunct="0"/>
            <a:r>
              <a:rPr lang="pt-BR" dirty="0" err="1"/>
              <a:t>Mapskills-Cadvisor</a:t>
            </a:r>
            <a:r>
              <a:rPr lang="pt-BR" dirty="0"/>
              <a:t> tem a finalidade de compartilhar informações do host com o container. </a:t>
            </a:r>
          </a:p>
          <a:p>
            <a:pPr hangingPunct="0"/>
            <a:r>
              <a:rPr lang="pt-BR" dirty="0" smtClean="0"/>
              <a:t>Os volumes </a:t>
            </a:r>
            <a:r>
              <a:rPr lang="pt-BR" dirty="0" err="1" smtClean="0"/>
              <a:t>Mapkills-Jenkins</a:t>
            </a:r>
            <a:r>
              <a:rPr lang="pt-BR" dirty="0"/>
              <a:t>:</a:t>
            </a:r>
            <a:endParaRPr lang="pt-BR" dirty="0" smtClean="0"/>
          </a:p>
          <a:p>
            <a:pPr lvl="1" hangingPunct="0"/>
            <a:r>
              <a:rPr lang="pt-BR" sz="2400" dirty="0" smtClean="0"/>
              <a:t>Volume compartilhado com os containers </a:t>
            </a:r>
            <a:r>
              <a:rPr lang="pt-BR" sz="2400" dirty="0" err="1"/>
              <a:t>Mapkills-App</a:t>
            </a:r>
            <a:r>
              <a:rPr lang="pt-BR" sz="2400" dirty="0"/>
              <a:t> e </a:t>
            </a:r>
            <a:r>
              <a:rPr lang="pt-BR" sz="2400" dirty="0" err="1"/>
              <a:t>Mapskills</a:t>
            </a:r>
            <a:r>
              <a:rPr lang="pt-BR" sz="2400" dirty="0"/>
              <a:t>-Web </a:t>
            </a:r>
            <a:endParaRPr lang="pt-BR" sz="2400" dirty="0" smtClean="0"/>
          </a:p>
          <a:p>
            <a:pPr lvl="1" hangingPunct="0"/>
            <a:r>
              <a:rPr lang="pt-BR" sz="2400" dirty="0" smtClean="0"/>
              <a:t>Compartilhamento dos arquivos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e </a:t>
            </a:r>
            <a:r>
              <a:rPr lang="pt-BR" sz="2400" dirty="0" err="1" smtClean="0"/>
              <a:t>docker-compose.yaml</a:t>
            </a:r>
            <a:r>
              <a:rPr lang="pt-BR" sz="2400" dirty="0" smtClean="0"/>
              <a:t> entre o host e container.</a:t>
            </a:r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6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Introdução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655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Mapskills-Jenkins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pt-BR" dirty="0" smtClean="0"/>
              <a:t>Responsável por executar as tarefas destinadas à integração contínua.</a:t>
            </a:r>
            <a:endParaRPr lang="pt-BR" dirty="0"/>
          </a:p>
          <a:p>
            <a:pPr hangingPunct="0"/>
            <a:r>
              <a:rPr lang="pt-BR" dirty="0"/>
              <a:t>Jobs: </a:t>
            </a:r>
          </a:p>
          <a:p>
            <a:pPr lvl="1" hangingPunct="0"/>
            <a:r>
              <a:rPr lang="pt-BR" dirty="0"/>
              <a:t>Build-</a:t>
            </a:r>
            <a:r>
              <a:rPr lang="pt-BR" dirty="0" err="1"/>
              <a:t>Mapksills</a:t>
            </a:r>
            <a:r>
              <a:rPr lang="pt-BR" dirty="0"/>
              <a:t>-</a:t>
            </a:r>
            <a:r>
              <a:rPr lang="pt-BR" dirty="0" err="1"/>
              <a:t>App</a:t>
            </a:r>
            <a:endParaRPr lang="pt-BR" dirty="0"/>
          </a:p>
          <a:p>
            <a:pPr lvl="1" hangingPunct="0"/>
            <a:r>
              <a:rPr lang="pt-BR" dirty="0"/>
              <a:t>Build-</a:t>
            </a:r>
            <a:r>
              <a:rPr lang="pt-BR" dirty="0" err="1"/>
              <a:t>Mapskills</a:t>
            </a:r>
            <a:r>
              <a:rPr lang="pt-BR" dirty="0"/>
              <a:t>-Front</a:t>
            </a:r>
          </a:p>
          <a:p>
            <a:pPr lvl="1" hangingPunct="0"/>
            <a:r>
              <a:rPr lang="pt-BR" dirty="0" err="1"/>
              <a:t>Copy</a:t>
            </a:r>
            <a:r>
              <a:rPr lang="pt-BR" dirty="0"/>
              <a:t> </a:t>
            </a:r>
            <a:r>
              <a:rPr lang="pt-BR" dirty="0" err="1"/>
              <a:t>Artifact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 </a:t>
            </a:r>
            <a:r>
              <a:rPr lang="pt-BR" dirty="0" err="1"/>
              <a:t>App</a:t>
            </a:r>
            <a:endParaRPr lang="pt-BR" dirty="0"/>
          </a:p>
          <a:p>
            <a:pPr lvl="1" hangingPunct="0"/>
            <a:r>
              <a:rPr lang="pt-BR" dirty="0" err="1"/>
              <a:t>Copy</a:t>
            </a:r>
            <a:r>
              <a:rPr lang="pt-BR" dirty="0"/>
              <a:t> </a:t>
            </a:r>
            <a:r>
              <a:rPr lang="pt-BR" dirty="0" err="1"/>
              <a:t>Artifact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 Front</a:t>
            </a:r>
          </a:p>
          <a:p>
            <a:pPr lvl="1" hangingPunct="0"/>
            <a:r>
              <a:rPr lang="pt-BR" dirty="0" err="1"/>
              <a:t>Deploy</a:t>
            </a:r>
            <a:r>
              <a:rPr lang="pt-BR" dirty="0"/>
              <a:t> </a:t>
            </a:r>
            <a:r>
              <a:rPr lang="pt-BR" dirty="0" err="1"/>
              <a:t>Mapskills</a:t>
            </a:r>
            <a:r>
              <a:rPr lang="pt-BR" dirty="0"/>
              <a:t>. </a:t>
            </a:r>
          </a:p>
          <a:p>
            <a:pPr hangingPunct="0"/>
            <a:r>
              <a:rPr lang="pt-BR" dirty="0" err="1"/>
              <a:t>Url</a:t>
            </a:r>
            <a:r>
              <a:rPr lang="pt-BR" dirty="0"/>
              <a:t> de acesso ao </a:t>
            </a:r>
            <a:r>
              <a:rPr lang="pt-BR" dirty="0" err="1"/>
              <a:t>Jenkins</a:t>
            </a:r>
            <a:r>
              <a:rPr lang="pt-BR" dirty="0"/>
              <a:t>: http://ip_do_host:8585.</a:t>
            </a:r>
          </a:p>
        </p:txBody>
      </p:sp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7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Mapskills-Jenkins</a:t>
            </a:r>
            <a:endParaRPr lang="pt-BR" dirty="0"/>
          </a:p>
        </p:txBody>
      </p:sp>
      <p:pic>
        <p:nvPicPr>
          <p:cNvPr id="4" name="Figura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06892" y="2510226"/>
            <a:ext cx="9613900" cy="340876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00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Job</a:t>
            </a:r>
            <a:r>
              <a:rPr lang="pt-BR" dirty="0"/>
              <a:t> - Build </a:t>
            </a:r>
            <a:r>
              <a:rPr lang="pt-BR" dirty="0" err="1"/>
              <a:t>Mapskills-app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122662" cy="3599316"/>
          </a:xfrm>
        </p:spPr>
        <p:txBody>
          <a:bodyPr>
            <a:normAutofit/>
          </a:bodyPr>
          <a:lstStyle/>
          <a:p>
            <a:pPr hangingPunct="0"/>
            <a:r>
              <a:rPr lang="pt-BR" dirty="0"/>
              <a:t>Este </a:t>
            </a:r>
            <a:r>
              <a:rPr lang="pt-BR" i="1" dirty="0" err="1"/>
              <a:t>Job</a:t>
            </a:r>
            <a:r>
              <a:rPr lang="pt-BR" dirty="0"/>
              <a:t> irá baixar o projeto Java do repositório </a:t>
            </a:r>
            <a:r>
              <a:rPr lang="pt-BR" dirty="0" smtClean="0"/>
              <a:t>GitHub, baixar as dependências do projeto e compila-lo </a:t>
            </a:r>
            <a:r>
              <a:rPr lang="pt-BR" dirty="0"/>
              <a:t>no formato .</a:t>
            </a:r>
            <a:r>
              <a:rPr lang="pt-BR" dirty="0" err="1" smtClean="0"/>
              <a:t>war</a:t>
            </a:r>
            <a:r>
              <a:rPr lang="pt-BR" dirty="0" smtClean="0"/>
              <a:t>.</a:t>
            </a:r>
            <a:endParaRPr lang="pt-BR" dirty="0"/>
          </a:p>
          <a:p>
            <a:pPr marL="0" indent="0" hangingPunc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clean install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Dliquibase.should.run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=false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Pazure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endParaRPr lang="pt-BR" dirty="0"/>
          </a:p>
          <a:p>
            <a:pPr marL="0" indent="0" hangingPunct="0">
              <a:buNone/>
            </a:pPr>
            <a:endParaRPr lang="en-US" dirty="0"/>
          </a:p>
          <a:p>
            <a:pPr hangingPunct="0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81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Job</a:t>
            </a:r>
            <a:r>
              <a:rPr lang="pt-BR" dirty="0"/>
              <a:t> – Build </a:t>
            </a:r>
            <a:r>
              <a:rPr lang="pt-BR" dirty="0" err="1"/>
              <a:t>Mapskills</a:t>
            </a:r>
            <a:r>
              <a:rPr lang="pt-BR" dirty="0"/>
              <a:t>-web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0"/>
            <a:r>
              <a:rPr lang="pt-BR" dirty="0"/>
              <a:t>Este </a:t>
            </a:r>
            <a:r>
              <a:rPr lang="pt-BR" i="1" dirty="0" err="1"/>
              <a:t>Job</a:t>
            </a:r>
            <a:r>
              <a:rPr lang="pt-BR" dirty="0"/>
              <a:t> irá baixar o projeto Java do repositório GitHub, baixar as dependências do projeto e compila-lo no formato .</a:t>
            </a:r>
            <a:r>
              <a:rPr lang="pt-BR" dirty="0" err="1"/>
              <a:t>war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99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Jobs </a:t>
            </a:r>
            <a:r>
              <a:rPr lang="pt-BR" dirty="0"/>
              <a:t>-</a:t>
            </a:r>
            <a:r>
              <a:rPr lang="pt-BR" dirty="0" smtClean="0"/>
              <a:t> </a:t>
            </a:r>
            <a:r>
              <a:rPr lang="pt-BR" dirty="0" err="1"/>
              <a:t>Copy</a:t>
            </a:r>
            <a:r>
              <a:rPr lang="pt-BR" dirty="0"/>
              <a:t> </a:t>
            </a:r>
            <a:r>
              <a:rPr lang="pt-BR" dirty="0" err="1"/>
              <a:t>Artifact</a:t>
            </a:r>
            <a:r>
              <a:rPr lang="pt-BR" dirty="0"/>
              <a:t> </a:t>
            </a:r>
            <a:r>
              <a:rPr lang="pt-BR" dirty="0" err="1"/>
              <a:t>Mapskills-app</a:t>
            </a:r>
            <a:r>
              <a:rPr lang="pt-BR" dirty="0"/>
              <a:t> 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	</a:t>
            </a:r>
            <a:r>
              <a:rPr lang="pt-BR" dirty="0" smtClean="0"/>
              <a:t>   </a:t>
            </a:r>
            <a:r>
              <a:rPr lang="pt-BR" dirty="0" err="1" smtClean="0"/>
              <a:t>Copy</a:t>
            </a:r>
            <a:r>
              <a:rPr lang="pt-BR" dirty="0" smtClean="0"/>
              <a:t> </a:t>
            </a:r>
            <a:r>
              <a:rPr lang="pt-BR" dirty="0" err="1" smtClean="0"/>
              <a:t>Artifact</a:t>
            </a:r>
            <a:r>
              <a:rPr lang="pt-BR" dirty="0" smtClean="0"/>
              <a:t> </a:t>
            </a:r>
            <a:r>
              <a:rPr lang="pt-BR" dirty="0" err="1" smtClean="0"/>
              <a:t>Mapskills</a:t>
            </a:r>
            <a:r>
              <a:rPr lang="pt-BR" dirty="0" smtClean="0"/>
              <a:t>-front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383" y="2336873"/>
            <a:ext cx="10829108" cy="3599316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Depende da execução com sucesso do </a:t>
            </a:r>
            <a:r>
              <a:rPr lang="pt-BR" dirty="0" err="1" smtClean="0"/>
              <a:t>job</a:t>
            </a:r>
            <a:r>
              <a:rPr lang="pt-BR" dirty="0" smtClean="0"/>
              <a:t> Build-</a:t>
            </a:r>
            <a:r>
              <a:rPr lang="pt-BR" dirty="0" err="1" smtClean="0"/>
              <a:t>Mapskills</a:t>
            </a:r>
            <a:r>
              <a:rPr lang="pt-BR" dirty="0" smtClean="0"/>
              <a:t>-</a:t>
            </a:r>
            <a:r>
              <a:rPr lang="pt-BR" dirty="0" err="1" smtClean="0"/>
              <a:t>App</a:t>
            </a:r>
            <a:r>
              <a:rPr lang="pt-BR" dirty="0" smtClean="0"/>
              <a:t> e </a:t>
            </a:r>
            <a:r>
              <a:rPr lang="pt-BR" dirty="0" err="1" smtClean="0"/>
              <a:t>Mapskills</a:t>
            </a:r>
            <a:r>
              <a:rPr lang="pt-BR" dirty="0" smtClean="0"/>
              <a:t>-Front.</a:t>
            </a:r>
          </a:p>
          <a:p>
            <a:r>
              <a:rPr lang="pt-BR" dirty="0" smtClean="0"/>
              <a:t>Ele </a:t>
            </a:r>
            <a:r>
              <a:rPr lang="pt-BR" dirty="0"/>
              <a:t>copiar o arquivo .</a:t>
            </a:r>
            <a:r>
              <a:rPr lang="pt-BR" dirty="0" err="1"/>
              <a:t>war</a:t>
            </a:r>
            <a:r>
              <a:rPr lang="pt-BR" dirty="0"/>
              <a:t> da pasta </a:t>
            </a:r>
            <a:r>
              <a:rPr lang="pt-BR" dirty="0" smtClean="0"/>
              <a:t>Target do Container </a:t>
            </a:r>
            <a:r>
              <a:rPr lang="pt-BR" dirty="0" err="1" smtClean="0"/>
              <a:t>Jenkisn</a:t>
            </a:r>
            <a:r>
              <a:rPr lang="pt-BR" dirty="0" smtClean="0"/>
              <a:t> </a:t>
            </a:r>
            <a:r>
              <a:rPr lang="pt-BR" dirty="0"/>
              <a:t>para o volume </a:t>
            </a:r>
            <a:r>
              <a:rPr lang="pt-BR" dirty="0" err="1" smtClean="0"/>
              <a:t>Docker</a:t>
            </a:r>
            <a:r>
              <a:rPr lang="pt-BR" dirty="0" smtClean="0"/>
              <a:t> </a:t>
            </a:r>
            <a:r>
              <a:rPr lang="pt-BR" dirty="0" err="1" smtClean="0"/>
              <a:t>Mapskills-back</a:t>
            </a:r>
            <a:r>
              <a:rPr lang="pt-BR" dirty="0" smtClean="0"/>
              <a:t> e </a:t>
            </a:r>
            <a:r>
              <a:rPr lang="pt-BR" dirty="0" err="1" smtClean="0"/>
              <a:t>Mapskills</a:t>
            </a:r>
            <a:r>
              <a:rPr lang="pt-BR" dirty="0" smtClean="0"/>
              <a:t>-front</a:t>
            </a:r>
            <a:r>
              <a:rPr lang="pt-BR" i="1" dirty="0" smtClean="0"/>
              <a:t>.</a:t>
            </a:r>
            <a:endParaRPr lang="pt-BR" i="1" dirty="0"/>
          </a:p>
          <a:p>
            <a:pPr marL="0" indent="0" algn="ctr" hangingPunc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 hangingPunc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jenkins_home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/workspace/Build-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-Back/target/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mapskills.war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/back</a:t>
            </a:r>
          </a:p>
          <a:p>
            <a:pPr marL="0" indent="0" algn="ctr" hangingPunct="0">
              <a:buNone/>
            </a:pP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 hangingPunc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/var/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jenkins_home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workspace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/Build-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-Front/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-web/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mapskills-web.war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/front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49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Job</a:t>
            </a:r>
            <a:r>
              <a:rPr lang="pt-BR" dirty="0"/>
              <a:t> – </a:t>
            </a:r>
            <a:r>
              <a:rPr lang="pt-BR" dirty="0" err="1"/>
              <a:t>Deploy</a:t>
            </a:r>
            <a:r>
              <a:rPr lang="pt-BR" dirty="0"/>
              <a:t> </a:t>
            </a:r>
            <a:r>
              <a:rPr lang="pt-BR" dirty="0" err="1"/>
              <a:t>Mapskills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893370" cy="3599316"/>
          </a:xfrm>
        </p:spPr>
        <p:txBody>
          <a:bodyPr/>
          <a:lstStyle/>
          <a:p>
            <a:pPr hangingPunct="0"/>
            <a:r>
              <a:rPr lang="pt-BR" dirty="0" err="1" smtClean="0"/>
              <a:t>Reponsável</a:t>
            </a:r>
            <a:r>
              <a:rPr lang="pt-BR" dirty="0" smtClean="0"/>
              <a:t> por </a:t>
            </a:r>
            <a:r>
              <a:rPr lang="pt-BR" dirty="0"/>
              <a:t>disponibilizar os projetos de </a:t>
            </a:r>
            <a:r>
              <a:rPr lang="pt-BR" i="1" dirty="0"/>
              <a:t>front</a:t>
            </a:r>
            <a:r>
              <a:rPr lang="pt-BR" dirty="0"/>
              <a:t> e </a:t>
            </a:r>
            <a:r>
              <a:rPr lang="pt-BR" i="1" dirty="0" err="1"/>
              <a:t>back-end</a:t>
            </a:r>
            <a:r>
              <a:rPr lang="pt-BR" dirty="0"/>
              <a:t> em produção. Para que seja esteja em produção, é executado o arquivo “</a:t>
            </a:r>
            <a:r>
              <a:rPr lang="pt-BR" dirty="0" err="1"/>
              <a:t>docker-compose.yml</a:t>
            </a:r>
            <a:r>
              <a:rPr lang="pt-BR" dirty="0"/>
              <a:t>”.</a:t>
            </a:r>
          </a:p>
          <a:p>
            <a:pPr marL="0" indent="0" hangingPunct="0">
              <a:buNone/>
            </a:pPr>
            <a:endParaRPr lang="en-US" dirty="0"/>
          </a:p>
          <a:p>
            <a:pPr marL="0" indent="0" algn="ctr" hangingPunc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-compose -f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mapskills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docker-compose.yml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up -d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Desenvolvimento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53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354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Realizado com alunos da FATEC Prof. </a:t>
            </a:r>
            <a:r>
              <a:rPr lang="pt-BR" dirty="0" err="1"/>
              <a:t>Jessen</a:t>
            </a:r>
            <a:r>
              <a:rPr lang="pt-BR" dirty="0"/>
              <a:t> Vidal.</a:t>
            </a:r>
          </a:p>
          <a:p>
            <a:r>
              <a:rPr lang="pt-BR" dirty="0"/>
              <a:t>Entre os meses de março, abril e maio.</a:t>
            </a:r>
          </a:p>
          <a:p>
            <a:r>
              <a:rPr lang="pt-BR" dirty="0"/>
              <a:t>Testado por mais de </a:t>
            </a:r>
            <a:r>
              <a:rPr lang="pt-BR" dirty="0" smtClean="0"/>
              <a:t>250 alunos.</a:t>
            </a:r>
          </a:p>
        </p:txBody>
      </p:sp>
      <p:sp>
        <p:nvSpPr>
          <p:cNvPr id="6" name="Retângulo 5"/>
          <p:cNvSpPr/>
          <p:nvPr/>
        </p:nvSpPr>
        <p:spPr>
          <a:xfrm>
            <a:off x="680321" y="250521"/>
            <a:ext cx="156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Resultados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26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Rede Interna</a:t>
            </a:r>
          </a:p>
          <a:p>
            <a:r>
              <a:rPr lang="pt-BR" dirty="0"/>
              <a:t>Data: 08 de março de 2017</a:t>
            </a:r>
          </a:p>
          <a:p>
            <a:r>
              <a:rPr lang="pt-BR" dirty="0"/>
              <a:t>Horário: 19h às 21h30.</a:t>
            </a:r>
          </a:p>
          <a:p>
            <a:r>
              <a:rPr lang="pt-BR" dirty="0"/>
              <a:t>Quantidade de Alunos: 120.</a:t>
            </a:r>
          </a:p>
          <a:p>
            <a:r>
              <a:rPr lang="pt-BR" dirty="0"/>
              <a:t>Localidade: FATEC São José dos Campos</a:t>
            </a:r>
          </a:p>
          <a:p>
            <a:pPr hangingPunct="0"/>
            <a:r>
              <a:rPr lang="pt-BR" dirty="0"/>
              <a:t>Resultado: </a:t>
            </a:r>
          </a:p>
          <a:p>
            <a:pPr lvl="1" hangingPunct="0"/>
            <a:r>
              <a:rPr lang="pt-BR" dirty="0"/>
              <a:t>Consumo de Memória pois eram realizadas diversas tarefas </a:t>
            </a:r>
            <a:r>
              <a:rPr lang="pt-BR" dirty="0" smtClean="0"/>
              <a:t>concorrentemente</a:t>
            </a:r>
            <a:r>
              <a:rPr lang="pt-BR" dirty="0"/>
              <a:t>.</a:t>
            </a:r>
          </a:p>
          <a:p>
            <a:pPr lvl="1" hangingPunct="0"/>
            <a:r>
              <a:rPr lang="pt-BR" dirty="0"/>
              <a:t>Acesso ao banco de dados.</a:t>
            </a:r>
          </a:p>
          <a:p>
            <a:pPr lvl="1" hangingPunct="0"/>
            <a:r>
              <a:rPr lang="pt-BR" dirty="0" smtClean="0"/>
              <a:t>Adicionado </a:t>
            </a:r>
            <a:r>
              <a:rPr lang="pt-BR" dirty="0" err="1"/>
              <a:t>balanceador</a:t>
            </a:r>
            <a:r>
              <a:rPr lang="pt-BR" dirty="0"/>
              <a:t> de carga.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156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Resultados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51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Rede Interna e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Azure</a:t>
            </a:r>
            <a:r>
              <a:rPr lang="pt-BR" dirty="0"/>
              <a:t>.</a:t>
            </a:r>
          </a:p>
          <a:p>
            <a:r>
              <a:rPr lang="pt-BR" dirty="0"/>
              <a:t>Data: 01 de agosto de 2017.</a:t>
            </a:r>
          </a:p>
          <a:p>
            <a:r>
              <a:rPr lang="pt-BR" dirty="0"/>
              <a:t>Horário: 19h às 21h30.</a:t>
            </a:r>
          </a:p>
          <a:p>
            <a:r>
              <a:rPr lang="pt-BR" dirty="0"/>
              <a:t>Quantidade de Alunos: 150.</a:t>
            </a:r>
          </a:p>
          <a:p>
            <a:r>
              <a:rPr lang="pt-BR" dirty="0"/>
              <a:t>Localidade: FATEC São José dos Campos.</a:t>
            </a:r>
          </a:p>
          <a:p>
            <a:pPr hangingPunct="0"/>
            <a:r>
              <a:rPr lang="pt-BR" dirty="0"/>
              <a:t>Resultado: </a:t>
            </a:r>
          </a:p>
          <a:p>
            <a:pPr lvl="1" hangingPunct="0"/>
            <a:r>
              <a:rPr lang="pt-BR" dirty="0"/>
              <a:t>Monitorar o acesso a plataforma e os recursos utilizados pelo servidor. </a:t>
            </a:r>
          </a:p>
          <a:p>
            <a:pPr lvl="1" hangingPunct="0"/>
            <a:r>
              <a:rPr lang="pt-BR" dirty="0" smtClean="0"/>
              <a:t>Divisão da arquitetura.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156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Resultados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7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Projeto Permanência e Desenvolvimento de Talentos Profissionais do Centro Paula Souza (CPS, 2016) .</a:t>
            </a:r>
          </a:p>
          <a:p>
            <a:pPr>
              <a:lnSpc>
                <a:spcPct val="100000"/>
              </a:lnSpc>
            </a:pPr>
            <a:r>
              <a:rPr lang="pt-BR" dirty="0"/>
              <a:t>Projeto de Desenvolvimento o Escritório de Carreiras da Fatec de São José dos Campos (FATEC, 2017).</a:t>
            </a:r>
          </a:p>
          <a:p>
            <a:pPr>
              <a:lnSpc>
                <a:spcPct val="100000"/>
              </a:lnSpc>
            </a:pPr>
            <a:r>
              <a:rPr lang="pt-BR" dirty="0"/>
              <a:t>Plataforma para Jogos de mapeamento de Competências (Inácio, 2017).</a:t>
            </a:r>
          </a:p>
          <a:p>
            <a:pPr>
              <a:lnSpc>
                <a:spcPct val="100000"/>
              </a:lnSpc>
            </a:pPr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0321" y="25052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60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72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Alterar o Servidor de Controle de Versão </a:t>
            </a:r>
            <a:r>
              <a:rPr lang="pt-BR" dirty="0" smtClean="0"/>
              <a:t>para o </a:t>
            </a:r>
            <a:r>
              <a:rPr lang="pt-BR" dirty="0" err="1"/>
              <a:t>GitLab</a:t>
            </a:r>
            <a:r>
              <a:rPr lang="pt-BR" dirty="0"/>
              <a:t>.</a:t>
            </a:r>
          </a:p>
          <a:p>
            <a:r>
              <a:rPr lang="pt-BR" dirty="0"/>
              <a:t>Deixar flexível o </a:t>
            </a:r>
            <a:r>
              <a:rPr lang="pt-BR" dirty="0" smtClean="0"/>
              <a:t>arquivo </a:t>
            </a:r>
            <a:r>
              <a:rPr lang="pt-BR" i="1" dirty="0" err="1" smtClean="0"/>
              <a:t>application.properties</a:t>
            </a:r>
            <a:r>
              <a:rPr lang="pt-BR" dirty="0" smtClean="0"/>
              <a:t> da aplicação </a:t>
            </a:r>
            <a:r>
              <a:rPr lang="pt-BR" i="1" dirty="0" err="1" smtClean="0"/>
              <a:t>back-end</a:t>
            </a:r>
            <a:r>
              <a:rPr lang="pt-BR" i="1" dirty="0" smtClean="0"/>
              <a:t> </a:t>
            </a:r>
            <a:r>
              <a:rPr lang="pt-BR" dirty="0" smtClean="0"/>
              <a:t>para configuração do </a:t>
            </a:r>
            <a:r>
              <a:rPr lang="pt-BR" dirty="0"/>
              <a:t>local onde ficarão as imagens das cenas dos jogos. </a:t>
            </a:r>
          </a:p>
          <a:p>
            <a:r>
              <a:rPr lang="pt-BR" dirty="0"/>
              <a:t>Separar do Servidor de Banco de Dados para garantir a integridade e disponibilidade.</a:t>
            </a:r>
          </a:p>
          <a:p>
            <a:r>
              <a:rPr lang="pt-BR" dirty="0"/>
              <a:t>Implementar uma arquitetura de clusters utilizando do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Swarm</a:t>
            </a:r>
            <a:r>
              <a:rPr lang="pt-BR" dirty="0"/>
              <a:t> ou </a:t>
            </a:r>
            <a:r>
              <a:rPr lang="pt-BR" dirty="0" err="1"/>
              <a:t>Kubernets</a:t>
            </a:r>
            <a:r>
              <a:rPr lang="pt-BR" dirty="0"/>
              <a:t>, onde vários computadores trabalham juntos afim de garantir desempenho e disponibilidade da plataforma.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Considerações Finais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67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pt-BR" dirty="0"/>
              <a:t>Agradeço em primeiro lugar aquele que permite que todas as coisas se concretizem, </a:t>
            </a:r>
            <a:r>
              <a:rPr lang="pt-BR" dirty="0" smtClean="0"/>
              <a:t>Deus.</a:t>
            </a:r>
            <a:endParaRPr lang="pt-BR" dirty="0"/>
          </a:p>
          <a:p>
            <a:pPr algn="just">
              <a:lnSpc>
                <a:spcPct val="160000"/>
              </a:lnSpc>
            </a:pPr>
            <a:r>
              <a:rPr lang="pt-BR" dirty="0"/>
              <a:t>Ao orientador Prof. Me. Eduardo </a:t>
            </a:r>
            <a:r>
              <a:rPr lang="pt-BR" dirty="0" err="1"/>
              <a:t>Sakaue</a:t>
            </a:r>
            <a:r>
              <a:rPr lang="pt-BR" dirty="0"/>
              <a:t>, por todo apoio.</a:t>
            </a:r>
          </a:p>
          <a:p>
            <a:pPr algn="just">
              <a:lnSpc>
                <a:spcPct val="160000"/>
              </a:lnSpc>
            </a:pPr>
            <a:r>
              <a:rPr lang="pt-BR" dirty="0"/>
              <a:t>A todos professores da FATEC, que são responsáveis pela minha formação técnica.</a:t>
            </a:r>
          </a:p>
          <a:p>
            <a:pPr algn="just">
              <a:lnSpc>
                <a:spcPct val="160000"/>
              </a:lnSpc>
            </a:pPr>
            <a:r>
              <a:rPr lang="pt-BR" dirty="0"/>
              <a:t>A todos amigos e colegas que formei durante os anos de estudo.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Considerações Finais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30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/>
              <a:t>Planejamento e Implatação da Plataforma para Mapeamento para Competências </a:t>
            </a:r>
            <a:endParaRPr lang="pt-BR" sz="36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Thiago Luis Silva Fortunato</a:t>
            </a:r>
          </a:p>
          <a:p>
            <a:r>
              <a:rPr lang="pt-BR"/>
              <a:t>Orientador: Prof. Me. Eduardo Sakaue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123838"/>
            <a:ext cx="3065961" cy="125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2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Falta de </a:t>
            </a:r>
            <a:r>
              <a:rPr lang="pt-BR" dirty="0" smtClean="0"/>
              <a:t>pessoal </a:t>
            </a:r>
            <a:r>
              <a:rPr lang="pt-BR" dirty="0"/>
              <a:t>para dar Suporte a todas Aplicações já Implantadas no Centro Paula Souza.</a:t>
            </a:r>
          </a:p>
          <a:p>
            <a:r>
              <a:rPr lang="pt-BR" dirty="0"/>
              <a:t>Gerenciamento dos serviços necessários para a Plataforma de forma independente.</a:t>
            </a:r>
          </a:p>
          <a:p>
            <a:r>
              <a:rPr lang="pt-BR" dirty="0"/>
              <a:t>Garantir que a Plataforma esteja sempre disponível.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0321" y="25052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5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hangingPunct="0"/>
            <a:r>
              <a:rPr lang="pt-BR" dirty="0"/>
              <a:t>Prover uma arquitetura para dar suporte a plataforma, </a:t>
            </a:r>
            <a:r>
              <a:rPr lang="pt-BR" dirty="0" smtClean="0"/>
              <a:t>garantindo:</a:t>
            </a:r>
          </a:p>
          <a:p>
            <a:pPr lvl="1" hangingPunct="0"/>
            <a:r>
              <a:rPr lang="pt-BR" dirty="0" smtClean="0"/>
              <a:t>Agilidade</a:t>
            </a:r>
          </a:p>
          <a:p>
            <a:pPr lvl="1" hangingPunct="0"/>
            <a:r>
              <a:rPr lang="pt-BR" dirty="0" smtClean="0"/>
              <a:t>Qualidade </a:t>
            </a:r>
            <a:r>
              <a:rPr lang="pt-BR" dirty="0"/>
              <a:t>e </a:t>
            </a:r>
            <a:r>
              <a:rPr lang="pt-BR" dirty="0"/>
              <a:t>E</a:t>
            </a:r>
            <a:r>
              <a:rPr lang="pt-BR" dirty="0" smtClean="0"/>
              <a:t>stabilidade </a:t>
            </a:r>
          </a:p>
          <a:p>
            <a:pPr lvl="1" hangingPunct="0"/>
            <a:r>
              <a:rPr lang="pt-BR" dirty="0" smtClean="0"/>
              <a:t>Escalabilidade</a:t>
            </a:r>
          </a:p>
          <a:p>
            <a:pPr lvl="1" hangingPunct="0"/>
            <a:r>
              <a:rPr lang="pt-BR" dirty="0" smtClean="0"/>
              <a:t>Integração Contínua.</a:t>
            </a:r>
            <a:endParaRPr lang="pt-BR" dirty="0"/>
          </a:p>
          <a:p>
            <a:pPr hangingPunct="0"/>
            <a:r>
              <a:rPr lang="pt-BR" dirty="0"/>
              <a:t>Disponibilizar uma arquitetura para alta demanda de requisições em ambiente com pouco recurso computacional e pessoal.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1644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3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Levantamento de Requisitos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63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Maquina Virtual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Plataforma </a:t>
            </a:r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Azure</a:t>
            </a:r>
            <a:r>
              <a:rPr lang="pt-BR" dirty="0"/>
              <a:t>.</a:t>
            </a:r>
            <a:endParaRPr lang="en-US" dirty="0"/>
          </a:p>
          <a:p>
            <a:r>
              <a:rPr lang="pt-BR" dirty="0"/>
              <a:t>Seja Escalável </a:t>
            </a:r>
            <a:endParaRPr lang="pt-BR"/>
          </a:p>
          <a:p>
            <a:r>
              <a:rPr lang="pt-BR" dirty="0"/>
              <a:t>Acesso Remoto através de usuário e Senha.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0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 Web Front-</a:t>
            </a:r>
            <a:r>
              <a:rPr lang="pt-BR" dirty="0" err="1"/>
              <a:t>End</a:t>
            </a:r>
            <a:r>
              <a:rPr lang="pt-BR" dirty="0"/>
              <a:t> e Back-End.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Servidor Web para disponibilizar interface de comunicação com o usuário</a:t>
            </a:r>
            <a:r>
              <a:rPr lang="pt-BR" dirty="0" smtClean="0"/>
              <a:t>.</a:t>
            </a:r>
            <a:endParaRPr lang="en-US" dirty="0"/>
          </a:p>
          <a:p>
            <a:r>
              <a:rPr lang="pt-BR" dirty="0"/>
              <a:t>Servidor com suporte o modelo Cliente-Servidor.</a:t>
            </a:r>
          </a:p>
          <a:p>
            <a:r>
              <a:rPr lang="pt-BR" dirty="0"/>
              <a:t>Dar suporte ao </a:t>
            </a:r>
            <a:r>
              <a:rPr lang="pt-BR" dirty="0" smtClean="0"/>
              <a:t>protocolo </a:t>
            </a:r>
            <a:r>
              <a:rPr lang="pt-BR" dirty="0"/>
              <a:t>HTTP, comunicação entre as aplicações de front e </a:t>
            </a:r>
            <a:r>
              <a:rPr lang="pt-BR" dirty="0" err="1"/>
              <a:t>back</a:t>
            </a:r>
            <a:r>
              <a:rPr lang="pt-BR" dirty="0"/>
              <a:t>-end.</a:t>
            </a:r>
          </a:p>
          <a:p>
            <a:r>
              <a:rPr lang="pt-BR" dirty="0"/>
              <a:t>Ter suporte Java 8 e aplicações compilada no formato .</a:t>
            </a:r>
            <a:r>
              <a:rPr lang="pt-BR" dirty="0" err="1"/>
              <a:t>war</a:t>
            </a:r>
            <a:r>
              <a:rPr lang="pt-BR" dirty="0"/>
              <a:t>. 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0321" y="250521"/>
            <a:ext cx="3384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Levantamento de Requisitos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2" y="920672"/>
            <a:ext cx="1589858" cy="6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806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Personalizada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E5501B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999</TotalTime>
  <Words>1241</Words>
  <Application>Microsoft Office PowerPoint</Application>
  <PresentationFormat>Widescreen</PresentationFormat>
  <Paragraphs>226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 New</vt:lpstr>
      <vt:lpstr>Trebuchet MS</vt:lpstr>
      <vt:lpstr>Berlim</vt:lpstr>
      <vt:lpstr>Planejamento e Implatação da Plataforma para Mapeamento para Competências </vt:lpstr>
      <vt:lpstr>Apresentação</vt:lpstr>
      <vt:lpstr>Introdução</vt:lpstr>
      <vt:lpstr>Motivação</vt:lpstr>
      <vt:lpstr>Problema</vt:lpstr>
      <vt:lpstr>Objetivo</vt:lpstr>
      <vt:lpstr>Levantamento de Requisitos</vt:lpstr>
      <vt:lpstr>Maquina Virtual</vt:lpstr>
      <vt:lpstr>Servidor Web Front-End e Back-End.</vt:lpstr>
      <vt:lpstr>Servidor de Banco de Dados </vt:lpstr>
      <vt:lpstr>Balanceador de Carga</vt:lpstr>
      <vt:lpstr>Integração Contínua</vt:lpstr>
      <vt:lpstr>Interface de Monitoramento</vt:lpstr>
      <vt:lpstr>Quantidade e Escalabilidade</vt:lpstr>
      <vt:lpstr>Arquitetura com Base no Requisito</vt:lpstr>
      <vt:lpstr>Desenvolvimento</vt:lpstr>
      <vt:lpstr>Tecnologias Utilizadas</vt:lpstr>
      <vt:lpstr>Arquitetura com Base na Solução</vt:lpstr>
      <vt:lpstr>Microsoft Cloud Azure e Docker </vt:lpstr>
      <vt:lpstr>Mapskills-Cadvisor</vt:lpstr>
      <vt:lpstr>Mapskills-Cadvisor</vt:lpstr>
      <vt:lpstr>Mapskills-back</vt:lpstr>
      <vt:lpstr>Mapskills-front</vt:lpstr>
      <vt:lpstr>Mapskills-Mysql</vt:lpstr>
      <vt:lpstr>Mapskills-Haproxy</vt:lpstr>
      <vt:lpstr>Mapskills-Haproxy</vt:lpstr>
      <vt:lpstr>Docker-Compose</vt:lpstr>
      <vt:lpstr>Links</vt:lpstr>
      <vt:lpstr>Volumes</vt:lpstr>
      <vt:lpstr>Mapskills-Jenkins</vt:lpstr>
      <vt:lpstr>Mapskills-Jenkins</vt:lpstr>
      <vt:lpstr>Job - Build Mapskills-app</vt:lpstr>
      <vt:lpstr>Job – Build Mapskills-web</vt:lpstr>
      <vt:lpstr>Jobs - Copy Artifact Mapskills-app e      Copy Artifact Mapskills-front</vt:lpstr>
      <vt:lpstr>Job – Deploy Mapskills</vt:lpstr>
      <vt:lpstr>Resultados</vt:lpstr>
      <vt:lpstr>Escopo dos Resultados</vt:lpstr>
      <vt:lpstr>Experimento 1</vt:lpstr>
      <vt:lpstr>Experimento 2</vt:lpstr>
      <vt:lpstr>Considerações Finais</vt:lpstr>
      <vt:lpstr>Trabalhos Futuros</vt:lpstr>
      <vt:lpstr>Agradecimentos</vt:lpstr>
      <vt:lpstr>Planejamento e Implatação da Plataforma para Mapeamento para Competências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e Implatação da Plataforma para Mapeamento para Competências</dc:title>
  <dc:creator>Thiago Fortunato</dc:creator>
  <cp:lastModifiedBy>THIAGO LUIS SILVA FORTUNATO</cp:lastModifiedBy>
  <cp:revision>172</cp:revision>
  <dcterms:created xsi:type="dcterms:W3CDTF">2017-12-10T18:46:10Z</dcterms:created>
  <dcterms:modified xsi:type="dcterms:W3CDTF">2017-12-13T18:18:38Z</dcterms:modified>
</cp:coreProperties>
</file>