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80" r:id="rId12"/>
    <p:sldId id="281" r:id="rId13"/>
    <p:sldId id="282" r:id="rId14"/>
    <p:sldId id="283" r:id="rId15"/>
    <p:sldId id="284" r:id="rId16"/>
    <p:sldId id="285" r:id="rId17"/>
    <p:sldId id="268" r:id="rId18"/>
    <p:sldId id="269" r:id="rId19"/>
    <p:sldId id="270" r:id="rId20"/>
    <p:sldId id="271" r:id="rId21"/>
    <p:sldId id="272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73" r:id="rId35"/>
    <p:sldId id="274" r:id="rId36"/>
    <p:sldId id="298" r:id="rId37"/>
    <p:sldId id="299" r:id="rId38"/>
    <p:sldId id="275" r:id="rId39"/>
    <p:sldId id="276" r:id="rId40"/>
    <p:sldId id="300" r:id="rId41"/>
    <p:sldId id="279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6E2B-49A8-4231-AE69-C6B89EC85462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3445-790F-45D2-B911-1A138284D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67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1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C2C1-01F5-47C0-8773-A38930127B25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p_do_host:8585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smtClean="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Thiago Luis Silva Fortunato</a:t>
            </a:r>
          </a:p>
          <a:p>
            <a:r>
              <a:rPr lang="pt-BR" smtClean="0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Web Front-End.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Web com a finalidade de disponibilizar a aplicação que realizará será a interface de comunicação com o usuário. A aplicação contida neste servidor trabalha no modelo Cliente-Servidor, onde o HTTP é o protocolo de comunicação entre as aplicações de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(interface gráfica) e </a:t>
            </a:r>
            <a:r>
              <a:rPr lang="pt-BR" i="1" dirty="0" err="1"/>
              <a:t>back-end</a:t>
            </a:r>
            <a:r>
              <a:rPr lang="pt-BR" dirty="0"/>
              <a:t> (regra de negócio) que seja responsável por disponibilizar a aplicação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compilada no formato Recurso de Aplicação Web (</a:t>
            </a:r>
            <a:r>
              <a:rPr lang="pt-BR" dirty="0" err="1"/>
              <a:t>war</a:t>
            </a:r>
            <a:r>
              <a:rPr lang="pt-BR" dirty="0"/>
              <a:t>) com Java 8.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65548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Web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responsável por disponibilizar a aplicação </a:t>
            </a:r>
            <a:r>
              <a:rPr lang="pt-BR" i="1" dirty="0" err="1"/>
              <a:t>back-end</a:t>
            </a:r>
            <a:r>
              <a:rPr lang="pt-BR" dirty="0"/>
              <a:t> da plataforma. A aplicação contida neste servidor trabalha no modelo Cliente-Servidor, realizando conexão com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por meio do protocolo HTTP, esta aplicação também foi desenvolvida com Java 8 e compilada no formato Recurso de Aplicação Web (</a:t>
            </a:r>
            <a:r>
              <a:rPr lang="pt-BR" dirty="0" err="1"/>
              <a:t>war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18272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de Banco de Dados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armazenar todas informações pertinentes ao jogo, como características do jogo a ser aplicado, imagens, perguntas e alternativas, bem como informações das instituições, usuários, afim de gerar relatórios para que os responsáveis possam visualizar os resultados do jogo.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721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Balanceador</a:t>
            </a:r>
            <a:r>
              <a:rPr lang="pt-BR" dirty="0" smtClean="0"/>
              <a:t> de 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fundamental controlar a quantidade de acesso ao Servidor de </a:t>
            </a:r>
            <a:r>
              <a:rPr lang="pt-BR" i="1" dirty="0" err="1"/>
              <a:t>back-end</a:t>
            </a:r>
            <a:r>
              <a:rPr lang="pt-BR" dirty="0"/>
              <a:t>, para que isso ocorra é necessário que este serviço seja escalável. Este serviço será responsável por direcionar as requisições para o Servido </a:t>
            </a:r>
            <a:r>
              <a:rPr lang="pt-BR" i="1" dirty="0" err="1"/>
              <a:t>back-end</a:t>
            </a:r>
            <a:r>
              <a:rPr lang="pt-BR" dirty="0"/>
              <a:t> com menos carga.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85791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garantir que um novo código esteja apto a ser disponibilizado frequentemente. Controlando as construções, versionamento, validações e testes. Para que o processo de frequentes alterações parciais enteja disponível de maneira automática e com garantia de que a plataforma funcione como esperado. A Figura 3 demonstra os processos realizados na Integração Contínua.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82" y="4429121"/>
            <a:ext cx="3581400" cy="20097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8026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de Monitoramento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 de monitoramento em tempo real para que informe ao Técnico responsável pela disponibilização da aplicação o estado da Máquina Virtual, demonstrando graficamente quanto é consumido de recurso de memória, processador, entrada e saída dados, bem como métricas referente a consumo de internet do host, além do estado dos containers.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72020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Quantidade e Escalabilidade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pt-BR" dirty="0"/>
              <a:t>É primordial que a plataforma seja escalável, garantindo que o software estará sempre disponível sendo disponibilizado aos usuários com qualidade.</a:t>
            </a:r>
          </a:p>
          <a:p>
            <a:pPr hangingPunct="0"/>
            <a:r>
              <a:rPr lang="pt-BR" dirty="0"/>
              <a:t>Este software será utilizado por 200 </a:t>
            </a:r>
            <a:r>
              <a:rPr lang="pt-BR" dirty="0" err="1"/>
              <a:t>ETECs</a:t>
            </a:r>
            <a:r>
              <a:rPr lang="pt-BR" dirty="0"/>
              <a:t>, 70 </a:t>
            </a:r>
            <a:r>
              <a:rPr lang="pt-BR" dirty="0" err="1"/>
              <a:t>FATECs</a:t>
            </a:r>
            <a:r>
              <a:rPr lang="pt-BR" dirty="0"/>
              <a:t>, cada uma oferecendo seus cursos, sendo estes, com em média 40 alunos matriculados. </a:t>
            </a:r>
          </a:p>
          <a:p>
            <a:pPr hangingPunct="0"/>
            <a:r>
              <a:rPr lang="pt-BR" dirty="0"/>
              <a:t>Pode-se ter como exemplo a FATEC de São José dos Campos, que contém 7 cursos, cada um com 40 alunos ingressantes. Na primeira quinzena do semestre haverá um acesso de 360 alunos simultâneos, onde os mesmos devem acessar a qualquer momento e de qualquer lugar.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2711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4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83" y="2336800"/>
            <a:ext cx="7008809" cy="3598863"/>
          </a:xfr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1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Mapskills-Cadvisor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 que auxilia no gerenciamento dos recursos consumidos pelo host. Como são necessários vários serviços que formam a arquitetura da aplicação </a:t>
            </a:r>
            <a:r>
              <a:rPr lang="pt-BR" i="1" dirty="0" err="1"/>
              <a:t>Mapskills</a:t>
            </a:r>
            <a:r>
              <a:rPr lang="pt-BR" dirty="0"/>
              <a:t>, fica difícil monitora-los individualmente, para isto o </a:t>
            </a:r>
            <a:r>
              <a:rPr lang="pt-BR" dirty="0" err="1"/>
              <a:t>Cadvisor</a:t>
            </a:r>
            <a:r>
              <a:rPr lang="pt-BR" dirty="0"/>
              <a:t> tem a finalidade de monitorar todos processos no host e containers, sabendo em tempo real o quanto esta sendo consumido de recurso.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7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r>
              <a:rPr lang="pt-BR" sz="3200" dirty="0" smtClean="0"/>
              <a:t>Levantamento de Requisitos</a:t>
            </a:r>
          </a:p>
          <a:p>
            <a:r>
              <a:rPr lang="pt-BR" sz="3200" dirty="0" smtClean="0"/>
              <a:t>Desenvolvimento</a:t>
            </a:r>
          </a:p>
          <a:p>
            <a:r>
              <a:rPr lang="pt-BR" sz="3200" dirty="0" smtClean="0"/>
              <a:t>Resultados</a:t>
            </a:r>
          </a:p>
          <a:p>
            <a:r>
              <a:rPr lang="pt-BR" sz="3200" dirty="0" smtClean="0"/>
              <a:t>Considerações Finais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953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/>
              <a:t>-</a:t>
            </a:r>
            <a:r>
              <a:rPr lang="pt-BR" dirty="0" smtClean="0"/>
              <a:t>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Container responsável por conter o projeto Java de </a:t>
            </a:r>
            <a:r>
              <a:rPr lang="pt-BR" i="1" dirty="0" err="1"/>
              <a:t>back-end</a:t>
            </a:r>
            <a:r>
              <a:rPr lang="pt-BR" dirty="0"/>
              <a:t>, </a:t>
            </a:r>
            <a:r>
              <a:rPr lang="pt-BR" i="1" dirty="0" err="1"/>
              <a:t>mapskills.war</a:t>
            </a:r>
            <a:r>
              <a:rPr lang="pt-BR" dirty="0"/>
              <a:t>. Neste container está instalado o Java na versão 1.8 e o </a:t>
            </a:r>
            <a:r>
              <a:rPr lang="pt-BR" dirty="0" err="1"/>
              <a:t>Tomcat</a:t>
            </a:r>
            <a:r>
              <a:rPr lang="pt-BR" dirty="0"/>
              <a:t> na versão 8.5, para criação deste container foi utilizada uma Imagem </a:t>
            </a:r>
            <a:r>
              <a:rPr lang="pt-BR" dirty="0" err="1"/>
              <a:t>Alpine</a:t>
            </a:r>
            <a:r>
              <a:rPr lang="pt-BR" dirty="0"/>
              <a:t>, pois reduziu significativamente o tamanho da imagem, rodando apenas um processo Java.</a:t>
            </a:r>
          </a:p>
          <a:p>
            <a:pPr hangingPunct="0"/>
            <a:r>
              <a:rPr lang="pt-BR" dirty="0" smtClean="0"/>
              <a:t>Para </a:t>
            </a:r>
            <a:r>
              <a:rPr lang="pt-BR" dirty="0"/>
              <a:t>se encaminhar uma requisição ao </a:t>
            </a:r>
            <a:r>
              <a:rPr lang="pt-BR" i="1" dirty="0" err="1"/>
              <a:t>back-end</a:t>
            </a:r>
            <a:r>
              <a:rPr lang="pt-BR" dirty="0"/>
              <a:t> é necessário acessar aplicação através da url: http://ip_do_host:8080/</a:t>
            </a:r>
            <a:r>
              <a:rPr lang="pt-BR" i="1" dirty="0"/>
              <a:t>mapskills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3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Container responsável por conter o projeto de Interface Front-Web, </a:t>
            </a:r>
            <a:r>
              <a:rPr lang="pt-BR" dirty="0" err="1"/>
              <a:t>mapskills-web.war</a:t>
            </a:r>
            <a:r>
              <a:rPr lang="pt-BR" dirty="0"/>
              <a:t>. Neste container também está instalado o Java na versão 1.8 e o </a:t>
            </a:r>
            <a:r>
              <a:rPr lang="pt-BR" dirty="0" err="1"/>
              <a:t>Tomcat</a:t>
            </a:r>
            <a:r>
              <a:rPr lang="pt-BR" dirty="0"/>
              <a:t> na versão 8.5, para criação deste container foi utilizada uma Imagem </a:t>
            </a:r>
            <a:r>
              <a:rPr lang="pt-BR" i="1" dirty="0" err="1"/>
              <a:t>Alpine</a:t>
            </a:r>
            <a:r>
              <a:rPr lang="pt-BR" dirty="0"/>
              <a:t>, pois reduziu significativamente o tamanho da imagem, rodando apenas um processo Java.</a:t>
            </a:r>
          </a:p>
          <a:p>
            <a:pPr hangingPunct="0"/>
            <a:r>
              <a:rPr lang="pt-BR" dirty="0" smtClean="0"/>
              <a:t>Para </a:t>
            </a:r>
            <a:r>
              <a:rPr lang="pt-BR" dirty="0"/>
              <a:t>se encaminhar uma requisição ao front-</a:t>
            </a:r>
            <a:r>
              <a:rPr lang="pt-BR" dirty="0" err="1"/>
              <a:t>end</a:t>
            </a:r>
            <a:r>
              <a:rPr lang="pt-BR" dirty="0"/>
              <a:t> é necessário acessar aplicação através da url: http://ip_do_host:80/mapskills-web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51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pt-BR" dirty="0"/>
              <a:t>Container responsável por armazenar todas informações referente a plataforma.</a:t>
            </a:r>
          </a:p>
          <a:p>
            <a:pPr hangingPunct="0"/>
            <a:r>
              <a:rPr lang="pt-BR" dirty="0" smtClean="0"/>
              <a:t>Foi </a:t>
            </a:r>
            <a:r>
              <a:rPr lang="pt-BR" dirty="0"/>
              <a:t>configurado para permitir acesso remoto ao banco de dados, pois a aplicação pode não estar no mesmo servidor que a plataforma. Para isto, foi alterado o valor do parâmetro </a:t>
            </a:r>
            <a:r>
              <a:rPr lang="pt-BR" i="1" dirty="0" err="1"/>
              <a:t>bind-address</a:t>
            </a:r>
            <a:r>
              <a:rPr lang="pt-BR" dirty="0"/>
              <a:t> para </a:t>
            </a:r>
            <a:r>
              <a:rPr lang="pt-BR" i="1" dirty="0"/>
              <a:t>0.0.0.0 </a:t>
            </a:r>
            <a:r>
              <a:rPr lang="pt-BR" dirty="0"/>
              <a:t>no arquivo </a:t>
            </a:r>
            <a:r>
              <a:rPr lang="pt-BR" i="1" dirty="0" err="1"/>
              <a:t>my.cnf</a:t>
            </a:r>
            <a:r>
              <a:rPr lang="pt-BR" i="1" dirty="0"/>
              <a:t> </a:t>
            </a:r>
            <a:r>
              <a:rPr lang="pt-BR" dirty="0"/>
              <a:t>permitindo acesso remoto.</a:t>
            </a:r>
          </a:p>
          <a:p>
            <a:pPr hangingPunct="0"/>
            <a:r>
              <a:rPr lang="pt-BR" dirty="0" smtClean="0"/>
              <a:t>Um </a:t>
            </a:r>
            <a:r>
              <a:rPr lang="pt-BR" dirty="0"/>
              <a:t>usuário com permissões para consultar, inserir, alterar ou deletar informações na Base de Dados </a:t>
            </a:r>
            <a:r>
              <a:rPr lang="pt-BR" dirty="0" err="1"/>
              <a:t>Mapskills</a:t>
            </a:r>
            <a:r>
              <a:rPr lang="pt-BR" dirty="0"/>
              <a:t> foi criado. Este é o único usuário que tem acesso remoto as informações do Banco de Dados.</a:t>
            </a:r>
          </a:p>
          <a:p>
            <a:pPr hangingPunct="0"/>
            <a:r>
              <a:rPr lang="pt-BR" dirty="0" smtClean="0"/>
              <a:t>Somente </a:t>
            </a:r>
            <a:r>
              <a:rPr lang="pt-BR" dirty="0"/>
              <a:t>o Container </a:t>
            </a:r>
            <a:r>
              <a:rPr lang="pt-BR" dirty="0" err="1"/>
              <a:t>Tomcat</a:t>
            </a:r>
            <a:r>
              <a:rPr lang="pt-BR" dirty="0"/>
              <a:t>-Back-</a:t>
            </a:r>
            <a:r>
              <a:rPr lang="pt-BR" dirty="0" err="1"/>
              <a:t>End</a:t>
            </a:r>
            <a:r>
              <a:rPr lang="pt-BR" dirty="0"/>
              <a:t> pode se comunicar com a Base de Dados, desta forma, foi isolado o acesso aos dados.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72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Mapskills-Haproxy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pt-BR" dirty="0"/>
              <a:t>O </a:t>
            </a:r>
            <a:r>
              <a:rPr lang="pt-BR" dirty="0" err="1"/>
              <a:t>Haproxy</a:t>
            </a:r>
            <a:r>
              <a:rPr lang="pt-BR" dirty="0"/>
              <a:t> tem a finalidade gerenciar todas requisições HTTP destinadas ao </a:t>
            </a:r>
            <a:r>
              <a:rPr lang="pt-BR" dirty="0" err="1"/>
              <a:t>Mapskills-app</a:t>
            </a:r>
            <a:r>
              <a:rPr lang="pt-BR" dirty="0"/>
              <a:t>, realizando o balanceamento de carga entre os containers do </a:t>
            </a:r>
            <a:r>
              <a:rPr lang="pt-BR" i="1" dirty="0" err="1"/>
              <a:t>back</a:t>
            </a:r>
            <a:r>
              <a:rPr lang="pt-BR" i="1" dirty="0"/>
              <a:t>-end</a:t>
            </a:r>
            <a:r>
              <a:rPr lang="pt-BR" dirty="0"/>
              <a:t>. </a:t>
            </a:r>
          </a:p>
          <a:p>
            <a:pPr hangingPunct="0"/>
            <a:r>
              <a:rPr lang="pt-BR" dirty="0" smtClean="0"/>
              <a:t>Para </a:t>
            </a:r>
            <a:r>
              <a:rPr lang="pt-BR" dirty="0"/>
              <a:t>isto, o </a:t>
            </a:r>
            <a:r>
              <a:rPr lang="pt-BR" dirty="0" err="1"/>
              <a:t>Haproxy</a:t>
            </a:r>
            <a:r>
              <a:rPr lang="pt-BR" dirty="0"/>
              <a:t> utiliza do algoritmo Round Robin, este algoritmo tratar os servers como iguais, independente do número de conexões solicitadas, sempre redirecionando a próxima requisição ao server seguinte, desta forma, todos servers terão o mesmo número de conexões. 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 err="1"/>
              <a:t>Haproxy</a:t>
            </a:r>
            <a:r>
              <a:rPr lang="pt-BR" dirty="0"/>
              <a:t> trabalha como um Proxy Reverso, recebendo todas requisições através da porta 80 e redirecionando internamente a porta 8080 destinada ao </a:t>
            </a:r>
            <a:r>
              <a:rPr lang="pt-BR" dirty="0" err="1"/>
              <a:t>Tomcat</a:t>
            </a:r>
            <a:r>
              <a:rPr lang="pt-BR" dirty="0"/>
              <a:t> que contém o </a:t>
            </a:r>
            <a:r>
              <a:rPr lang="pt-BR" dirty="0" err="1"/>
              <a:t>mapskills-war</a:t>
            </a:r>
            <a:r>
              <a:rPr lang="pt-BR" dirty="0"/>
              <a:t>. O balanceamento de carga utilizado e de camada 4 (camada de transporte) da tabela OSI, encaminhando o tráfego do usuário com base no alcance e na porta do IP, no caso definida como 80.</a:t>
            </a:r>
          </a:p>
          <a:p>
            <a:pPr hangingPunct="0"/>
            <a:r>
              <a:rPr lang="pt-BR" dirty="0" smtClean="0"/>
              <a:t>Além </a:t>
            </a:r>
            <a:r>
              <a:rPr lang="pt-BR" dirty="0"/>
              <a:t>de controlar as requisições o </a:t>
            </a:r>
            <a:r>
              <a:rPr lang="pt-BR" dirty="0" err="1"/>
              <a:t>Haproxy</a:t>
            </a:r>
            <a:r>
              <a:rPr lang="pt-BR" dirty="0"/>
              <a:t> exibe também fornece um </a:t>
            </a:r>
            <a:r>
              <a:rPr lang="pt-BR" dirty="0" err="1"/>
              <a:t>Dashboard</a:t>
            </a:r>
            <a:r>
              <a:rPr lang="pt-BR" dirty="0"/>
              <a:t> para visualização dos servers, números de requisições com sucesso e falha, bem como saber em tempo real a quantidade de Kbps que foi trafegada pela rede, conforme figura abaixo.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22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Mapskills-Haproxy</a:t>
            </a:r>
            <a:endParaRPr lang="pt-BR" dirty="0"/>
          </a:p>
        </p:txBody>
      </p:sp>
      <p:pic>
        <p:nvPicPr>
          <p:cNvPr id="4" name="Figura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0789" y="2336800"/>
            <a:ext cx="8386353" cy="3598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1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Docker-Compose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pt-BR" dirty="0"/>
              <a:t>Este arquivo de configuração tem a finalidade de automatizar a implantação de todo ambiente de produção necessário para que o </a:t>
            </a:r>
            <a:r>
              <a:rPr lang="pt-BR" dirty="0" err="1"/>
              <a:t>Mapskills</a:t>
            </a:r>
            <a:r>
              <a:rPr lang="pt-BR" dirty="0"/>
              <a:t> funcione. O arquivo </a:t>
            </a:r>
            <a:r>
              <a:rPr lang="pt-BR" dirty="0" err="1"/>
              <a:t>docker-compose.yml</a:t>
            </a:r>
            <a:r>
              <a:rPr lang="pt-BR" dirty="0"/>
              <a:t> criara e iniciara todos serviços definidos.</a:t>
            </a:r>
          </a:p>
          <a:p>
            <a:pPr hangingPunct="0"/>
            <a:r>
              <a:rPr lang="pt-BR" dirty="0" smtClean="0"/>
              <a:t>Para </a:t>
            </a:r>
            <a:r>
              <a:rPr lang="pt-BR" dirty="0"/>
              <a:t>separar o software </a:t>
            </a:r>
            <a:r>
              <a:rPr lang="pt-BR" dirty="0" err="1"/>
              <a:t>Mapskills</a:t>
            </a:r>
            <a:r>
              <a:rPr lang="pt-BR" dirty="0"/>
              <a:t> dos aplicativos que realizam o gerenciamento da aplicação, foi necessário criar dois arquivos. Em um arquivo </a:t>
            </a:r>
            <a:r>
              <a:rPr lang="pt-BR" dirty="0" err="1"/>
              <a:t>docker-compose</a:t>
            </a:r>
            <a:r>
              <a:rPr lang="pt-BR" dirty="0"/>
              <a:t> será responsável por gerenciar as aplicações </a:t>
            </a:r>
            <a:r>
              <a:rPr lang="pt-BR" dirty="0" err="1"/>
              <a:t>Jenkins</a:t>
            </a:r>
            <a:r>
              <a:rPr lang="pt-BR" dirty="0"/>
              <a:t>, </a:t>
            </a:r>
            <a:r>
              <a:rPr lang="pt-BR" dirty="0" err="1"/>
              <a:t>Cavisor</a:t>
            </a:r>
            <a:r>
              <a:rPr lang="pt-BR" dirty="0"/>
              <a:t> e o Banco de Dados </a:t>
            </a:r>
            <a:r>
              <a:rPr lang="pt-BR" dirty="0" err="1"/>
              <a:t>Mysql</a:t>
            </a:r>
            <a:r>
              <a:rPr lang="pt-BR" dirty="0"/>
              <a:t>. </a:t>
            </a:r>
          </a:p>
          <a:p>
            <a:pPr hangingPunct="0"/>
            <a:r>
              <a:rPr lang="pt-BR" dirty="0" smtClean="0"/>
              <a:t>Este </a:t>
            </a:r>
            <a:r>
              <a:rPr lang="pt-BR" dirty="0"/>
              <a:t>arquivo localizado no diretório /</a:t>
            </a:r>
            <a:r>
              <a:rPr lang="pt-BR" dirty="0" err="1"/>
              <a:t>opt</a:t>
            </a:r>
            <a:r>
              <a:rPr lang="pt-BR" dirty="0"/>
              <a:t>/</a:t>
            </a:r>
            <a:r>
              <a:rPr lang="pt-BR" dirty="0" err="1"/>
              <a:t>mapskills</a:t>
            </a:r>
            <a:r>
              <a:rPr lang="pt-BR" dirty="0"/>
              <a:t>/manager, é inicializado primeiro, pois desta forma a segunda parte poderá cair, a qualquer momento que os dados pertinentes ao gerenciamento da aplicação, bem como a base de dados não serão perdidos. </a:t>
            </a:r>
          </a:p>
          <a:p>
            <a:pPr hangingPunct="0"/>
            <a:r>
              <a:rPr lang="pt-BR" dirty="0" smtClean="0"/>
              <a:t>Para </a:t>
            </a:r>
            <a:r>
              <a:rPr lang="pt-BR" dirty="0"/>
              <a:t>que a segunda parte seja inicializada, é necessário que a primeira esteja com todos serviços ativos. Neste arquivo </a:t>
            </a:r>
            <a:r>
              <a:rPr lang="pt-BR" dirty="0" err="1"/>
              <a:t>docker-compose</a:t>
            </a:r>
            <a:r>
              <a:rPr lang="pt-BR" dirty="0"/>
              <a:t>, serão inicializados os containers </a:t>
            </a:r>
            <a:r>
              <a:rPr lang="pt-BR" dirty="0" err="1"/>
              <a:t>Mapkills-app</a:t>
            </a:r>
            <a:r>
              <a:rPr lang="pt-BR" dirty="0"/>
              <a:t>, </a:t>
            </a:r>
            <a:r>
              <a:rPr lang="pt-BR" dirty="0" err="1"/>
              <a:t>Mapskills</a:t>
            </a:r>
            <a:r>
              <a:rPr lang="pt-BR" dirty="0"/>
              <a:t>-web e </a:t>
            </a:r>
            <a:r>
              <a:rPr lang="pt-BR" dirty="0" err="1"/>
              <a:t>Mapkills-Haproxy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32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pt-BR" dirty="0"/>
              <a:t>Além de inicializar os serviços, o arquivo </a:t>
            </a:r>
            <a:r>
              <a:rPr lang="pt-BR" dirty="0" err="1"/>
              <a:t>docker-compose.yml</a:t>
            </a:r>
            <a:r>
              <a:rPr lang="pt-BR" dirty="0"/>
              <a:t> é responsável por configurar como e com quem cada um dos containers irão se comunicar, bem como os volumes necessários para cada container. </a:t>
            </a:r>
          </a:p>
          <a:p>
            <a:pPr hangingPunct="0"/>
            <a:r>
              <a:rPr lang="pt-BR" dirty="0"/>
              <a:t>	Foi criado um link entre os containers </a:t>
            </a:r>
            <a:r>
              <a:rPr lang="pt-BR" dirty="0" err="1"/>
              <a:t>Mapskills-app</a:t>
            </a:r>
            <a:r>
              <a:rPr lang="pt-BR" dirty="0"/>
              <a:t> e o </a:t>
            </a:r>
            <a:r>
              <a:rPr lang="pt-BR" dirty="0" err="1"/>
              <a:t>Mapskills-Mysql</a:t>
            </a:r>
            <a:r>
              <a:rPr lang="pt-BR" dirty="0"/>
              <a:t>, pois desta forma o </a:t>
            </a:r>
            <a:r>
              <a:rPr lang="pt-BR" i="1" dirty="0" err="1"/>
              <a:t>back-end</a:t>
            </a:r>
            <a:r>
              <a:rPr lang="pt-BR" dirty="0"/>
              <a:t> da aplicação poderá persistir, consultar deletar ou alterar qualquer informação no banco de dados.</a:t>
            </a:r>
          </a:p>
          <a:p>
            <a:pPr hangingPunct="0"/>
            <a:r>
              <a:rPr lang="pt-BR" dirty="0"/>
              <a:t>	O link entre o container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para que os dados inseridos na interface web seja trafegada para o </a:t>
            </a:r>
            <a:r>
              <a:rPr lang="pt-BR" i="1" dirty="0" err="1"/>
              <a:t>back-end</a:t>
            </a:r>
            <a:r>
              <a:rPr lang="pt-BR" dirty="0"/>
              <a:t>, e assim os dados sejam manipulados.  </a:t>
            </a:r>
          </a:p>
          <a:p>
            <a:pPr hangingPunct="0"/>
            <a:r>
              <a:rPr lang="pt-BR" dirty="0"/>
              <a:t>	Link entre o </a:t>
            </a:r>
            <a:r>
              <a:rPr lang="pt-BR" dirty="0" err="1"/>
              <a:t>Haproxy</a:t>
            </a:r>
            <a:r>
              <a:rPr lang="pt-BR" dirty="0"/>
              <a:t> e </a:t>
            </a:r>
            <a:r>
              <a:rPr lang="pt-BR" dirty="0" err="1"/>
              <a:t>Mapskills-app</a:t>
            </a:r>
            <a:r>
              <a:rPr lang="pt-BR" dirty="0"/>
              <a:t> para que todas requisições destinadas ao </a:t>
            </a:r>
            <a:r>
              <a:rPr lang="pt-BR" dirty="0" err="1"/>
              <a:t>Mapskills-app</a:t>
            </a:r>
            <a:r>
              <a:rPr lang="pt-BR" dirty="0"/>
              <a:t> sejam controladas pelo </a:t>
            </a:r>
            <a:r>
              <a:rPr lang="pt-BR" dirty="0" err="1"/>
              <a:t>balanceador</a:t>
            </a:r>
            <a:r>
              <a:rPr lang="pt-BR" dirty="0"/>
              <a:t> de carga.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58" y="4476746"/>
            <a:ext cx="3295650" cy="19621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79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Volumes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pt-BR" dirty="0"/>
              <a:t>Os Volumes </a:t>
            </a:r>
            <a:r>
              <a:rPr lang="pt-BR" dirty="0" err="1"/>
              <a:t>Docker</a:t>
            </a:r>
            <a:r>
              <a:rPr lang="pt-BR" dirty="0"/>
              <a:t> têm a finalidade de persistir os dados usados pelos Containers </a:t>
            </a:r>
            <a:r>
              <a:rPr lang="pt-BR" dirty="0" err="1"/>
              <a:t>Docker</a:t>
            </a:r>
            <a:r>
              <a:rPr lang="pt-BR" dirty="0"/>
              <a:t>. Cada container é responsável pelo seu volume e informação sensível ao serviço em que oferece. 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tem os volumes mapeados para que o arquivo .</a:t>
            </a:r>
            <a:r>
              <a:rPr lang="pt-BR" dirty="0" err="1"/>
              <a:t>war</a:t>
            </a:r>
            <a:r>
              <a:rPr lang="pt-BR" dirty="0"/>
              <a:t> seja atualizado pelo </a:t>
            </a:r>
            <a:r>
              <a:rPr lang="pt-BR" dirty="0" err="1"/>
              <a:t>Jenkins</a:t>
            </a:r>
            <a:r>
              <a:rPr lang="pt-BR" dirty="0"/>
              <a:t> a qualquer momento, desta forma, é solucionado o problema de integração contínua, pois uma versão nova do sistema, atualizará automaticamente.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/>
              <a:t>volume </a:t>
            </a:r>
            <a:r>
              <a:rPr lang="pt-BR" dirty="0" err="1"/>
              <a:t>Mapskills-Mysql</a:t>
            </a:r>
            <a:r>
              <a:rPr lang="pt-BR" dirty="0"/>
              <a:t> tem a finalidade de armazenar todas informações salva na base de dados, podendo assim para a execução ou mesmo excluir o container </a:t>
            </a:r>
            <a:r>
              <a:rPr lang="pt-BR" dirty="0" err="1"/>
              <a:t>Mapskills-Mysql</a:t>
            </a:r>
            <a:r>
              <a:rPr lang="pt-BR" dirty="0"/>
              <a:t> que as informações não serão perdidas.</a:t>
            </a:r>
          </a:p>
          <a:p>
            <a:pPr hangingPunct="0"/>
            <a:r>
              <a:rPr lang="pt-BR" dirty="0" smtClean="0"/>
              <a:t>Os </a:t>
            </a:r>
            <a:r>
              <a:rPr lang="pt-BR" dirty="0"/>
              <a:t>volumes utilizados no container </a:t>
            </a:r>
            <a:r>
              <a:rPr lang="pt-BR" dirty="0" err="1"/>
              <a:t>Mapkills-Jenkins</a:t>
            </a:r>
            <a:r>
              <a:rPr lang="pt-BR" dirty="0"/>
              <a:t>, tem funções importantes na solução para o requisito de Integração Contínua, pois eles formam uma comunicação entre os containers </a:t>
            </a:r>
            <a:r>
              <a:rPr lang="pt-BR" dirty="0" err="1"/>
              <a:t>Mapkills-App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para que sejam atualizados a qualquer instante, além de compartilhar os arquivos de execução do </a:t>
            </a:r>
            <a:r>
              <a:rPr lang="pt-BR" dirty="0" err="1"/>
              <a:t>Docker</a:t>
            </a:r>
            <a:r>
              <a:rPr lang="pt-BR" dirty="0"/>
              <a:t> e </a:t>
            </a:r>
            <a:r>
              <a:rPr lang="pt-BR" dirty="0" err="1"/>
              <a:t>Docker-Compose</a:t>
            </a:r>
            <a:r>
              <a:rPr lang="pt-BR" dirty="0"/>
              <a:t>, para que possam ser executados comando de dentro do container.</a:t>
            </a:r>
          </a:p>
          <a:p>
            <a:pPr hangingPunct="0"/>
            <a:r>
              <a:rPr lang="pt-BR" dirty="0" smtClean="0"/>
              <a:t>No </a:t>
            </a:r>
            <a:r>
              <a:rPr lang="pt-BR" dirty="0"/>
              <a:t>container </a:t>
            </a:r>
            <a:r>
              <a:rPr lang="pt-BR" dirty="0" err="1"/>
              <a:t>Mapskills-Cadvisor</a:t>
            </a:r>
            <a:r>
              <a:rPr lang="pt-BR" dirty="0"/>
              <a:t> são compartilhados com o host os volumes necessários para o monitoramento de dados referente ao Host e Containers </a:t>
            </a:r>
            <a:r>
              <a:rPr lang="pt-BR" dirty="0" err="1"/>
              <a:t>Docker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46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Mapskills-Jenkins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pt-BR" dirty="0"/>
              <a:t>Container </a:t>
            </a:r>
            <a:r>
              <a:rPr lang="pt-BR" dirty="0" err="1"/>
              <a:t>Jenkins</a:t>
            </a:r>
            <a:r>
              <a:rPr lang="pt-BR" dirty="0"/>
              <a:t> realiza o controle das implantações realizadas durante a implementação do software. Após configurado, tem o trabalho de realizar construções de forma instantânea, com testes sendo executados e falhas detectadas caso encontre-as. </a:t>
            </a:r>
          </a:p>
          <a:p>
            <a:pPr hangingPunct="0"/>
            <a:r>
              <a:rPr lang="pt-BR" dirty="0" smtClean="0"/>
              <a:t>Seu </a:t>
            </a:r>
            <a:r>
              <a:rPr lang="pt-BR" dirty="0"/>
              <a:t>funcionamento baseia-se na criação de </a:t>
            </a:r>
            <a:r>
              <a:rPr lang="pt-BR" i="1" dirty="0"/>
              <a:t>Jobs</a:t>
            </a:r>
            <a:r>
              <a:rPr lang="pt-BR" dirty="0"/>
              <a:t> para execução de tarefas específicas, para que seja atendido todos requisitos propostos à Integração Contínua, foi necessário configurar quatro Trabalhos: Build-</a:t>
            </a:r>
            <a:r>
              <a:rPr lang="pt-BR" dirty="0" err="1"/>
              <a:t>Mapksills</a:t>
            </a:r>
            <a:r>
              <a:rPr lang="pt-BR" dirty="0"/>
              <a:t>-</a:t>
            </a:r>
            <a:r>
              <a:rPr lang="pt-BR" dirty="0" err="1"/>
              <a:t>App</a:t>
            </a:r>
            <a:r>
              <a:rPr lang="pt-BR" dirty="0"/>
              <a:t>, Build-</a:t>
            </a:r>
            <a:r>
              <a:rPr lang="pt-BR" dirty="0" err="1"/>
              <a:t>Mapskills</a:t>
            </a:r>
            <a:r>
              <a:rPr lang="pt-BR" dirty="0"/>
              <a:t>-Front,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err="1"/>
              <a:t>App</a:t>
            </a:r>
            <a:r>
              <a:rPr lang="pt-BR" dirty="0"/>
              <a:t>,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Front,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. </a:t>
            </a:r>
          </a:p>
          <a:p>
            <a:pPr hangingPunct="0"/>
            <a:r>
              <a:rPr lang="pt-BR" dirty="0" smtClean="0"/>
              <a:t>A </a:t>
            </a:r>
            <a:r>
              <a:rPr lang="pt-BR" dirty="0"/>
              <a:t>Interface Web do </a:t>
            </a:r>
            <a:r>
              <a:rPr lang="pt-BR" dirty="0" err="1"/>
              <a:t>Jenkins</a:t>
            </a:r>
            <a:r>
              <a:rPr lang="pt-BR" dirty="0"/>
              <a:t> pode ser acessada através do </a:t>
            </a:r>
            <a:r>
              <a:rPr lang="pt-BR" u="sng" dirty="0">
                <a:hlinkClick r:id="rId2"/>
              </a:rPr>
              <a:t>http://ip_do_host:8585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Figura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63149" y="4556760"/>
            <a:ext cx="5490845" cy="21336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90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- Build </a:t>
            </a:r>
            <a:r>
              <a:rPr lang="pt-BR" dirty="0" err="1" smtClean="0"/>
              <a:t>Mapskills-app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GitHub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 por outro </a:t>
            </a:r>
            <a:r>
              <a:rPr lang="pt-BR" i="1" dirty="0" err="1"/>
              <a:t>Job</a:t>
            </a:r>
            <a:r>
              <a:rPr lang="pt-BR" dirty="0"/>
              <a:t>.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/>
              <a:t>comando utilizado apaga a pasta Target, instala os pacotes nos respectivos repositórios e não rodar o script de criação do Banco de Dados, pois desta forma é garantido que os dados nunca serão apagados. Todos esses comandos são rodados pelo usuário </a:t>
            </a:r>
            <a:r>
              <a:rPr lang="pt-BR" dirty="0" err="1"/>
              <a:t>Azure</a:t>
            </a:r>
            <a:r>
              <a:rPr lang="pt-BR" dirty="0"/>
              <a:t>, configurado na aplicação:</a:t>
            </a:r>
          </a:p>
          <a:p>
            <a:pPr hangingPunct="0"/>
            <a:r>
              <a:rPr lang="en-US" dirty="0" err="1"/>
              <a:t>mvn</a:t>
            </a:r>
            <a:r>
              <a:rPr lang="en-US" dirty="0"/>
              <a:t> clean install -</a:t>
            </a:r>
            <a:r>
              <a:rPr lang="en-US" dirty="0" err="1"/>
              <a:t>Dliquibase.should.run</a:t>
            </a:r>
            <a:r>
              <a:rPr lang="en-US" dirty="0"/>
              <a:t>=false -</a:t>
            </a:r>
            <a:r>
              <a:rPr lang="en-US" dirty="0" err="1"/>
              <a:t>Pazure</a:t>
            </a:r>
            <a:endParaRPr lang="pt-BR" dirty="0"/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8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Introdução</a:t>
            </a:r>
            <a:endParaRPr lang="pt-BR" sz="4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Build </a:t>
            </a:r>
            <a:r>
              <a:rPr lang="pt-BR" dirty="0" err="1" smtClean="0"/>
              <a:t>Mapskills</a:t>
            </a:r>
            <a:r>
              <a:rPr lang="pt-BR" dirty="0" smtClean="0"/>
              <a:t>-web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irá baixar o projeto de Interface Web do repositório </a:t>
            </a:r>
            <a:r>
              <a:rPr lang="pt-BR" u="sng" dirty="0"/>
              <a:t>GitHub</a:t>
            </a:r>
            <a:r>
              <a:rPr lang="pt-BR" dirty="0"/>
              <a:t>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</a:t>
            </a:r>
            <a:r>
              <a:rPr lang="pt-BR" dirty="0" smtClean="0"/>
              <a:t>.</a:t>
            </a:r>
          </a:p>
          <a:p>
            <a:r>
              <a:rPr lang="pt-BR" dirty="0" err="1"/>
              <a:t>mvn</a:t>
            </a:r>
            <a:r>
              <a:rPr lang="pt-BR" dirty="0"/>
              <a:t> clean </a:t>
            </a:r>
            <a:r>
              <a:rPr lang="pt-BR" dirty="0" err="1"/>
              <a:t>install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999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Artifact</a:t>
            </a:r>
            <a:r>
              <a:rPr lang="pt-BR" dirty="0" smtClean="0"/>
              <a:t> </a:t>
            </a:r>
            <a:r>
              <a:rPr lang="pt-BR" dirty="0" err="1" smtClean="0"/>
              <a:t>Mapskills-app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depende de que o Build-</a:t>
            </a:r>
            <a:r>
              <a:rPr lang="pt-BR" dirty="0" err="1"/>
              <a:t>Mapskills</a:t>
            </a:r>
            <a:r>
              <a:rPr lang="pt-BR" dirty="0"/>
              <a:t>-</a:t>
            </a:r>
            <a:r>
              <a:rPr lang="pt-BR" dirty="0" err="1"/>
              <a:t>App</a:t>
            </a:r>
            <a:r>
              <a:rPr lang="pt-BR" dirty="0"/>
              <a:t> (capítulo 3.7.2) tenha sido finalizado com sucesso, só assim, ele irá copiar o arquivo .</a:t>
            </a:r>
            <a:r>
              <a:rPr lang="pt-BR" dirty="0" err="1"/>
              <a:t>war</a:t>
            </a:r>
            <a:r>
              <a:rPr lang="pt-BR" dirty="0"/>
              <a:t> do diretório </a:t>
            </a:r>
            <a:r>
              <a:rPr lang="pt-BR" i="1" dirty="0"/>
              <a:t>/var/</a:t>
            </a:r>
            <a:r>
              <a:rPr lang="pt-BR" i="1" dirty="0" err="1"/>
              <a:t>jenkins_home</a:t>
            </a:r>
            <a:r>
              <a:rPr lang="pt-BR" i="1" dirty="0"/>
              <a:t>/</a:t>
            </a:r>
            <a:r>
              <a:rPr lang="pt-BR" i="1" dirty="0" err="1"/>
              <a:t>workspace</a:t>
            </a:r>
            <a:r>
              <a:rPr lang="pt-BR" i="1" dirty="0"/>
              <a:t>/Build-</a:t>
            </a:r>
            <a:r>
              <a:rPr lang="pt-BR" i="1" dirty="0" err="1"/>
              <a:t>Mapskills</a:t>
            </a:r>
            <a:r>
              <a:rPr lang="pt-BR" i="1" dirty="0"/>
              <a:t>-Back/</a:t>
            </a:r>
            <a:r>
              <a:rPr lang="pt-BR" i="1" dirty="0" err="1"/>
              <a:t>target</a:t>
            </a:r>
            <a:r>
              <a:rPr lang="pt-BR" i="1" dirty="0"/>
              <a:t>/</a:t>
            </a:r>
            <a:r>
              <a:rPr lang="pt-BR" i="1" dirty="0" err="1"/>
              <a:t>mapskills.war</a:t>
            </a:r>
            <a:r>
              <a:rPr lang="pt-BR" dirty="0"/>
              <a:t> para o volume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i="1" dirty="0"/>
              <a:t>/</a:t>
            </a:r>
            <a:r>
              <a:rPr lang="pt-BR" i="1" dirty="0" err="1"/>
              <a:t>mapskills</a:t>
            </a:r>
            <a:r>
              <a:rPr lang="pt-BR" i="1" dirty="0"/>
              <a:t>/</a:t>
            </a:r>
            <a:r>
              <a:rPr lang="pt-BR" i="1" dirty="0" err="1"/>
              <a:t>back</a:t>
            </a:r>
            <a:r>
              <a:rPr lang="pt-BR" i="1" dirty="0"/>
              <a:t>, pois desta forma o arquivo .</a:t>
            </a:r>
            <a:r>
              <a:rPr lang="pt-BR" i="1" dirty="0" err="1"/>
              <a:t>war</a:t>
            </a:r>
            <a:r>
              <a:rPr lang="pt-BR" i="1" dirty="0"/>
              <a:t> é compartilhado com o container </a:t>
            </a:r>
            <a:r>
              <a:rPr lang="pt-BR" dirty="0"/>
              <a:t>responsável por conter a aplicação de </a:t>
            </a:r>
            <a:r>
              <a:rPr lang="pt-BR" i="1" dirty="0" err="1"/>
              <a:t>back</a:t>
            </a:r>
            <a:r>
              <a:rPr lang="pt-BR" i="1" dirty="0"/>
              <a:t>-end</a:t>
            </a:r>
            <a:r>
              <a:rPr lang="pt-BR" dirty="0"/>
              <a:t>.</a:t>
            </a:r>
          </a:p>
          <a:p>
            <a:pPr hangingPunct="0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jenkins_home</a:t>
            </a:r>
            <a:r>
              <a:rPr lang="en-US" dirty="0"/>
              <a:t>/workspace/Build-</a:t>
            </a:r>
            <a:r>
              <a:rPr lang="en-US" dirty="0" err="1"/>
              <a:t>Mapskills</a:t>
            </a:r>
            <a:r>
              <a:rPr lang="en-US" dirty="0"/>
              <a:t>-Back/target/</a:t>
            </a:r>
            <a:r>
              <a:rPr lang="en-US" dirty="0" err="1"/>
              <a:t>mapskills.war</a:t>
            </a:r>
            <a:r>
              <a:rPr lang="en-US" dirty="0"/>
              <a:t> /</a:t>
            </a:r>
            <a:r>
              <a:rPr lang="en-US" dirty="0" err="1" smtClean="0"/>
              <a:t>mapskills</a:t>
            </a:r>
            <a:r>
              <a:rPr lang="en-US" dirty="0" smtClean="0"/>
              <a:t>/back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249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-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o </a:t>
            </a:r>
            <a:r>
              <a:rPr lang="pt-BR" i="1" dirty="0" err="1"/>
              <a:t>Job</a:t>
            </a:r>
            <a:r>
              <a:rPr lang="pt-BR" dirty="0"/>
              <a:t>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Back Este trabalho depende também de que o </a:t>
            </a:r>
            <a:r>
              <a:rPr lang="pt-BR" dirty="0" err="1"/>
              <a:t>job</a:t>
            </a:r>
            <a:r>
              <a:rPr lang="pt-BR" dirty="0"/>
              <a:t> Build-</a:t>
            </a:r>
            <a:r>
              <a:rPr lang="pt-BR" dirty="0" err="1"/>
              <a:t>Mapskills</a:t>
            </a:r>
            <a:r>
              <a:rPr lang="pt-BR" dirty="0"/>
              <a:t>-Web tenha sido finalizado com sucesso. Após isso ele copia o arquivo .</a:t>
            </a:r>
            <a:r>
              <a:rPr lang="pt-BR" dirty="0" err="1"/>
              <a:t>war</a:t>
            </a:r>
            <a:r>
              <a:rPr lang="pt-BR" dirty="0"/>
              <a:t> do diretório </a:t>
            </a:r>
            <a:r>
              <a:rPr lang="pt-BR" i="1" dirty="0"/>
              <a:t>/var/</a:t>
            </a:r>
            <a:r>
              <a:rPr lang="pt-BR" i="1" dirty="0" err="1"/>
              <a:t>jenkins_home</a:t>
            </a:r>
            <a:r>
              <a:rPr lang="pt-BR" i="1" dirty="0"/>
              <a:t>/</a:t>
            </a:r>
            <a:r>
              <a:rPr lang="pt-BR" i="1" dirty="0" err="1"/>
              <a:t>workspace</a:t>
            </a:r>
            <a:r>
              <a:rPr lang="pt-BR" i="1" dirty="0"/>
              <a:t>/Build-</a:t>
            </a:r>
            <a:r>
              <a:rPr lang="pt-BR" i="1" dirty="0" err="1"/>
              <a:t>Mapskills</a:t>
            </a:r>
            <a:r>
              <a:rPr lang="pt-BR" i="1" dirty="0"/>
              <a:t>-Front/</a:t>
            </a:r>
            <a:r>
              <a:rPr lang="pt-BR" i="1" dirty="0" err="1"/>
              <a:t>target</a:t>
            </a:r>
            <a:r>
              <a:rPr lang="pt-BR" i="1" dirty="0"/>
              <a:t>/</a:t>
            </a:r>
            <a:r>
              <a:rPr lang="pt-BR" i="1" dirty="0" err="1"/>
              <a:t>mapskills-web.war</a:t>
            </a:r>
            <a:r>
              <a:rPr lang="pt-BR" dirty="0"/>
              <a:t> para o volume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i="1" dirty="0"/>
              <a:t>/</a:t>
            </a:r>
            <a:r>
              <a:rPr lang="pt-BR" i="1" dirty="0" err="1"/>
              <a:t>mapskills</a:t>
            </a:r>
            <a:r>
              <a:rPr lang="pt-BR" i="1" dirty="0"/>
              <a:t>/front, pois desta forma o arquivo .</a:t>
            </a:r>
            <a:r>
              <a:rPr lang="pt-BR" i="1" dirty="0" err="1"/>
              <a:t>war</a:t>
            </a:r>
            <a:r>
              <a:rPr lang="pt-BR" i="1" dirty="0"/>
              <a:t> é compartilhado com o container </a:t>
            </a:r>
            <a:r>
              <a:rPr lang="pt-BR" dirty="0"/>
              <a:t>responsável por conter a aplicação de </a:t>
            </a:r>
            <a:r>
              <a:rPr lang="pt-BR" i="1" dirty="0"/>
              <a:t>front-end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41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</a:t>
            </a:r>
            <a:r>
              <a:rPr lang="pt-BR" dirty="0" err="1" smtClean="0"/>
              <a:t>Deploy</a:t>
            </a:r>
            <a:r>
              <a:rPr lang="pt-BR" dirty="0" smtClean="0"/>
              <a:t> </a:t>
            </a:r>
            <a:r>
              <a:rPr lang="pt-BR" dirty="0" err="1" smtClean="0"/>
              <a:t>Mapskills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Como produto final, o trabalho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é responsável por disponibilizar os projetos de </a:t>
            </a:r>
            <a:r>
              <a:rPr lang="pt-BR" i="1" dirty="0"/>
              <a:t>front</a:t>
            </a:r>
            <a:r>
              <a:rPr lang="pt-BR" dirty="0"/>
              <a:t> e </a:t>
            </a:r>
            <a:r>
              <a:rPr lang="pt-BR" i="1" dirty="0" err="1"/>
              <a:t>back-end</a:t>
            </a:r>
            <a:r>
              <a:rPr lang="pt-BR" dirty="0"/>
              <a:t> em produção, ou seja, esteja disponível a última versão estável do projeto. Para que seja esteja em produção, é executado o arquivo “</a:t>
            </a:r>
            <a:r>
              <a:rPr lang="pt-BR" dirty="0" err="1"/>
              <a:t>docker-compose.yml</a:t>
            </a:r>
            <a:r>
              <a:rPr lang="pt-BR" dirty="0" smtClean="0"/>
              <a:t>”.</a:t>
            </a:r>
            <a:endParaRPr lang="pt-BR" dirty="0"/>
          </a:p>
          <a:p>
            <a:pPr hangingPunct="0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-compose -f /</a:t>
            </a:r>
            <a:r>
              <a:rPr lang="en-US" dirty="0" err="1"/>
              <a:t>mapskills</a:t>
            </a:r>
            <a:r>
              <a:rPr lang="en-US" dirty="0"/>
              <a:t>/</a:t>
            </a:r>
            <a:r>
              <a:rPr lang="en-US" dirty="0" err="1"/>
              <a:t>docker-compose.yml</a:t>
            </a:r>
            <a:r>
              <a:rPr lang="en-US" dirty="0"/>
              <a:t> up -d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253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54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Realizado com alunos da FATEC Prof. </a:t>
            </a:r>
            <a:r>
              <a:rPr lang="pt-BR" dirty="0" err="1"/>
              <a:t>Jessen</a:t>
            </a:r>
            <a:r>
              <a:rPr lang="pt-BR" dirty="0"/>
              <a:t> </a:t>
            </a:r>
            <a:r>
              <a:rPr lang="pt-BR" dirty="0" smtClean="0"/>
              <a:t>Vidal.</a:t>
            </a:r>
          </a:p>
          <a:p>
            <a:r>
              <a:rPr lang="pt-BR" dirty="0"/>
              <a:t>Entre os meses de março, abril e maio</a:t>
            </a:r>
            <a:r>
              <a:rPr lang="pt-BR" dirty="0" smtClean="0"/>
              <a:t>.</a:t>
            </a:r>
          </a:p>
          <a:p>
            <a:r>
              <a:rPr lang="pt-BR" dirty="0"/>
              <a:t>Testado por mais de </a:t>
            </a:r>
            <a:r>
              <a:rPr lang="pt-BR" dirty="0" smtClean="0"/>
              <a:t>250 alunos.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326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Rede Interna</a:t>
            </a:r>
          </a:p>
          <a:p>
            <a:r>
              <a:rPr lang="pt-BR" dirty="0" smtClean="0"/>
              <a:t>Data: 08 de março de 2017</a:t>
            </a:r>
          </a:p>
          <a:p>
            <a:r>
              <a:rPr lang="pt-BR" dirty="0" smtClean="0"/>
              <a:t>Horário: 19h às 21h30.</a:t>
            </a:r>
          </a:p>
          <a:p>
            <a:r>
              <a:rPr lang="pt-BR" dirty="0" smtClean="0"/>
              <a:t>Quantidade de Alunos: 120.</a:t>
            </a:r>
          </a:p>
          <a:p>
            <a:r>
              <a:rPr lang="pt-BR" dirty="0" smtClean="0"/>
              <a:t>Localidade: </a:t>
            </a:r>
            <a:r>
              <a:rPr lang="pt-BR" dirty="0"/>
              <a:t>FATEC São José dos Campos</a:t>
            </a:r>
          </a:p>
          <a:p>
            <a:pPr hangingPunct="0"/>
            <a:r>
              <a:rPr lang="pt-BR" dirty="0" smtClean="0"/>
              <a:t>Resultado: </a:t>
            </a:r>
          </a:p>
          <a:p>
            <a:pPr lvl="1" hangingPunct="0"/>
            <a:r>
              <a:rPr lang="pt-BR" dirty="0" smtClean="0"/>
              <a:t>Durante </a:t>
            </a:r>
            <a:r>
              <a:rPr lang="pt-BR" dirty="0"/>
              <a:t>o experimento pode-se observar um alto consumo de Memória pois eram realizadas diversas tarefas concorrentemente, além de operações de acesso ao banco de dados.</a:t>
            </a:r>
          </a:p>
          <a:p>
            <a:pPr lvl="1" hangingPunct="0"/>
            <a:r>
              <a:rPr lang="pt-BR" dirty="0"/>
              <a:t>Para resolver este requisito, foi adicionado na arquitetura do projeto um </a:t>
            </a:r>
            <a:r>
              <a:rPr lang="pt-BR" dirty="0" err="1"/>
              <a:t>balanceador</a:t>
            </a:r>
            <a:r>
              <a:rPr lang="pt-BR" dirty="0"/>
              <a:t> de carga, que tem a responsabilidade de direcionar as requisições ao </a:t>
            </a:r>
            <a:r>
              <a:rPr lang="pt-BR" i="1" dirty="0" err="1"/>
              <a:t>back-end</a:t>
            </a:r>
            <a:r>
              <a:rPr lang="pt-BR" dirty="0"/>
              <a:t> com menor número de tarefas em execução.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51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Rede Interna</a:t>
            </a:r>
          </a:p>
          <a:p>
            <a:r>
              <a:rPr lang="pt-BR" dirty="0"/>
              <a:t>Data: 08 de março de 2017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120.</a:t>
            </a:r>
          </a:p>
          <a:p>
            <a:r>
              <a:rPr lang="pt-BR" dirty="0"/>
              <a:t>Localidade: FATEC São José dos Campos</a:t>
            </a:r>
          </a:p>
          <a:p>
            <a:pPr hangingPunct="0"/>
            <a:r>
              <a:rPr lang="pt-BR" dirty="0"/>
              <a:t>Resultado: </a:t>
            </a:r>
            <a:endParaRPr lang="pt-BR" dirty="0" smtClean="0"/>
          </a:p>
          <a:p>
            <a:pPr lvl="1" hangingPunct="0"/>
            <a:r>
              <a:rPr lang="pt-BR" dirty="0" smtClean="0"/>
              <a:t>O </a:t>
            </a:r>
            <a:r>
              <a:rPr lang="pt-BR" dirty="0"/>
              <a:t>segundo experimento foi realizado na Fatec com o acesso de aproximadamente 150 alunos, com o objetivo de monitorar pelos containers </a:t>
            </a:r>
            <a:r>
              <a:rPr lang="pt-BR" dirty="0" err="1"/>
              <a:t>Mapskills-Cadvisor</a:t>
            </a:r>
            <a:r>
              <a:rPr lang="pt-BR" dirty="0"/>
              <a:t> e </a:t>
            </a:r>
            <a:r>
              <a:rPr lang="pt-BR" dirty="0" err="1"/>
              <a:t>Mapskills-Haproxy</a:t>
            </a:r>
            <a:r>
              <a:rPr lang="pt-BR" dirty="0"/>
              <a:t> o acesso a plataforma além dos recursos utilizados pelo servidor. </a:t>
            </a:r>
            <a:endParaRPr lang="pt-BR" dirty="0"/>
          </a:p>
          <a:p>
            <a:pPr lvl="1" hangingPunct="0"/>
            <a:r>
              <a:rPr lang="pt-BR" dirty="0" smtClean="0"/>
              <a:t>Dado </a:t>
            </a:r>
            <a:r>
              <a:rPr lang="pt-BR" dirty="0"/>
              <a:t>momento, foi constatado um problema na aplicação de </a:t>
            </a:r>
            <a:r>
              <a:rPr lang="pt-BR" i="1" dirty="0" err="1"/>
              <a:t>back-end</a:t>
            </a:r>
            <a:r>
              <a:rPr lang="pt-BR" dirty="0"/>
              <a:t> e foi necessária atualiza-la já em produção. Ao atualizar a versão aplicação de </a:t>
            </a:r>
            <a:r>
              <a:rPr lang="pt-BR" i="1" dirty="0" err="1"/>
              <a:t>back-end</a:t>
            </a:r>
            <a:r>
              <a:rPr lang="pt-BR" i="1" dirty="0"/>
              <a:t>, </a:t>
            </a:r>
            <a:r>
              <a:rPr lang="pt-BR" dirty="0"/>
              <a:t>foi interrompido o Servidor de Banco de Dados. Por conta da indisponibilidade de acesso ao Banco de Dados a arquitetura do projeto foi fracionada em duas partes. Uma contendo a parte de gerenciamento da aplicação com os serviços: </a:t>
            </a:r>
            <a:r>
              <a:rPr lang="pt-BR" dirty="0" err="1"/>
              <a:t>Mapskills-Jenkins</a:t>
            </a:r>
            <a:r>
              <a:rPr lang="pt-BR" dirty="0"/>
              <a:t>, </a:t>
            </a:r>
            <a:r>
              <a:rPr lang="pt-BR" dirty="0" err="1"/>
              <a:t>Mapskills-Cadivisor</a:t>
            </a:r>
            <a:r>
              <a:rPr lang="pt-BR" dirty="0"/>
              <a:t>, </a:t>
            </a:r>
            <a:r>
              <a:rPr lang="pt-BR" dirty="0" err="1"/>
              <a:t>Mapskills-Mysql</a:t>
            </a:r>
            <a:r>
              <a:rPr lang="pt-BR" dirty="0"/>
              <a:t>, pois estes containers armazenam ou gerenciam dados importantes e críticos na aplicação. E a outra parte com os serviços </a:t>
            </a:r>
            <a:r>
              <a:rPr lang="pt-BR" dirty="0" err="1"/>
              <a:t>Mapskills-Haproxy</a:t>
            </a:r>
            <a:r>
              <a:rPr lang="pt-BR" dirty="0"/>
              <a:t>, </a:t>
            </a:r>
            <a:r>
              <a:rPr lang="pt-BR" dirty="0" err="1"/>
              <a:t>Mapskills</a:t>
            </a:r>
            <a:r>
              <a:rPr lang="pt-BR" dirty="0"/>
              <a:t>-Front, </a:t>
            </a:r>
            <a:r>
              <a:rPr lang="pt-BR" dirty="0" err="1"/>
              <a:t>Mapskills</a:t>
            </a:r>
            <a:r>
              <a:rPr lang="pt-BR" dirty="0"/>
              <a:t>-Back, com a finalidade automatizar os serviços de acesso a plataforma, facilitando também a integração, e controle na entrega de uma nova versão do software.</a:t>
            </a:r>
          </a:p>
          <a:p>
            <a:pPr hangingPunct="0"/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7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72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Alterar </a:t>
            </a:r>
            <a:r>
              <a:rPr lang="pt-BR" dirty="0"/>
              <a:t>o Servidor de Gerenciador de Repositório para privado, como por exemplo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Lab</a:t>
            </a:r>
            <a:r>
              <a:rPr lang="pt-BR" dirty="0"/>
              <a:t>, que permite a realização do processo de Integração </a:t>
            </a:r>
            <a:r>
              <a:rPr lang="pt-BR" dirty="0" smtClean="0"/>
              <a:t>Contínua.</a:t>
            </a:r>
          </a:p>
          <a:p>
            <a:r>
              <a:rPr lang="pt-BR" dirty="0"/>
              <a:t>Excluir imagens não utilizadas das cenas quando são editadas, não gerando acumulo de arquivos não utilizados no servidor.</a:t>
            </a:r>
          </a:p>
          <a:p>
            <a:r>
              <a:rPr lang="pt-BR" dirty="0"/>
              <a:t>Deixar flexível o arquivo </a:t>
            </a:r>
            <a:r>
              <a:rPr lang="pt-BR" i="1" dirty="0" err="1"/>
              <a:t>application.properties</a:t>
            </a:r>
            <a:r>
              <a:rPr lang="pt-BR" dirty="0"/>
              <a:t> da aplicação </a:t>
            </a:r>
            <a:r>
              <a:rPr lang="pt-BR" i="1" dirty="0" err="1"/>
              <a:t>back-end</a:t>
            </a:r>
            <a:r>
              <a:rPr lang="pt-BR" i="1" dirty="0"/>
              <a:t> </a:t>
            </a:r>
            <a:r>
              <a:rPr lang="pt-BR" dirty="0"/>
              <a:t>para configuração do local onde ficarão as imagens das cenas dos jogos. </a:t>
            </a:r>
          </a:p>
          <a:p>
            <a:r>
              <a:rPr lang="pt-BR" dirty="0"/>
              <a:t>Separar do Servidor de Banco de Dados em outro servidor para garantir a integridade e disponibilidade.</a:t>
            </a:r>
          </a:p>
          <a:p>
            <a:r>
              <a:rPr lang="pt-BR" dirty="0"/>
              <a:t>Implementar uma arquitetura de clusters utilizando 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Swarm</a:t>
            </a:r>
            <a:r>
              <a:rPr lang="pt-BR" dirty="0"/>
              <a:t>, onde vários computadores trabalham juntos afim de garantir desempenho e disponibilidade da plataforma.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9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Projeto </a:t>
            </a:r>
            <a:r>
              <a:rPr lang="pt-BR" dirty="0"/>
              <a:t>Permanência e Desenvolvimento de Talentos Profissionais do Centro Paula </a:t>
            </a:r>
            <a:r>
              <a:rPr lang="pt-BR" dirty="0" smtClean="0"/>
              <a:t>Souza (CPS, 2016) .</a:t>
            </a:r>
          </a:p>
          <a:p>
            <a:pPr>
              <a:lnSpc>
                <a:spcPct val="100000"/>
              </a:lnSpc>
            </a:pPr>
            <a:r>
              <a:rPr lang="pt-BR" dirty="0"/>
              <a:t>Projeto de Desenvolvimento o Escritório de Carreiras da Fatec de São José dos </a:t>
            </a:r>
            <a:r>
              <a:rPr lang="pt-BR" dirty="0" smtClean="0"/>
              <a:t>Campos (FATEC, 2017).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Plataforma para Jogos de mapeamento de Competências (Inácio, 2017).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66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Agradeço em primeiro lugar </a:t>
            </a:r>
            <a:r>
              <a:rPr lang="pt-BR" dirty="0" smtClean="0"/>
              <a:t>aquele </a:t>
            </a:r>
            <a:r>
              <a:rPr lang="pt-BR" dirty="0"/>
              <a:t>que permite que todas as coisas se concretizem, nosso </a:t>
            </a:r>
            <a:r>
              <a:rPr lang="pt-BR" dirty="0" smtClean="0"/>
              <a:t>Deus</a:t>
            </a:r>
            <a:r>
              <a:rPr lang="pt-B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Ao orientador Prof. Me. Eduardo </a:t>
            </a:r>
            <a:r>
              <a:rPr lang="pt-BR" dirty="0" err="1"/>
              <a:t>Sakaue</a:t>
            </a:r>
            <a:r>
              <a:rPr lang="pt-BR" dirty="0"/>
              <a:t>, por todo apoio.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Ao prof. Me. Giuliano Araújo </a:t>
            </a:r>
            <a:r>
              <a:rPr lang="pt-BR" dirty="0" err="1"/>
              <a:t>Bertoti</a:t>
            </a:r>
            <a:r>
              <a:rPr lang="pt-BR" dirty="0"/>
              <a:t>, pela iniciativa deste tema.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 </a:t>
            </a:r>
            <a:r>
              <a:rPr lang="pt-BR" dirty="0"/>
              <a:t>todos professores da FATEC, que são responsáveis pela minha formação técnica.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todos </a:t>
            </a:r>
            <a:r>
              <a:rPr lang="pt-BR" dirty="0" smtClean="0"/>
              <a:t>amigos e colegas que </a:t>
            </a:r>
            <a:r>
              <a:rPr lang="pt-BR" dirty="0"/>
              <a:t>formei durante os anos de estudo.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730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smtClean="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Thiago Luis Silva Fortunato</a:t>
            </a:r>
          </a:p>
          <a:p>
            <a:r>
              <a:rPr lang="pt-BR" smtClean="0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de Pessoal para dar Suporte a todas Aplicações já Implantadas no Centro Paula Souza.</a:t>
            </a:r>
          </a:p>
          <a:p>
            <a:r>
              <a:rPr lang="pt-BR" dirty="0" smtClean="0"/>
              <a:t>Gerenciamento dos serviços necessários para a Plataforma de forma independente.</a:t>
            </a:r>
          </a:p>
          <a:p>
            <a:r>
              <a:rPr lang="pt-BR" dirty="0" smtClean="0"/>
              <a:t>Garantir que a Plataforma esteja sempre disponível.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3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Prover uma arquitetura para dar suporte a plataforma, fornecendo os recursos necessários ao acesso em larga escala da aplicação, garantindo a agilidade, qualidade e estabilidade com escalabilidade, além de integrar de forma contínua.</a:t>
            </a:r>
          </a:p>
          <a:p>
            <a:pPr hangingPunct="0"/>
            <a:r>
              <a:rPr lang="pt-BR" dirty="0"/>
              <a:t>Disponibilizar uma arquitetura para alta demanda de requisições em ambiente com pouco recurso computacional e pessoal.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8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Levantamento de </a:t>
            </a:r>
            <a:r>
              <a:rPr lang="pt-BR" dirty="0" err="1" smtClean="0"/>
              <a:t>Requisistos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com Base no Requisito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2521744"/>
            <a:ext cx="6877050" cy="3228975"/>
          </a:xfrm>
        </p:spPr>
      </p:pic>
      <p:sp>
        <p:nvSpPr>
          <p:cNvPr id="4" name="Retângulo 3"/>
          <p:cNvSpPr/>
          <p:nvPr/>
        </p:nvSpPr>
        <p:spPr>
          <a:xfrm>
            <a:off x="680321" y="252848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2684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Maquina Virtual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um computador disponível na Plataforma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 com Sistema Operacional instalado, fornecendo todos recursos necessários para que a plataforma esteja em produção, escalável, com acesso remoto e </a:t>
            </a:r>
            <a:r>
              <a:rPr lang="pt-BR" dirty="0" err="1"/>
              <a:t>customizavel</a:t>
            </a:r>
            <a:r>
              <a:rPr lang="pt-BR" dirty="0"/>
              <a:t>. É fundamental que tenha acesso única e exclusivamente por usuário e senha.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55308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550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316</TotalTime>
  <Words>2555</Words>
  <Application>Microsoft Office PowerPoint</Application>
  <PresentationFormat>Widescreen</PresentationFormat>
  <Paragraphs>169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Trebuchet MS</vt:lpstr>
      <vt:lpstr>Berlim</vt:lpstr>
      <vt:lpstr>Planejamento e Implatação da Plataforma para Mapeamento para Competências </vt:lpstr>
      <vt:lpstr>Apresentação</vt:lpstr>
      <vt:lpstr>Introdução</vt:lpstr>
      <vt:lpstr>Motivação</vt:lpstr>
      <vt:lpstr>Problema</vt:lpstr>
      <vt:lpstr>Objetivo</vt:lpstr>
      <vt:lpstr>Levantamento de Requisistos</vt:lpstr>
      <vt:lpstr>Arquitetura com Base no Requisito</vt:lpstr>
      <vt:lpstr>Maquina Virtual</vt:lpstr>
      <vt:lpstr>Servidor Web Front-End.</vt:lpstr>
      <vt:lpstr>Servidor Web Back-End</vt:lpstr>
      <vt:lpstr>Servidor de Banco de Dados </vt:lpstr>
      <vt:lpstr>Balanceador de Carga</vt:lpstr>
      <vt:lpstr>Integração Contínua</vt:lpstr>
      <vt:lpstr>Interface de Monitoramento</vt:lpstr>
      <vt:lpstr>Quantidade e Escalabilidade</vt:lpstr>
      <vt:lpstr>Desenvolvimento</vt:lpstr>
      <vt:lpstr>Arquitetura</vt:lpstr>
      <vt:lpstr>Mapskills-Cadvisor</vt:lpstr>
      <vt:lpstr>Tomcat-Back</vt:lpstr>
      <vt:lpstr>Tomcat-Front</vt:lpstr>
      <vt:lpstr>Mapskills-Mysql</vt:lpstr>
      <vt:lpstr>Mapskills-Haproxy</vt:lpstr>
      <vt:lpstr>Mapskills-Haproxy</vt:lpstr>
      <vt:lpstr>Docker-Compose</vt:lpstr>
      <vt:lpstr>Links</vt:lpstr>
      <vt:lpstr>Volumes</vt:lpstr>
      <vt:lpstr>Mapskills-Jenkins</vt:lpstr>
      <vt:lpstr>Job - Build Mapskills-app</vt:lpstr>
      <vt:lpstr>Job – Build Mapskills-web</vt:lpstr>
      <vt:lpstr>Job – Copy Artifact Mapskills-app</vt:lpstr>
      <vt:lpstr>Job - Copy Artifact Mapskills-front</vt:lpstr>
      <vt:lpstr>Job – Deploy Mapskills</vt:lpstr>
      <vt:lpstr>Resultados</vt:lpstr>
      <vt:lpstr>Escopo dos Resultados</vt:lpstr>
      <vt:lpstr>Experimento 1</vt:lpstr>
      <vt:lpstr>Experimento 2</vt:lpstr>
      <vt:lpstr>Considerações Finais</vt:lpstr>
      <vt:lpstr>Trabalhos Futuros</vt:lpstr>
      <vt:lpstr>Agradecimentos</vt:lpstr>
      <vt:lpstr>Planejamento e Implatação da Plataforma para Mapeamento para Competências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Implatação da Plataforma para Mapeamento para Competências</dc:title>
  <dc:creator>Thiago Fortunato</dc:creator>
  <cp:lastModifiedBy>Thiago Fortunato</cp:lastModifiedBy>
  <cp:revision>28</cp:revision>
  <dcterms:created xsi:type="dcterms:W3CDTF">2017-12-10T18:46:10Z</dcterms:created>
  <dcterms:modified xsi:type="dcterms:W3CDTF">2017-12-11T00:02:45Z</dcterms:modified>
</cp:coreProperties>
</file>