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7" r:id="rId5"/>
    <p:sldId id="327" r:id="rId6"/>
    <p:sldId id="298" r:id="rId7"/>
    <p:sldId id="301" r:id="rId8"/>
    <p:sldId id="358" r:id="rId9"/>
    <p:sldId id="302" r:id="rId10"/>
    <p:sldId id="359" r:id="rId11"/>
    <p:sldId id="360" r:id="rId12"/>
    <p:sldId id="361" r:id="rId13"/>
    <p:sldId id="362" r:id="rId14"/>
    <p:sldId id="338" r:id="rId15"/>
    <p:sldId id="366" r:id="rId16"/>
    <p:sldId id="364" r:id="rId17"/>
    <p:sldId id="363" r:id="rId18"/>
    <p:sldId id="367" r:id="rId19"/>
    <p:sldId id="368" r:id="rId20"/>
    <p:sldId id="369" r:id="rId21"/>
    <p:sldId id="339" r:id="rId22"/>
    <p:sldId id="370" r:id="rId23"/>
    <p:sldId id="371" r:id="rId24"/>
    <p:sldId id="372" r:id="rId25"/>
    <p:sldId id="373" r:id="rId26"/>
    <p:sldId id="374" r:id="rId27"/>
    <p:sldId id="365" r:id="rId28"/>
    <p:sldId id="344" r:id="rId29"/>
    <p:sldId id="375" r:id="rId30"/>
    <p:sldId id="376" r:id="rId31"/>
    <p:sldId id="347" r:id="rId32"/>
    <p:sldId id="348" r:id="rId33"/>
    <p:sldId id="377" r:id="rId34"/>
    <p:sldId id="324" r:id="rId35"/>
    <p:sldId id="378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79" r:id="rId44"/>
    <p:sldId id="333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38809-E6E1-4220-84BD-EFEF769BC9AE}" v="42" dt="2022-11-10T17:37:44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7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39067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63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5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43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29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48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12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86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140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0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justamente</a:t>
            </a:r>
            <a:r>
              <a:rPr lang="en-US" dirty="0"/>
              <a:t> a </a:t>
            </a:r>
            <a:r>
              <a:rPr lang="en-US" dirty="0" err="1"/>
              <a:t>redundância</a:t>
            </a:r>
            <a:r>
              <a:rPr lang="en-US" dirty="0"/>
              <a:t> que prove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consultas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Mínimo</a:t>
            </a:r>
            <a:r>
              <a:rPr lang="en-US" dirty="0"/>
              <a:t> de 3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dimensão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</a:t>
            </a:r>
          </a:p>
          <a:p>
            <a:pPr marL="0" indent="0">
              <a:buNone/>
            </a:pP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assuntos</a:t>
            </a:r>
            <a:r>
              <a:rPr lang="en-US" dirty="0"/>
              <a:t>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analisados</a:t>
            </a:r>
            <a:r>
              <a:rPr lang="en-US" dirty="0"/>
              <a:t> (</a:t>
            </a:r>
            <a:r>
              <a:rPr lang="en-US" dirty="0" err="1"/>
              <a:t>fato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Dimensão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das </a:t>
            </a:r>
            <a:r>
              <a:rPr lang="en-US" dirty="0" err="1"/>
              <a:t>entidades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32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Normalização</a:t>
            </a:r>
            <a:r>
              <a:rPr lang="en-US" dirty="0"/>
              <a:t> das </a:t>
            </a:r>
            <a:r>
              <a:rPr lang="en-US" dirty="0" err="1"/>
              <a:t>tabelas</a:t>
            </a:r>
            <a:r>
              <a:rPr lang="en-US" dirty="0"/>
              <a:t>  </a:t>
            </a:r>
            <a:r>
              <a:rPr lang="en-US" dirty="0" err="1"/>
              <a:t>dimensões</a:t>
            </a:r>
            <a:r>
              <a:rPr lang="en-US" dirty="0"/>
              <a:t>  com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retirar</a:t>
            </a:r>
            <a:r>
              <a:rPr lang="en-US" dirty="0"/>
              <a:t> </a:t>
            </a:r>
            <a:r>
              <a:rPr lang="en-US" dirty="0" err="1"/>
              <a:t>duplicidades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Criamos</a:t>
            </a:r>
            <a:r>
              <a:rPr lang="en-US" dirty="0"/>
              <a:t> </a:t>
            </a:r>
            <a:r>
              <a:rPr lang="en-US" dirty="0" err="1"/>
              <a:t>hierarquias</a:t>
            </a:r>
            <a:r>
              <a:rPr lang="en-US" dirty="0"/>
              <a:t>  que </a:t>
            </a:r>
            <a:r>
              <a:rPr lang="en-US" dirty="0" err="1"/>
              <a:t>aumantam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relacionamentos</a:t>
            </a:r>
            <a:r>
              <a:rPr lang="en-US" dirty="0"/>
              <a:t> das </a:t>
            </a:r>
            <a:r>
              <a:rPr lang="en-US" dirty="0" err="1"/>
              <a:t>tabelas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complexidade</a:t>
            </a:r>
            <a:r>
              <a:rPr lang="en-US" dirty="0"/>
              <a:t> no </a:t>
            </a:r>
            <a:r>
              <a:rPr lang="en-US" dirty="0" err="1"/>
              <a:t>modelo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ganho</a:t>
            </a:r>
            <a:r>
              <a:rPr lang="en-US" dirty="0"/>
              <a:t> de </a:t>
            </a:r>
            <a:r>
              <a:rPr lang="en-US" dirty="0" err="1"/>
              <a:t>espaço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a </a:t>
            </a:r>
            <a:r>
              <a:rPr lang="en-US" dirty="0" err="1"/>
              <a:t>implementação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74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Onde</a:t>
            </a:r>
            <a:r>
              <a:rPr lang="en-US" dirty="0"/>
              <a:t> o context é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fato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13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justamente</a:t>
            </a:r>
            <a:r>
              <a:rPr lang="en-US" dirty="0"/>
              <a:t> a </a:t>
            </a:r>
            <a:r>
              <a:rPr lang="en-US" dirty="0" err="1"/>
              <a:t>redundância</a:t>
            </a:r>
            <a:r>
              <a:rPr lang="en-US" dirty="0"/>
              <a:t> que prove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consultas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Mínimo</a:t>
            </a:r>
            <a:r>
              <a:rPr lang="en-US" dirty="0"/>
              <a:t> de 3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dimensão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</a:t>
            </a:r>
          </a:p>
          <a:p>
            <a:pPr marL="0" indent="0">
              <a:buNone/>
            </a:pP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assuntos</a:t>
            </a:r>
            <a:r>
              <a:rPr lang="en-US" dirty="0"/>
              <a:t>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analisados</a:t>
            </a:r>
            <a:r>
              <a:rPr lang="en-US" dirty="0"/>
              <a:t> (</a:t>
            </a:r>
            <a:r>
              <a:rPr lang="en-US" dirty="0" err="1"/>
              <a:t>fato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Dimensão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das </a:t>
            </a:r>
            <a:r>
              <a:rPr lang="en-US" dirty="0" err="1"/>
              <a:t>entidades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06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37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86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83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21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4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00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900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06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851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99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28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7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1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2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216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2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92490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76869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sets.com/blog/schemas-data-warehouses-star-galaxy-snowflake/" TargetMode="External"/><Relationship Id="rId7" Type="http://schemas.openxmlformats.org/officeDocument/2006/relationships/hyperlink" Target="https://www.javatpoint.com/data-warehouse-what-is-data-cub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qlshack.com/implementing-slowly-changing-dimensions-scds-in-data-warehouses/" TargetMode="External"/><Relationship Id="rId5" Type="http://schemas.openxmlformats.org/officeDocument/2006/relationships/hyperlink" Target="https://www.softwaretestinghelp.com/data-warehouse-modeling-star-schema-snowflake-schema/" TargetMode="External"/><Relationship Id="rId4" Type="http://schemas.openxmlformats.org/officeDocument/2006/relationships/hyperlink" Target="https://www.databricks.com/glossary/star-sche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7541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Introdução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a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en-US" sz="48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cubo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393FBE-5C60-647C-619E-0AF3AF8E5AF1}"/>
              </a:ext>
            </a:extLst>
          </p:cNvPr>
          <p:cNvSpPr txBox="1"/>
          <p:nvPr/>
        </p:nvSpPr>
        <p:spPr>
          <a:xfrm>
            <a:off x="5093625" y="4333803"/>
            <a:ext cx="3463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Cubo - Dimensional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9FB2DA-ED6B-818E-F41E-46C981A7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139" y="1505787"/>
            <a:ext cx="3268336" cy="25947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7AD37E-788C-6B49-30B2-DDEEB0DD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71" y="2413014"/>
            <a:ext cx="4027072" cy="233683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AD65D60-53B7-12D4-933A-1740ABF13204}"/>
              </a:ext>
            </a:extLst>
          </p:cNvPr>
          <p:cNvSpPr txBox="1"/>
          <p:nvPr/>
        </p:nvSpPr>
        <p:spPr>
          <a:xfrm>
            <a:off x="902525" y="1963720"/>
            <a:ext cx="3463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Tabular - Relacional</a:t>
            </a:r>
          </a:p>
        </p:txBody>
      </p:sp>
    </p:spTree>
    <p:extLst>
      <p:ext uri="{BB962C8B-B14F-4D97-AF65-F5344CB8AC3E}">
        <p14:creationId xmlns:p14="http://schemas.microsoft.com/office/powerpoint/2010/main" val="357704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Formalizando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Cubo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1481051"/>
            <a:ext cx="7398361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Características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 algn="just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Eixos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representa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components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esquema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Interseção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Representam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medidas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dados do context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Visão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consolidada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contexto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Análises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perspectivas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distintas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19DAC4-A0D1-E36B-2D9B-0B00F687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79" y="1155664"/>
            <a:ext cx="179085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Qual 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melhor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481051"/>
            <a:ext cx="3501978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spcAft>
                <a:spcPts val="1200"/>
              </a:spcAft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vendas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Alta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disponibilidade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Confiança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estrutura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restrições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19DAC4-A0D1-E36B-2D9B-0B00F687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786" y="558950"/>
            <a:ext cx="1790855" cy="1844200"/>
          </a:xfrm>
          <a:prstGeom prst="rect">
            <a:avLst/>
          </a:prstGeom>
        </p:spPr>
      </p:pic>
      <p:sp>
        <p:nvSpPr>
          <p:cNvPr id="3" name="Google Shape;168;p3">
            <a:extLst>
              <a:ext uri="{FF2B5EF4-FFF2-40B4-BE49-F238E27FC236}">
                <a16:creationId xmlns:a16="http://schemas.microsoft.com/office/drawing/2014/main" id="{1C2E7618-A427-7B95-CD32-3DC42B6295BF}"/>
              </a:ext>
            </a:extLst>
          </p:cNvPr>
          <p:cNvSpPr txBox="1"/>
          <p:nvPr/>
        </p:nvSpPr>
        <p:spPr>
          <a:xfrm>
            <a:off x="4196720" y="1481051"/>
            <a:ext cx="3896245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spcAft>
                <a:spcPts val="1200"/>
              </a:spcAft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Analítico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Análise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x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Disponibilidade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Consolidar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informarções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Análises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dos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B1563E6-95A8-3C75-9519-DA0C765DE662}"/>
              </a:ext>
            </a:extLst>
          </p:cNvPr>
          <p:cNvSpPr/>
          <p:nvPr/>
        </p:nvSpPr>
        <p:spPr>
          <a:xfrm>
            <a:off x="651641" y="4298731"/>
            <a:ext cx="7441324" cy="54653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Coexistem – cada sistema possui sua particularidade</a:t>
            </a:r>
          </a:p>
        </p:txBody>
      </p:sp>
    </p:spTree>
    <p:extLst>
      <p:ext uri="{BB962C8B-B14F-4D97-AF65-F5344CB8AC3E}">
        <p14:creationId xmlns:p14="http://schemas.microsoft.com/office/powerpoint/2010/main" val="27928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Forma&#10;&#10;Descrição gerada automaticamente">
            <a:extLst>
              <a:ext uri="{FF2B5EF4-FFF2-40B4-BE49-F238E27FC236}">
                <a16:creationId xmlns:a16="http://schemas.microsoft.com/office/drawing/2014/main" id="{522C7B4D-4E42-D863-8941-3C81786F6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715" y="1818167"/>
            <a:ext cx="3536301" cy="2970821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19DAC4-A0D1-E36B-2D9B-0B00F687D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279" y="1155664"/>
            <a:ext cx="1790855" cy="1844200"/>
          </a:xfrm>
          <a:prstGeom prst="rect">
            <a:avLst/>
          </a:prstGeom>
        </p:spPr>
      </p:pic>
      <p:pic>
        <p:nvPicPr>
          <p:cNvPr id="2" name="Picture 6" descr="Star Schema Visual Example">
            <a:extLst>
              <a:ext uri="{FF2B5EF4-FFF2-40B4-BE49-F238E27FC236}">
                <a16:creationId xmlns:a16="http://schemas.microsoft.com/office/drawing/2014/main" id="{EE85489F-0110-5974-19A2-B7C8880D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4" y="1659869"/>
            <a:ext cx="2576914" cy="267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6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E665B9A5-93DB-8C40-E80B-BC4A966061A6}"/>
              </a:ext>
            </a:extLst>
          </p:cNvPr>
          <p:cNvSpPr/>
          <p:nvPr/>
        </p:nvSpPr>
        <p:spPr>
          <a:xfrm>
            <a:off x="357351" y="1769065"/>
            <a:ext cx="2382869" cy="844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Quais existem?</a:t>
            </a:r>
            <a:endParaRPr lang="pt-BR" dirty="0"/>
          </a:p>
        </p:txBody>
      </p:sp>
      <p:pic>
        <p:nvPicPr>
          <p:cNvPr id="3078" name="Picture 6" descr="Star Schema Visual Example">
            <a:extLst>
              <a:ext uri="{FF2B5EF4-FFF2-40B4-BE49-F238E27FC236}">
                <a16:creationId xmlns:a16="http://schemas.microsoft.com/office/drawing/2014/main" id="{F5360550-C3F6-C898-0EC8-D830B955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2" y="258918"/>
            <a:ext cx="4365204" cy="453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429239-3A5E-44FF-2BFF-1168DCC32FAB}"/>
              </a:ext>
            </a:extLst>
          </p:cNvPr>
          <p:cNvSpPr txBox="1"/>
          <p:nvPr/>
        </p:nvSpPr>
        <p:spPr>
          <a:xfrm>
            <a:off x="3928139" y="4838929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706E84-2B56-F30C-82EA-FE2F01378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12" y="2883749"/>
            <a:ext cx="1676545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4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E665B9A5-93DB-8C40-E80B-BC4A966061A6}"/>
              </a:ext>
            </a:extLst>
          </p:cNvPr>
          <p:cNvSpPr/>
          <p:nvPr/>
        </p:nvSpPr>
        <p:spPr>
          <a:xfrm>
            <a:off x="357351" y="1769065"/>
            <a:ext cx="2382869" cy="844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Quais existem?</a:t>
            </a:r>
            <a:endParaRPr lang="pt-BR" dirty="0"/>
          </a:p>
        </p:txBody>
      </p:sp>
      <p:pic>
        <p:nvPicPr>
          <p:cNvPr id="2" name="Picture 4" descr="Schemas Used in Data Warehouses: Star, Galaxy, and Snowflake">
            <a:extLst>
              <a:ext uri="{FF2B5EF4-FFF2-40B4-BE49-F238E27FC236}">
                <a16:creationId xmlns:a16="http://schemas.microsoft.com/office/drawing/2014/main" id="{3EDB8721-564F-2ABE-7360-506F4B2B5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53" y="1526228"/>
            <a:ext cx="6087892" cy="322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EF051D7-DE47-D812-B186-EE972A3A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88" y="3043446"/>
            <a:ext cx="1313793" cy="13041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E99FC7-7754-7C13-568B-EC693B25AD36}"/>
              </a:ext>
            </a:extLst>
          </p:cNvPr>
          <p:cNvSpPr txBox="1"/>
          <p:nvPr/>
        </p:nvSpPr>
        <p:spPr>
          <a:xfrm>
            <a:off x="3928139" y="4838929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</p:spTree>
    <p:extLst>
      <p:ext uri="{BB962C8B-B14F-4D97-AF65-F5344CB8AC3E}">
        <p14:creationId xmlns:p14="http://schemas.microsoft.com/office/powerpoint/2010/main" val="338324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E665B9A5-93DB-8C40-E80B-BC4A966061A6}"/>
              </a:ext>
            </a:extLst>
          </p:cNvPr>
          <p:cNvSpPr/>
          <p:nvPr/>
        </p:nvSpPr>
        <p:spPr>
          <a:xfrm>
            <a:off x="357351" y="1769065"/>
            <a:ext cx="2382869" cy="844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Quais existem?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D703A9-3677-FC17-CDED-CB9B2B4B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21" y="2999304"/>
            <a:ext cx="2082128" cy="1405328"/>
          </a:xfrm>
          <a:prstGeom prst="rect">
            <a:avLst/>
          </a:prstGeom>
        </p:spPr>
      </p:pic>
      <p:pic>
        <p:nvPicPr>
          <p:cNvPr id="4100" name="Picture 4" descr="galaxy schema visual example">
            <a:extLst>
              <a:ext uri="{FF2B5EF4-FFF2-40B4-BE49-F238E27FC236}">
                <a16:creationId xmlns:a16="http://schemas.microsoft.com/office/drawing/2014/main" id="{46D586D3-7F00-E824-DC33-E158DBDA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232" y="1248757"/>
            <a:ext cx="6098680" cy="350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9DBD6A-8F79-EED1-0F3D-62FBA1CEBD0E}"/>
              </a:ext>
            </a:extLst>
          </p:cNvPr>
          <p:cNvSpPr txBox="1"/>
          <p:nvPr/>
        </p:nvSpPr>
        <p:spPr>
          <a:xfrm>
            <a:off x="3928139" y="4838929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</p:spTree>
    <p:extLst>
      <p:ext uri="{BB962C8B-B14F-4D97-AF65-F5344CB8AC3E}">
        <p14:creationId xmlns:p14="http://schemas.microsoft.com/office/powerpoint/2010/main" val="425028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Dúvida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cruel…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7"/>
            <a:ext cx="5282369" cy="171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banco de dados com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modelos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relacionais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permitem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fazer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análises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responder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perguntas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  <a:p>
            <a:pPr marL="76200" lvl="1" algn="just">
              <a:buSzPts val="1600"/>
            </a:pP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 algn="just">
              <a:buSzPts val="1600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R: SIM!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39BDE74-CA84-CCFB-FE61-92FCFA227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252" y="3593368"/>
            <a:ext cx="2194750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Explorando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brevemente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dados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Dimensionais</a:t>
            </a:r>
            <a:endParaRPr lang="en-US" sz="36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Estrela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1671624"/>
            <a:ext cx="4109389" cy="307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difundido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modelos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Star schema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Conexão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forma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estrela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Dois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tipos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5E0D7A22-A825-3D68-BC09-375B555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85" y="1787605"/>
            <a:ext cx="3777649" cy="2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4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2070538"/>
            <a:ext cx="6356212" cy="2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  <a:ea typeface="Calibri"/>
              </a:rPr>
              <a:t>Entender</a:t>
            </a:r>
            <a:r>
              <a:rPr lang="en-US" sz="2000" dirty="0">
                <a:latin typeface="Calibri"/>
                <a:ea typeface="Calibri"/>
              </a:rPr>
              <a:t> o que é </a:t>
            </a:r>
            <a:r>
              <a:rPr lang="en-US" sz="2000" dirty="0" err="1">
                <a:latin typeface="Calibri"/>
                <a:ea typeface="Calibri"/>
              </a:rPr>
              <a:t>modelagem</a:t>
            </a:r>
            <a:r>
              <a:rPr lang="en-US" sz="2000" dirty="0">
                <a:latin typeface="Calibri"/>
                <a:ea typeface="Calibri"/>
              </a:rPr>
              <a:t> dimensional</a:t>
            </a: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</a:rPr>
              <a:t>O que é </a:t>
            </a:r>
            <a:r>
              <a:rPr lang="en-US" sz="2000" dirty="0" err="1">
                <a:latin typeface="Calibri"/>
                <a:ea typeface="Calibri"/>
              </a:rPr>
              <a:t>Cubo</a:t>
            </a:r>
            <a:r>
              <a:rPr lang="en-US" sz="2000" dirty="0">
                <a:latin typeface="Calibri"/>
                <a:ea typeface="Calibri"/>
              </a:rPr>
              <a:t> </a:t>
            </a:r>
            <a:r>
              <a:rPr lang="en-US" sz="2000" dirty="0" err="1">
                <a:latin typeface="Calibri"/>
                <a:ea typeface="Calibri"/>
              </a:rPr>
              <a:t>multifacetado</a:t>
            </a:r>
            <a:r>
              <a:rPr lang="en-US" sz="2000" dirty="0">
                <a:latin typeface="Calibri"/>
                <a:ea typeface="Calibri"/>
              </a:rPr>
              <a:t>?</a:t>
            </a: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</a:rPr>
              <a:t>Principais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modelos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dimensionais</a:t>
            </a:r>
            <a:endParaRPr lang="en-US" sz="2000" dirty="0">
              <a:latin typeface="Calibri"/>
            </a:endParaRP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</a:rPr>
              <a:t>Sistemas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Transacionais</a:t>
            </a:r>
            <a:r>
              <a:rPr lang="en-US" sz="2000" dirty="0">
                <a:latin typeface="Calibri"/>
              </a:rPr>
              <a:t> e </a:t>
            </a:r>
            <a:r>
              <a:rPr lang="en-US" sz="2000" dirty="0" err="1">
                <a:latin typeface="Calibri"/>
              </a:rPr>
              <a:t>Analíticos</a:t>
            </a:r>
            <a:endParaRPr lang="en-US" sz="2000" dirty="0">
              <a:latin typeface="Calibri"/>
            </a:endParaRP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</a:rPr>
              <a:t>Comparação</a:t>
            </a:r>
            <a:r>
              <a:rPr lang="en-US" sz="2000" dirty="0">
                <a:latin typeface="Calibri"/>
              </a:rPr>
              <a:t> entre </a:t>
            </a:r>
            <a:r>
              <a:rPr lang="en-US" sz="2000" dirty="0" err="1">
                <a:latin typeface="Calibri"/>
              </a:rPr>
              <a:t>transacional</a:t>
            </a:r>
            <a:r>
              <a:rPr lang="en-US" sz="2000" dirty="0">
                <a:latin typeface="Calibri"/>
              </a:rPr>
              <a:t> e dimensional</a:t>
            </a: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</a:rPr>
              <a:t>Criação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</a:rPr>
              <a:t>esquemas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</a:rPr>
              <a:t> transactional e dimensional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Estrela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1671624"/>
            <a:ext cx="4109389" cy="307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– Principal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Chave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Artificial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-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Detalhes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5E0D7A22-A825-3D68-BC09-375B555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85" y="1787605"/>
            <a:ext cx="3777649" cy="2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 Explicativo: Seta para Baixo 3">
            <a:extLst>
              <a:ext uri="{FF2B5EF4-FFF2-40B4-BE49-F238E27FC236}">
                <a16:creationId xmlns:a16="http://schemas.microsoft.com/office/drawing/2014/main" id="{3E7174A2-C3AA-60E0-13AD-E1B72076A981}"/>
              </a:ext>
            </a:extLst>
          </p:cNvPr>
          <p:cNvSpPr/>
          <p:nvPr/>
        </p:nvSpPr>
        <p:spPr>
          <a:xfrm>
            <a:off x="489763" y="1787605"/>
            <a:ext cx="3219978" cy="956441"/>
          </a:xfrm>
          <a:prstGeom prst="downArrowCallou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relaciona com as demais por meio de junções</a:t>
            </a: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1681CEF5-1D03-A9BE-DF79-D279D4118C3F}"/>
              </a:ext>
            </a:extLst>
          </p:cNvPr>
          <p:cNvSpPr/>
          <p:nvPr/>
        </p:nvSpPr>
        <p:spPr>
          <a:xfrm>
            <a:off x="1916026" y="3804745"/>
            <a:ext cx="2834650" cy="702205"/>
          </a:xfrm>
          <a:prstGeom prst="up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 err="1"/>
              <a:t>PKs</a:t>
            </a:r>
            <a:r>
              <a:rPr lang="pt-BR" dirty="0"/>
              <a:t> simples e dados exclusivos</a:t>
            </a: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D3264B54-4462-97C0-CC7F-21D86855B813}"/>
              </a:ext>
            </a:extLst>
          </p:cNvPr>
          <p:cNvSpPr/>
          <p:nvPr/>
        </p:nvSpPr>
        <p:spPr>
          <a:xfrm>
            <a:off x="5053485" y="849047"/>
            <a:ext cx="3732536" cy="424995"/>
          </a:xfrm>
          <a:prstGeom prst="snip2Diag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Mapeamento com </a:t>
            </a:r>
            <a:r>
              <a:rPr lang="pt-BR" dirty="0" err="1"/>
              <a:t>desnormalização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69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Snowflake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2051745"/>
            <a:ext cx="4438850" cy="204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Variação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estrela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ter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junções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entre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si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Impondo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nível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normalização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Picture 4" descr="Schemas Used in Data Warehouses: Star, Galaxy, and Snowflake">
            <a:extLst>
              <a:ext uri="{FF2B5EF4-FFF2-40B4-BE49-F238E27FC236}">
                <a16:creationId xmlns:a16="http://schemas.microsoft.com/office/drawing/2014/main" id="{25A8F42D-3F25-C7B8-4278-5116A4687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375" y="2156272"/>
            <a:ext cx="3866356" cy="20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2D05EC32-6C75-08EC-AF81-EAE67E84BA5D}"/>
              </a:ext>
            </a:extLst>
          </p:cNvPr>
          <p:cNvSpPr/>
          <p:nvPr/>
        </p:nvSpPr>
        <p:spPr>
          <a:xfrm>
            <a:off x="877614" y="4442158"/>
            <a:ext cx="7388772" cy="466168"/>
          </a:xfrm>
          <a:prstGeom prst="snip2Diag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normalização pode comprometer o desempenho do data </a:t>
            </a:r>
            <a:r>
              <a:rPr lang="pt-BR" dirty="0" err="1"/>
              <a:t>warehouse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23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Constelação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/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Galáxia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D703A9-3677-FC17-CDED-CB9B2B4B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81" y="916257"/>
            <a:ext cx="2082128" cy="1405328"/>
          </a:xfrm>
          <a:prstGeom prst="rect">
            <a:avLst/>
          </a:prstGeom>
        </p:spPr>
      </p:pic>
      <p:pic>
        <p:nvPicPr>
          <p:cNvPr id="4100" name="Picture 4" descr="galaxy schema visual example">
            <a:extLst>
              <a:ext uri="{FF2B5EF4-FFF2-40B4-BE49-F238E27FC236}">
                <a16:creationId xmlns:a16="http://schemas.microsoft.com/office/drawing/2014/main" id="{46D586D3-7F00-E824-DC33-E158DBDA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79" y="2220945"/>
            <a:ext cx="3494605" cy="2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9DBD6A-8F79-EED1-0F3D-62FBA1CEBD0E}"/>
              </a:ext>
            </a:extLst>
          </p:cNvPr>
          <p:cNvSpPr txBox="1"/>
          <p:nvPr/>
        </p:nvSpPr>
        <p:spPr>
          <a:xfrm>
            <a:off x="4361382" y="4281794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DEFD95B6-3A5A-18C9-5DDB-E2BA2C5D991C}"/>
              </a:ext>
            </a:extLst>
          </p:cNvPr>
          <p:cNvSpPr txBox="1"/>
          <p:nvPr/>
        </p:nvSpPr>
        <p:spPr>
          <a:xfrm>
            <a:off x="565525" y="1881963"/>
            <a:ext cx="4269929" cy="262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Múltiplas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Estrelas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relacionadas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entre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si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compartilhar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Integra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diversos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assuntos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mesmo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contexto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15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Tabelas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Dimensão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2541749"/>
            <a:ext cx="4109389" cy="130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– Principal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-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Detalhes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5E0D7A22-A825-3D68-BC09-375B555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85" y="1787605"/>
            <a:ext cx="3777649" cy="2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 Explicativo: Seta para Baixo 3">
            <a:extLst>
              <a:ext uri="{FF2B5EF4-FFF2-40B4-BE49-F238E27FC236}">
                <a16:creationId xmlns:a16="http://schemas.microsoft.com/office/drawing/2014/main" id="{3E7174A2-C3AA-60E0-13AD-E1B72076A981}"/>
              </a:ext>
            </a:extLst>
          </p:cNvPr>
          <p:cNvSpPr/>
          <p:nvPr/>
        </p:nvSpPr>
        <p:spPr>
          <a:xfrm>
            <a:off x="489763" y="1787605"/>
            <a:ext cx="3219978" cy="956441"/>
          </a:xfrm>
          <a:prstGeom prst="downArrowCallou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Aspectos que compõem o contexto analisado</a:t>
            </a: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1681CEF5-1D03-A9BE-DF79-D279D4118C3F}"/>
              </a:ext>
            </a:extLst>
          </p:cNvPr>
          <p:cNvSpPr/>
          <p:nvPr/>
        </p:nvSpPr>
        <p:spPr>
          <a:xfrm>
            <a:off x="1679944" y="3662451"/>
            <a:ext cx="3070732" cy="844500"/>
          </a:xfrm>
          <a:prstGeom prst="up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Detalhes de um aspecto específico</a:t>
            </a:r>
          </a:p>
        </p:txBody>
      </p:sp>
    </p:spTree>
    <p:extLst>
      <p:ext uri="{BB962C8B-B14F-4D97-AF65-F5344CB8AC3E}">
        <p14:creationId xmlns:p14="http://schemas.microsoft.com/office/powerpoint/2010/main" val="96467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O que é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como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Definir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a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dos Dados?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9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741715" y="2474210"/>
            <a:ext cx="5589314" cy="19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Grão ou granularidade</a:t>
            </a:r>
          </a:p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Nível de detalhamento dos dados na tabela fato</a:t>
            </a:r>
          </a:p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Maior o grão – menos detalhes</a:t>
            </a:r>
          </a:p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Trade-off na definição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3536372" y="1657604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definir a granularidade?</a:t>
            </a:r>
            <a:endParaRPr lang="pt-BR" dirty="0"/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3F5CDB3D-672D-8516-A476-5D18812B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22" y="2474210"/>
            <a:ext cx="2421203" cy="18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4272542" y="1481050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definir a granularidade?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2EA9B2-5B07-3EB6-F10E-27A1E7D0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3" y="2324015"/>
            <a:ext cx="3284505" cy="24462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41F7EB-840C-6E14-8DAB-DBEDE9DD3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55" t="5756" r="11845" b="4711"/>
          <a:stretch/>
        </p:blipFill>
        <p:spPr>
          <a:xfrm>
            <a:off x="6120556" y="2177909"/>
            <a:ext cx="1303134" cy="12281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B6B940-9F65-7876-2BE1-E207B0A6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295" y="3613035"/>
            <a:ext cx="1303133" cy="1333616"/>
          </a:xfrm>
          <a:prstGeom prst="rect">
            <a:avLst/>
          </a:prstGeom>
        </p:spPr>
      </p:pic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24F7B80C-B543-6F43-BDFD-F1C714BE9919}"/>
              </a:ext>
            </a:extLst>
          </p:cNvPr>
          <p:cNvSpPr/>
          <p:nvPr/>
        </p:nvSpPr>
        <p:spPr>
          <a:xfrm rot="3378203">
            <a:off x="4815494" y="1806175"/>
            <a:ext cx="833183" cy="20184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C7B64E7-DB88-06DC-8898-A4A2CFA53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876" y="3500495"/>
            <a:ext cx="2164446" cy="1446156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4366039-16C6-C317-C9F9-539CC4CFD267}"/>
              </a:ext>
            </a:extLst>
          </p:cNvPr>
          <p:cNvSpPr/>
          <p:nvPr/>
        </p:nvSpPr>
        <p:spPr>
          <a:xfrm>
            <a:off x="5544172" y="4114800"/>
            <a:ext cx="867905" cy="19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38474" y="2145430"/>
            <a:ext cx="5599647" cy="19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pt-BR" sz="2400" dirty="0">
                <a:latin typeface="Calibri"/>
              </a:rPr>
              <a:t>Ponto de Atenção!</a:t>
            </a:r>
          </a:p>
          <a:p>
            <a:pPr marL="76200" lvl="1"/>
            <a:endParaRPr lang="pt-BR" sz="2400" dirty="0">
              <a:latin typeface="Calibri"/>
            </a:endParaRPr>
          </a:p>
          <a:p>
            <a:pPr marL="76200" lvl="1" algn="r"/>
            <a:r>
              <a:rPr lang="pt-BR" sz="2400" b="1" dirty="0">
                <a:solidFill>
                  <a:srgbClr val="FF0000"/>
                </a:solidFill>
                <a:latin typeface="Calibri"/>
              </a:rPr>
              <a:t>Granularidade x processamento</a:t>
            </a:r>
          </a:p>
          <a:p>
            <a:pPr marL="76200" lvl="1"/>
            <a:endParaRPr lang="pt-BR" sz="2400" dirty="0">
              <a:latin typeface="Calibri"/>
            </a:endParaRP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2998922" y="3997380"/>
            <a:ext cx="5506604" cy="582369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Não adianta modelo perfeito sem pode de processamento</a:t>
            </a:r>
            <a:endParaRPr lang="pt-BR" dirty="0"/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3F5CDB3D-672D-8516-A476-5D18812B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555" y="835528"/>
            <a:ext cx="3031667" cy="22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0045E8-682B-5D8B-8A76-F55CC1B7F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5" y="3033746"/>
            <a:ext cx="128027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23433" y="2571751"/>
            <a:ext cx="7897133" cy="83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Chave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Artificial –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Surgate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Key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1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Chave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Artificial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741714" y="2474210"/>
            <a:ext cx="5860493" cy="19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Chave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relacionada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modelo</a:t>
            </a:r>
            <a:r>
              <a:rPr lang="en-US" sz="2400" dirty="0">
                <a:latin typeface="Calibri"/>
              </a:rPr>
              <a:t> dimensional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Substitui</a:t>
            </a:r>
            <a:r>
              <a:rPr lang="en-US" sz="2400" dirty="0">
                <a:latin typeface="Calibri"/>
              </a:rPr>
              <a:t> a </a:t>
            </a:r>
            <a:r>
              <a:rPr lang="en-US" sz="2400" dirty="0" err="1">
                <a:latin typeface="Calibri"/>
              </a:rPr>
              <a:t>identificação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sem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sobreposição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Facilita</a:t>
            </a:r>
            <a:r>
              <a:rPr lang="en-US" sz="2400" dirty="0">
                <a:latin typeface="Calibri"/>
              </a:rPr>
              <a:t> a </a:t>
            </a:r>
            <a:r>
              <a:rPr lang="en-US" sz="2400" dirty="0" err="1">
                <a:latin typeface="Calibri"/>
              </a:rPr>
              <a:t>identificação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registros</a:t>
            </a:r>
            <a:r>
              <a:rPr lang="en-US" sz="2400" dirty="0">
                <a:latin typeface="Calibri"/>
              </a:rPr>
              <a:t> no </a:t>
            </a:r>
            <a:r>
              <a:rPr lang="en-US" sz="2400" dirty="0" err="1">
                <a:latin typeface="Calibri"/>
              </a:rPr>
              <a:t>modelo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atual</a:t>
            </a:r>
            <a:endParaRPr lang="en-US" sz="2400" dirty="0">
              <a:latin typeface="Calibri"/>
            </a:endParaRP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565525" y="1732701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O que isso? Como uso esse trem?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C378EB-FF02-B7C5-D96B-2ECD17C6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96" y="2434058"/>
            <a:ext cx="1920997" cy="24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2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Desmistificando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a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Dimensional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74917" y="667961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Chave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Artificial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565525" y="1732399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O que isso? Como uso esse trem?</a:t>
            </a:r>
            <a:endParaRPr lang="pt-BR" dirty="0"/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60E74834-B074-4E91-2E2A-A3CBB8FAC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7" t="50000" r="50000" b="4704"/>
          <a:stretch/>
        </p:blipFill>
        <p:spPr>
          <a:xfrm>
            <a:off x="2050884" y="2838595"/>
            <a:ext cx="4546118" cy="19112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2D0BEE-89A9-1AB1-EEDA-033769752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96" y="2434058"/>
            <a:ext cx="1920997" cy="2456785"/>
          </a:xfrm>
          <a:prstGeom prst="rect">
            <a:avLst/>
          </a:prstGeom>
        </p:spPr>
      </p:pic>
      <p:sp>
        <p:nvSpPr>
          <p:cNvPr id="7" name="Seta: Curva para Baixo 6">
            <a:extLst>
              <a:ext uri="{FF2B5EF4-FFF2-40B4-BE49-F238E27FC236}">
                <a16:creationId xmlns:a16="http://schemas.microsoft.com/office/drawing/2014/main" id="{952A25CA-79E7-54B9-D051-C79A02DE573B}"/>
              </a:ext>
            </a:extLst>
          </p:cNvPr>
          <p:cNvSpPr/>
          <p:nvPr/>
        </p:nvSpPr>
        <p:spPr>
          <a:xfrm rot="20091890">
            <a:off x="1387363" y="1715522"/>
            <a:ext cx="3949589" cy="7986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040AF56-3C2A-7033-B2FF-FB08BC507A8C}"/>
              </a:ext>
            </a:extLst>
          </p:cNvPr>
          <p:cNvSpPr/>
          <p:nvPr/>
        </p:nvSpPr>
        <p:spPr>
          <a:xfrm>
            <a:off x="1567775" y="3028681"/>
            <a:ext cx="483109" cy="16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2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3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4</a:t>
            </a:r>
          </a:p>
        </p:txBody>
      </p:sp>
      <p:sp>
        <p:nvSpPr>
          <p:cNvPr id="9" name="Retângulo: Cantos Diagonais Recortados 8">
            <a:extLst>
              <a:ext uri="{FF2B5EF4-FFF2-40B4-BE49-F238E27FC236}">
                <a16:creationId xmlns:a16="http://schemas.microsoft.com/office/drawing/2014/main" id="{2547B134-A271-8E36-C685-2EAB0828C318}"/>
              </a:ext>
            </a:extLst>
          </p:cNvPr>
          <p:cNvSpPr/>
          <p:nvPr/>
        </p:nvSpPr>
        <p:spPr>
          <a:xfrm>
            <a:off x="4848447" y="1807535"/>
            <a:ext cx="2519916" cy="373915"/>
          </a:xfrm>
          <a:prstGeom prst="snip2Diag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Identificador numérico</a:t>
            </a:r>
          </a:p>
        </p:txBody>
      </p:sp>
    </p:spTree>
    <p:extLst>
      <p:ext uri="{BB962C8B-B14F-4D97-AF65-F5344CB8AC3E}">
        <p14:creationId xmlns:p14="http://schemas.microsoft.com/office/powerpoint/2010/main" val="1864807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Construir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esquemas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853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23433" y="1828869"/>
            <a:ext cx="7897133" cy="158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Dimensional – Slowly Changing Dimensions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30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308232"/>
            <a:ext cx="6036682" cy="236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dirty="0">
                <a:latin typeface="Calibri"/>
              </a:rPr>
              <a:t>Tipo de </a:t>
            </a:r>
            <a:r>
              <a:rPr lang="en-US" sz="2400" dirty="0" err="1">
                <a:latin typeface="Calibri"/>
              </a:rPr>
              <a:t>dimensão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SCD-0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SCD-1, 2,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SCD-3, 4, 5 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SCD-6 [1,2,3]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1824665" y="1606875"/>
            <a:ext cx="4974037" cy="7013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Relacionados as mudanças temporais dos dados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C378EB-FF02-B7C5-D96B-2ECD17C6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96" y="2434058"/>
            <a:ext cx="1920997" cy="24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434056"/>
            <a:ext cx="6036682" cy="22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SCD-0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Não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há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modificação</a:t>
            </a:r>
            <a:r>
              <a:rPr lang="en-US" sz="2400" dirty="0">
                <a:latin typeface="Calibri"/>
              </a:rPr>
              <a:t> 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Modo passive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TRUNCATE TABLE – </a:t>
            </a:r>
            <a:r>
              <a:rPr lang="en-US" sz="2400" dirty="0" err="1">
                <a:latin typeface="Calibri"/>
              </a:rPr>
              <a:t>sem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histórico</a:t>
            </a:r>
            <a:endParaRPr lang="en-US" sz="2400" dirty="0">
              <a:latin typeface="Calibri"/>
            </a:endParaRP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1824665" y="1606875"/>
            <a:ext cx="4974037" cy="7013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Relacionados as mudanças temporais dos dados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5F9591-66AB-19A4-4F6D-E0B55F11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46" y="2571750"/>
            <a:ext cx="2741328" cy="20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3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308232"/>
            <a:ext cx="6036682" cy="219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SCD-1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Atualização</a:t>
            </a:r>
            <a:r>
              <a:rPr lang="en-US" sz="2400" dirty="0">
                <a:latin typeface="Calibri"/>
              </a:rPr>
              <a:t> dos </a:t>
            </a:r>
            <a:r>
              <a:rPr lang="en-US" sz="2400" dirty="0" err="1">
                <a:latin typeface="Calibri"/>
              </a:rPr>
              <a:t>valores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Sem </a:t>
            </a:r>
            <a:r>
              <a:rPr lang="en-US" sz="2400" dirty="0" err="1">
                <a:latin typeface="Calibri"/>
              </a:rPr>
              <a:t>rastreamento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mudanças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UPDATE </a:t>
            </a:r>
            <a:r>
              <a:rPr lang="en-US" sz="2400" dirty="0" err="1">
                <a:latin typeface="Calibri"/>
              </a:rPr>
              <a:t>ou</a:t>
            </a:r>
            <a:r>
              <a:rPr lang="en-US" sz="2400" dirty="0">
                <a:latin typeface="Calibri"/>
              </a:rPr>
              <a:t> INSERT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1824665" y="1606875"/>
            <a:ext cx="4974037" cy="7013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Relacionados as mudanças temporais dos dados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F11F97-969C-82F9-DFC6-84E270468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46" y="2571750"/>
            <a:ext cx="2741328" cy="20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39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488018"/>
            <a:ext cx="6036682" cy="139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SCD-2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Preocupação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histórico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Modos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distintos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rastrear</a:t>
            </a:r>
            <a:r>
              <a:rPr lang="en-US" sz="2400" dirty="0">
                <a:latin typeface="Calibri"/>
              </a:rPr>
              <a:t> as </a:t>
            </a:r>
            <a:r>
              <a:rPr lang="en-US" sz="2400" dirty="0" err="1">
                <a:latin typeface="Calibri"/>
              </a:rPr>
              <a:t>mudanças</a:t>
            </a:r>
            <a:r>
              <a:rPr lang="en-US" sz="2400" dirty="0">
                <a:latin typeface="Calibri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12569E-1075-5F3C-C49D-A5D07580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925" y="1643518"/>
            <a:ext cx="6342734" cy="844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6CF3CD-99CC-D8F1-BEB1-C8B6B3C0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5" y="3994908"/>
            <a:ext cx="6344113" cy="1024084"/>
          </a:xfrm>
          <a:prstGeom prst="rect">
            <a:avLst/>
          </a:prstGeom>
        </p:spPr>
      </p:pic>
      <p:sp>
        <p:nvSpPr>
          <p:cNvPr id="9" name="Seta: para Cima 8">
            <a:extLst>
              <a:ext uri="{FF2B5EF4-FFF2-40B4-BE49-F238E27FC236}">
                <a16:creationId xmlns:a16="http://schemas.microsoft.com/office/drawing/2014/main" id="{A8B6B3E1-AA01-0F14-91EE-B02F3F867F18}"/>
              </a:ext>
            </a:extLst>
          </p:cNvPr>
          <p:cNvSpPr/>
          <p:nvPr/>
        </p:nvSpPr>
        <p:spPr>
          <a:xfrm>
            <a:off x="8310467" y="2350212"/>
            <a:ext cx="308212" cy="648169"/>
          </a:xfrm>
          <a:prstGeom prst="up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D3F37095-35FF-2070-1FD4-E54E0A18257E}"/>
              </a:ext>
            </a:extLst>
          </p:cNvPr>
          <p:cNvSpPr/>
          <p:nvPr/>
        </p:nvSpPr>
        <p:spPr>
          <a:xfrm>
            <a:off x="4780459" y="3848987"/>
            <a:ext cx="1063255" cy="262880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FEA00B-C19D-A890-5BA1-3644766EFE2B}"/>
              </a:ext>
            </a:extLst>
          </p:cNvPr>
          <p:cNvSpPr txBox="1"/>
          <p:nvPr/>
        </p:nvSpPr>
        <p:spPr>
          <a:xfrm>
            <a:off x="3557714" y="2450431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374822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711842"/>
            <a:ext cx="6036682" cy="213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SCD-3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Novos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atributos</a:t>
            </a:r>
            <a:r>
              <a:rPr lang="en-US" sz="2400" dirty="0">
                <a:latin typeface="Calibri"/>
              </a:rPr>
              <a:t> (</a:t>
            </a:r>
            <a:r>
              <a:rPr lang="en-US" sz="2400" dirty="0" err="1">
                <a:latin typeface="Calibri"/>
              </a:rPr>
              <a:t>colunas</a:t>
            </a:r>
            <a:r>
              <a:rPr lang="en-US" sz="2400" dirty="0">
                <a:latin typeface="Calibri"/>
              </a:rPr>
              <a:t>) </a:t>
            </a:r>
            <a:r>
              <a:rPr lang="en-US" sz="2400" dirty="0" err="1">
                <a:latin typeface="Calibri"/>
              </a:rPr>
              <a:t>são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criados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Manter</a:t>
            </a:r>
            <a:r>
              <a:rPr lang="en-US" sz="2400" dirty="0">
                <a:latin typeface="Calibri"/>
              </a:rPr>
              <a:t> o </a:t>
            </a:r>
            <a:r>
              <a:rPr lang="en-US" sz="2400" dirty="0" err="1">
                <a:latin typeface="Calibri"/>
              </a:rPr>
              <a:t>estado</a:t>
            </a:r>
            <a:r>
              <a:rPr lang="en-US" sz="2400" dirty="0">
                <a:latin typeface="Calibri"/>
              </a:rPr>
              <a:t> de um </a:t>
            </a:r>
            <a:r>
              <a:rPr lang="en-US" sz="2400" dirty="0" err="1">
                <a:latin typeface="Calibri"/>
              </a:rPr>
              <a:t>atributo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específico</a:t>
            </a:r>
            <a:endParaRPr lang="en-US" sz="2400" dirty="0">
              <a:latin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694FED-6460-1AD5-12BC-7BED6EDFC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04" y="3662451"/>
            <a:ext cx="7451170" cy="1031377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1371D995-A7C4-C410-4C5A-FE2AE0C2319E}"/>
              </a:ext>
            </a:extLst>
          </p:cNvPr>
          <p:cNvSpPr/>
          <p:nvPr/>
        </p:nvSpPr>
        <p:spPr>
          <a:xfrm>
            <a:off x="7058713" y="3426109"/>
            <a:ext cx="1309110" cy="472684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91F8FD-20A1-C8C9-5CE3-27AA85C05F37}"/>
              </a:ext>
            </a:extLst>
          </p:cNvPr>
          <p:cNvSpPr txBox="1"/>
          <p:nvPr/>
        </p:nvSpPr>
        <p:spPr>
          <a:xfrm>
            <a:off x="2486713" y="4693828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35686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711841"/>
            <a:ext cx="3549274" cy="28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SCD-4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Manutenção</a:t>
            </a:r>
            <a:r>
              <a:rPr lang="en-US" sz="2400" dirty="0">
                <a:latin typeface="Calibri"/>
              </a:rPr>
              <a:t> do </a:t>
            </a:r>
            <a:r>
              <a:rPr lang="en-US" sz="2400" dirty="0" err="1">
                <a:latin typeface="Calibri"/>
              </a:rPr>
              <a:t>histórico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Tabela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histórico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Mesma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estrutura</a:t>
            </a:r>
            <a:endParaRPr lang="en-US" sz="2400" dirty="0">
              <a:latin typeface="Calibri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7B416C3-19FE-B816-0F7C-38D9637B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76076"/>
            <a:ext cx="4879479" cy="234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29CD374A-90BA-A5C9-DDE5-8CDC0F3166F1}"/>
              </a:ext>
            </a:extLst>
          </p:cNvPr>
          <p:cNvSpPr/>
          <p:nvPr/>
        </p:nvSpPr>
        <p:spPr>
          <a:xfrm>
            <a:off x="7345792" y="3147235"/>
            <a:ext cx="1309110" cy="472684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CDDB1E-AC0F-111C-F05B-7A6E0B2D621B}"/>
              </a:ext>
            </a:extLst>
          </p:cNvPr>
          <p:cNvSpPr txBox="1"/>
          <p:nvPr/>
        </p:nvSpPr>
        <p:spPr>
          <a:xfrm>
            <a:off x="4422279" y="4253271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42215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711842"/>
            <a:ext cx="6036682" cy="213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SCD-6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Junção</a:t>
            </a:r>
            <a:r>
              <a:rPr lang="en-US" sz="2400" dirty="0">
                <a:latin typeface="Calibri"/>
              </a:rPr>
              <a:t> dos </a:t>
            </a:r>
            <a:r>
              <a:rPr lang="en-US" sz="2400" dirty="0" err="1">
                <a:latin typeface="Calibri"/>
              </a:rPr>
              <a:t>tipor</a:t>
            </a:r>
            <a:r>
              <a:rPr lang="en-US" sz="2400" dirty="0">
                <a:latin typeface="Calibri"/>
              </a:rPr>
              <a:t> 1, 2 e 3 = 6 (</a:t>
            </a:r>
            <a:r>
              <a:rPr lang="en-US" sz="2400" dirty="0" err="1">
                <a:latin typeface="Calibri"/>
              </a:rPr>
              <a:t>somatório</a:t>
            </a:r>
            <a:r>
              <a:rPr lang="en-US" sz="2400" dirty="0">
                <a:latin typeface="Calibri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EFB880-9777-9FBE-8874-AB28958F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72" y="3640991"/>
            <a:ext cx="7655212" cy="1168485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5465B3F0-A309-B891-0E48-C5EB7CC9C42C}"/>
              </a:ext>
            </a:extLst>
          </p:cNvPr>
          <p:cNvSpPr/>
          <p:nvPr/>
        </p:nvSpPr>
        <p:spPr>
          <a:xfrm>
            <a:off x="7845968" y="3045865"/>
            <a:ext cx="792920" cy="722588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B8ACE6D2-03FE-5A80-9DE4-48673E0A61F3}"/>
              </a:ext>
            </a:extLst>
          </p:cNvPr>
          <p:cNvSpPr/>
          <p:nvPr/>
        </p:nvSpPr>
        <p:spPr>
          <a:xfrm>
            <a:off x="6669336" y="3410199"/>
            <a:ext cx="977288" cy="341645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B756C7-8D30-2B0D-3B34-C75DEA825AE1}"/>
              </a:ext>
            </a:extLst>
          </p:cNvPr>
          <p:cNvSpPr txBox="1"/>
          <p:nvPr/>
        </p:nvSpPr>
        <p:spPr>
          <a:xfrm>
            <a:off x="2585980" y="4749851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5494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2DCECC-F3C5-02B3-73D2-89FB0A47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6972"/>
            <a:ext cx="2682472" cy="2400508"/>
          </a:xfrm>
          <a:prstGeom prst="rect">
            <a:avLst/>
          </a:prstGeom>
        </p:spPr>
      </p:pic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23679DEA-A4BE-A97D-4405-A72B2770B319}"/>
              </a:ext>
            </a:extLst>
          </p:cNvPr>
          <p:cNvSpPr txBox="1"/>
          <p:nvPr/>
        </p:nvSpPr>
        <p:spPr>
          <a:xfrm>
            <a:off x="672818" y="1745198"/>
            <a:ext cx="4450295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que?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Demandas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Performance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Escalabilidade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Disponibilidade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Aplicar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Slowly Changing Dimensions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2176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Links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úteis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8275" y="1731259"/>
            <a:ext cx="7951977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3"/>
              </a:rPr>
              <a:t>https://streamsets.com/blog/schemas-data-warehouses-star-galaxy-snowflake/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4"/>
              </a:rPr>
              <a:t>https://www.databricks.com/glossary/star-schema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5"/>
              </a:rPr>
              <a:t>https://www.softwaretestinghelp.com/data-warehouse-modeling-star-schema-snowflake-schema/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6"/>
              </a:rPr>
              <a:t>https://www.sqlshack.com/implementing-slowly-changing-dimensions-scds-in-data-warehouses/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7"/>
              </a:rPr>
              <a:t>https://www.javatpoint.com/data-warehouse-what-is-data-cube</a:t>
            </a:r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05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3641333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  <a:r>
              <a:rPr lang="en-US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Dados</a:t>
            </a: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–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tradicional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dimensional –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analítico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7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3641333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Transacional</a:t>
            </a:r>
            <a:endParaRPr lang="en-US" sz="28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Fim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específico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Cenário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otimizado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operação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SGBDs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3641333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Analítico</a:t>
            </a:r>
            <a:endParaRPr lang="en-US" sz="28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redundâncias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analyses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cubo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cubo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2DCECC-F3C5-02B3-73D2-89FB0A47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62" y="2028807"/>
            <a:ext cx="2682472" cy="2400508"/>
          </a:xfrm>
          <a:prstGeom prst="rect">
            <a:avLst/>
          </a:prstGeom>
        </p:spPr>
      </p:pic>
      <p:pic>
        <p:nvPicPr>
          <p:cNvPr id="2" name="Picture 2" descr="Relational model - Documentation">
            <a:extLst>
              <a:ext uri="{FF2B5EF4-FFF2-40B4-BE49-F238E27FC236}">
                <a16:creationId xmlns:a16="http://schemas.microsoft.com/office/drawing/2014/main" id="{BD0B577D-97B1-ABBC-DECD-259165F1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6" y="1479150"/>
            <a:ext cx="4199000" cy="31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Ponto de interrogação com preenchimento sólido">
            <a:extLst>
              <a:ext uri="{FF2B5EF4-FFF2-40B4-BE49-F238E27FC236}">
                <a16:creationId xmlns:a16="http://schemas.microsoft.com/office/drawing/2014/main" id="{2FEC4607-2847-3295-F3A7-046A671C5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163" y="1798302"/>
            <a:ext cx="1301311" cy="13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6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cubo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Data Warehouse | What is Data Cube - javatpoint">
            <a:extLst>
              <a:ext uri="{FF2B5EF4-FFF2-40B4-BE49-F238E27FC236}">
                <a16:creationId xmlns:a16="http://schemas.microsoft.com/office/drawing/2014/main" id="{07358C6E-79F3-AF64-3CFF-60338DB1F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2"/>
          <a:stretch/>
        </p:blipFill>
        <p:spPr bwMode="auto">
          <a:xfrm>
            <a:off x="4768476" y="1494779"/>
            <a:ext cx="3810000" cy="282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393FBE-5C60-647C-619E-0AF3AF8E5AF1}"/>
              </a:ext>
            </a:extLst>
          </p:cNvPr>
          <p:cNvSpPr txBox="1"/>
          <p:nvPr/>
        </p:nvSpPr>
        <p:spPr>
          <a:xfrm>
            <a:off x="5093625" y="4333803"/>
            <a:ext cx="3463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https://www.javatpoint.com/data-warehouse-what-is-data-cube</a:t>
            </a:r>
          </a:p>
        </p:txBody>
      </p:sp>
      <p:pic>
        <p:nvPicPr>
          <p:cNvPr id="2050" name="Picture 2" descr="Relational model - Documentation">
            <a:extLst>
              <a:ext uri="{FF2B5EF4-FFF2-40B4-BE49-F238E27FC236}">
                <a16:creationId xmlns:a16="http://schemas.microsoft.com/office/drawing/2014/main" id="{38D86991-8D95-0DE3-7DD7-A7ED72EE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6" y="1479150"/>
            <a:ext cx="4199000" cy="31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268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426FA89-7707-40F2-ABAA-C4BB87F5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B005ED-3E83-4491-A0BB-C36D335FE14D}">
  <ds:schemaRefs>
    <ds:schemaRef ds:uri="878716db-020a-4087-b0dc-18eb9c1797a2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3019d89f-f031-4d1e-b7d8-a3aff2a03c55"/>
    <ds:schemaRef ds:uri="http://schemas.microsoft.com/office/infopath/2007/PartnerControls"/>
    <ds:schemaRef ds:uri="http://www.w3.org/XML/1998/namespace"/>
    <ds:schemaRef ds:uri="http://purl.org/dc/dcmitype/"/>
    <ds:schemaRef ds:uri="19483571-f922-4e8e-9c1c-26f0a2252132"/>
    <ds:schemaRef ds:uri="851b35d3-0456-4d6a-bc2f-da927e91d1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1135</Words>
  <Application>Microsoft Office PowerPoint</Application>
  <PresentationFormat>Apresentação no Ecrã (16:9)</PresentationFormat>
  <Paragraphs>275</Paragraphs>
  <Slides>41</Slides>
  <Notes>41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988</cp:revision>
  <dcterms:modified xsi:type="dcterms:W3CDTF">2024-10-20T22:07:04Z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