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42"/>
  </p:notesMasterIdLst>
  <p:sldIdLst>
    <p:sldId id="257" r:id="rId5"/>
    <p:sldId id="327" r:id="rId6"/>
    <p:sldId id="298" r:id="rId7"/>
    <p:sldId id="303" r:id="rId8"/>
    <p:sldId id="302" r:id="rId9"/>
    <p:sldId id="328" r:id="rId10"/>
    <p:sldId id="329" r:id="rId11"/>
    <p:sldId id="358" r:id="rId12"/>
    <p:sldId id="330" r:id="rId13"/>
    <p:sldId id="359" r:id="rId14"/>
    <p:sldId id="339" r:id="rId15"/>
    <p:sldId id="378" r:id="rId16"/>
    <p:sldId id="379" r:id="rId17"/>
    <p:sldId id="380" r:id="rId18"/>
    <p:sldId id="377" r:id="rId19"/>
    <p:sldId id="340" r:id="rId20"/>
    <p:sldId id="341" r:id="rId21"/>
    <p:sldId id="360" r:id="rId22"/>
    <p:sldId id="342" r:id="rId23"/>
    <p:sldId id="324" r:id="rId24"/>
    <p:sldId id="362" r:id="rId25"/>
    <p:sldId id="361" r:id="rId26"/>
    <p:sldId id="363" r:id="rId27"/>
    <p:sldId id="364" r:id="rId28"/>
    <p:sldId id="365" r:id="rId29"/>
    <p:sldId id="366" r:id="rId30"/>
    <p:sldId id="367" r:id="rId31"/>
    <p:sldId id="368" r:id="rId32"/>
    <p:sldId id="369" r:id="rId33"/>
    <p:sldId id="370" r:id="rId34"/>
    <p:sldId id="371" r:id="rId35"/>
    <p:sldId id="372" r:id="rId36"/>
    <p:sldId id="373" r:id="rId37"/>
    <p:sldId id="375" r:id="rId38"/>
    <p:sldId id="374" r:id="rId39"/>
    <p:sldId id="376" r:id="rId40"/>
    <p:sldId id="333" r:id="rId41"/>
  </p:sldIdLst>
  <p:sldSz cx="9144000" cy="5143500" type="screen16x9"/>
  <p:notesSz cx="6858000" cy="9144000"/>
  <p:embeddedFontLst>
    <p:embeddedFont>
      <p:font typeface="Century Gothic" panose="020B0502020202020204" pitchFamily="34" charset="0"/>
      <p:regular r:id="rId43"/>
      <p:bold r:id="rId44"/>
      <p:italic r:id="rId45"/>
      <p:boldItalic r:id="rId46"/>
    </p:embeddedFont>
    <p:embeddedFont>
      <p:font typeface="Segoe UI" panose="020B0502040204020203"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I0lkunLW3jLt8acgoS5u8itka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656D36-93DA-4538-A7C9-9A9079FD2BAD}" v="467" dt="2022-11-17T04:07:20.9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18" autoAdjust="0"/>
  </p:normalViewPr>
  <p:slideViewPr>
    <p:cSldViewPr snapToGrid="0">
      <p:cViewPr varScale="1">
        <p:scale>
          <a:sx n="91" d="100"/>
          <a:sy n="91" d="100"/>
        </p:scale>
        <p:origin x="786" y="90"/>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8" Type="http://schemas.openxmlformats.org/officeDocument/2006/relationships/viewProps" Target="viewProps.xml"/><Relationship Id="rId5" Type="http://schemas.openxmlformats.org/officeDocument/2006/relationships/slide" Target="slides/slide1.xml"/><Relationship Id="rId61"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56" Type="http://customschemas.google.com/relationships/presentationmetadata" Target="meta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 Id="rId57"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5E8872-3E13-4EAB-86BD-D02EBC98BA6D}" type="doc">
      <dgm:prSet loTypeId="urn:microsoft.com/office/officeart/2005/8/layout/hProcess11" loCatId="process" qsTypeId="urn:microsoft.com/office/officeart/2005/8/quickstyle/simple1" qsCatId="simple" csTypeId="urn:microsoft.com/office/officeart/2005/8/colors/accent1_2" csCatId="accent1" phldr="1"/>
      <dgm:spPr/>
    </dgm:pt>
    <dgm:pt modelId="{D4BFED66-1C7A-4C30-9946-00D3E74443DB}">
      <dgm:prSet phldrT="[Texto]" phldr="0"/>
      <dgm:spPr/>
      <dgm:t>
        <a:bodyPr/>
        <a:lstStyle/>
        <a:p>
          <a:pPr rtl="0"/>
          <a:r>
            <a:rPr lang="pt-BR" dirty="0">
              <a:latin typeface="Arial"/>
            </a:rPr>
            <a:t> Coleta</a:t>
          </a:r>
          <a:endParaRPr lang="pt-BR" dirty="0"/>
        </a:p>
      </dgm:t>
    </dgm:pt>
    <dgm:pt modelId="{CF7D0AC1-C0DA-4CDD-9E50-FBC54221CE46}" type="parTrans" cxnId="{85DD3357-087D-49C1-8E92-0A6CE2778B9C}">
      <dgm:prSet/>
      <dgm:spPr/>
      <dgm:t>
        <a:bodyPr/>
        <a:lstStyle/>
        <a:p>
          <a:endParaRPr lang="pt-BR"/>
        </a:p>
      </dgm:t>
    </dgm:pt>
    <dgm:pt modelId="{C00CCAD7-147A-46FE-B814-BA8DDEE45CC0}" type="sibTrans" cxnId="{85DD3357-087D-49C1-8E92-0A6CE2778B9C}">
      <dgm:prSet/>
      <dgm:spPr/>
      <dgm:t>
        <a:bodyPr/>
        <a:lstStyle/>
        <a:p>
          <a:endParaRPr lang="pt-BR"/>
        </a:p>
      </dgm:t>
    </dgm:pt>
    <dgm:pt modelId="{F8570E70-5B14-4BB6-9582-12DAA15BB256}">
      <dgm:prSet phldrT="[Texto]" phldr="0"/>
      <dgm:spPr/>
      <dgm:t>
        <a:bodyPr/>
        <a:lstStyle/>
        <a:p>
          <a:pPr rtl="0"/>
          <a:r>
            <a:rPr lang="pt-BR" dirty="0">
              <a:latin typeface="Arial"/>
            </a:rPr>
            <a:t> Transformação (Power Query)</a:t>
          </a:r>
          <a:endParaRPr lang="pt-BR" dirty="0"/>
        </a:p>
      </dgm:t>
    </dgm:pt>
    <dgm:pt modelId="{43E54F5E-FF0E-435D-8B5B-CA0A966B768A}" type="parTrans" cxnId="{1CDE10FC-3E64-4AAA-A0EE-85E640163651}">
      <dgm:prSet/>
      <dgm:spPr/>
      <dgm:t>
        <a:bodyPr/>
        <a:lstStyle/>
        <a:p>
          <a:endParaRPr lang="pt-BR"/>
        </a:p>
      </dgm:t>
    </dgm:pt>
    <dgm:pt modelId="{6392DA22-8B9A-473D-906B-E561AC0D5F87}" type="sibTrans" cxnId="{1CDE10FC-3E64-4AAA-A0EE-85E640163651}">
      <dgm:prSet/>
      <dgm:spPr/>
      <dgm:t>
        <a:bodyPr/>
        <a:lstStyle/>
        <a:p>
          <a:endParaRPr lang="pt-BR"/>
        </a:p>
      </dgm:t>
    </dgm:pt>
    <dgm:pt modelId="{C5A0C3A5-1243-4782-B644-D5B2DDB6213F}">
      <dgm:prSet phldrT="[Texto]" phldr="0"/>
      <dgm:spPr/>
      <dgm:t>
        <a:bodyPr/>
        <a:lstStyle/>
        <a:p>
          <a:pPr rtl="0"/>
          <a:r>
            <a:rPr lang="pt-BR" dirty="0">
              <a:latin typeface="Arial"/>
            </a:rPr>
            <a:t> Criação do Dashboard</a:t>
          </a:r>
          <a:endParaRPr lang="pt-BR" dirty="0"/>
        </a:p>
      </dgm:t>
    </dgm:pt>
    <dgm:pt modelId="{1CDCC49D-A434-4AD6-AC41-E30E3DD151E6}" type="parTrans" cxnId="{7D111487-58CF-4DA1-BFF9-812C621F87E7}">
      <dgm:prSet/>
      <dgm:spPr/>
      <dgm:t>
        <a:bodyPr/>
        <a:lstStyle/>
        <a:p>
          <a:endParaRPr lang="pt-BR"/>
        </a:p>
      </dgm:t>
    </dgm:pt>
    <dgm:pt modelId="{40D1F0AC-7A20-4366-BA28-17D68F6A2613}" type="sibTrans" cxnId="{7D111487-58CF-4DA1-BFF9-812C621F87E7}">
      <dgm:prSet/>
      <dgm:spPr/>
      <dgm:t>
        <a:bodyPr/>
        <a:lstStyle/>
        <a:p>
          <a:endParaRPr lang="pt-BR"/>
        </a:p>
      </dgm:t>
    </dgm:pt>
    <dgm:pt modelId="{3BBEA3FB-CAFB-494D-A1D0-6CC3579A01B7}">
      <dgm:prSet phldr="0"/>
      <dgm:spPr/>
      <dgm:t>
        <a:bodyPr/>
        <a:lstStyle/>
        <a:p>
          <a:pPr rtl="0"/>
          <a:r>
            <a:rPr lang="pt-BR" dirty="0">
              <a:latin typeface="Arial"/>
            </a:rPr>
            <a:t> Publicação do relatório</a:t>
          </a:r>
        </a:p>
      </dgm:t>
    </dgm:pt>
    <dgm:pt modelId="{39A2A2A1-0876-42B9-AC67-B236236BFAD9}" type="parTrans" cxnId="{5A7DCCCA-B3A0-4957-9DBE-A56299581451}">
      <dgm:prSet/>
      <dgm:spPr/>
      <dgm:t>
        <a:bodyPr/>
        <a:lstStyle/>
        <a:p>
          <a:endParaRPr lang="pt-BR"/>
        </a:p>
      </dgm:t>
    </dgm:pt>
    <dgm:pt modelId="{A68D2006-560C-4CA6-BA45-82A5565B673D}" type="sibTrans" cxnId="{5A7DCCCA-B3A0-4957-9DBE-A56299581451}">
      <dgm:prSet/>
      <dgm:spPr/>
      <dgm:t>
        <a:bodyPr/>
        <a:lstStyle/>
        <a:p>
          <a:endParaRPr lang="pt-BR"/>
        </a:p>
      </dgm:t>
    </dgm:pt>
    <dgm:pt modelId="{8CF602AE-A4CB-44A6-B906-44767B9189DA}">
      <dgm:prSet phldr="0"/>
      <dgm:spPr/>
      <dgm:t>
        <a:bodyPr/>
        <a:lstStyle/>
        <a:p>
          <a:pPr rtl="0"/>
          <a:r>
            <a:rPr lang="pt-BR" dirty="0">
              <a:latin typeface="Arial"/>
            </a:rPr>
            <a:t> Inserção em um Dashboard</a:t>
          </a:r>
          <a:endParaRPr lang="pt-BR" dirty="0"/>
        </a:p>
      </dgm:t>
    </dgm:pt>
    <dgm:pt modelId="{5820C2F7-021C-4B23-ADEE-CE07A524B841}" type="parTrans" cxnId="{833D5F2E-9B01-402A-8FEE-3E7E0E2ADF6C}">
      <dgm:prSet/>
      <dgm:spPr/>
      <dgm:t>
        <a:bodyPr/>
        <a:lstStyle/>
        <a:p>
          <a:endParaRPr lang="pt-BR"/>
        </a:p>
      </dgm:t>
    </dgm:pt>
    <dgm:pt modelId="{11389979-5F1E-48A2-8BC8-0D2D5D9FC8F1}" type="sibTrans" cxnId="{833D5F2E-9B01-402A-8FEE-3E7E0E2ADF6C}">
      <dgm:prSet/>
      <dgm:spPr/>
      <dgm:t>
        <a:bodyPr/>
        <a:lstStyle/>
        <a:p>
          <a:endParaRPr lang="pt-BR"/>
        </a:p>
      </dgm:t>
    </dgm:pt>
    <dgm:pt modelId="{F46B18B3-C461-4154-BBB9-58B75BFA1621}" type="pres">
      <dgm:prSet presAssocID="{945E8872-3E13-4EAB-86BD-D02EBC98BA6D}" presName="Name0" presStyleCnt="0">
        <dgm:presLayoutVars>
          <dgm:dir/>
          <dgm:resizeHandles val="exact"/>
        </dgm:presLayoutVars>
      </dgm:prSet>
      <dgm:spPr/>
    </dgm:pt>
    <dgm:pt modelId="{0014E74F-77C9-4100-8797-53276BA96891}" type="pres">
      <dgm:prSet presAssocID="{945E8872-3E13-4EAB-86BD-D02EBC98BA6D}" presName="arrow" presStyleLbl="bgShp" presStyleIdx="0" presStyleCnt="1"/>
      <dgm:spPr/>
    </dgm:pt>
    <dgm:pt modelId="{995CED74-1B0A-47E1-9596-9926BD5C8B32}" type="pres">
      <dgm:prSet presAssocID="{945E8872-3E13-4EAB-86BD-D02EBC98BA6D}" presName="points" presStyleCnt="0"/>
      <dgm:spPr/>
    </dgm:pt>
    <dgm:pt modelId="{3C606175-326B-4C42-9792-F703BBA0E105}" type="pres">
      <dgm:prSet presAssocID="{D4BFED66-1C7A-4C30-9946-00D3E74443DB}" presName="compositeA" presStyleCnt="0"/>
      <dgm:spPr/>
    </dgm:pt>
    <dgm:pt modelId="{3C7213E7-BAD8-4792-B26A-89CB51E9DDE6}" type="pres">
      <dgm:prSet presAssocID="{D4BFED66-1C7A-4C30-9946-00D3E74443DB}" presName="textA" presStyleLbl="revTx" presStyleIdx="0" presStyleCnt="5">
        <dgm:presLayoutVars>
          <dgm:bulletEnabled val="1"/>
        </dgm:presLayoutVars>
      </dgm:prSet>
      <dgm:spPr/>
    </dgm:pt>
    <dgm:pt modelId="{EA620180-6DF9-4459-A9AC-F791B0B701B5}" type="pres">
      <dgm:prSet presAssocID="{D4BFED66-1C7A-4C30-9946-00D3E74443DB}" presName="circleA" presStyleLbl="node1" presStyleIdx="0" presStyleCnt="5"/>
      <dgm:spPr/>
    </dgm:pt>
    <dgm:pt modelId="{0B496BC9-3014-4747-AD06-F6D3D9155687}" type="pres">
      <dgm:prSet presAssocID="{D4BFED66-1C7A-4C30-9946-00D3E74443DB}" presName="spaceA" presStyleCnt="0"/>
      <dgm:spPr/>
    </dgm:pt>
    <dgm:pt modelId="{88236FD4-526D-4232-8124-FE1D0D819761}" type="pres">
      <dgm:prSet presAssocID="{C00CCAD7-147A-46FE-B814-BA8DDEE45CC0}" presName="space" presStyleCnt="0"/>
      <dgm:spPr/>
    </dgm:pt>
    <dgm:pt modelId="{E5F5E3E2-D5F0-41A2-B941-F11C417EFD0F}" type="pres">
      <dgm:prSet presAssocID="{F8570E70-5B14-4BB6-9582-12DAA15BB256}" presName="compositeB" presStyleCnt="0"/>
      <dgm:spPr/>
    </dgm:pt>
    <dgm:pt modelId="{B2F064F7-C243-4A69-9E28-F4EF95B570A2}" type="pres">
      <dgm:prSet presAssocID="{F8570E70-5B14-4BB6-9582-12DAA15BB256}" presName="textB" presStyleLbl="revTx" presStyleIdx="1" presStyleCnt="5">
        <dgm:presLayoutVars>
          <dgm:bulletEnabled val="1"/>
        </dgm:presLayoutVars>
      </dgm:prSet>
      <dgm:spPr/>
    </dgm:pt>
    <dgm:pt modelId="{7BFD8730-05A7-4C49-863E-B897700E15C5}" type="pres">
      <dgm:prSet presAssocID="{F8570E70-5B14-4BB6-9582-12DAA15BB256}" presName="circleB" presStyleLbl="node1" presStyleIdx="1" presStyleCnt="5"/>
      <dgm:spPr/>
    </dgm:pt>
    <dgm:pt modelId="{2DD13476-39F0-42CC-891A-47841F937948}" type="pres">
      <dgm:prSet presAssocID="{F8570E70-5B14-4BB6-9582-12DAA15BB256}" presName="spaceB" presStyleCnt="0"/>
      <dgm:spPr/>
    </dgm:pt>
    <dgm:pt modelId="{60786C73-5ABA-4413-858C-65BAFBB7141A}" type="pres">
      <dgm:prSet presAssocID="{6392DA22-8B9A-473D-906B-E561AC0D5F87}" presName="space" presStyleCnt="0"/>
      <dgm:spPr/>
    </dgm:pt>
    <dgm:pt modelId="{F21F6917-F8E4-4BE4-89CD-03C0B5A2C30D}" type="pres">
      <dgm:prSet presAssocID="{C5A0C3A5-1243-4782-B644-D5B2DDB6213F}" presName="compositeA" presStyleCnt="0"/>
      <dgm:spPr/>
    </dgm:pt>
    <dgm:pt modelId="{C8C47177-7B04-40CC-ABFC-EDAAFE5731B0}" type="pres">
      <dgm:prSet presAssocID="{C5A0C3A5-1243-4782-B644-D5B2DDB6213F}" presName="textA" presStyleLbl="revTx" presStyleIdx="2" presStyleCnt="5">
        <dgm:presLayoutVars>
          <dgm:bulletEnabled val="1"/>
        </dgm:presLayoutVars>
      </dgm:prSet>
      <dgm:spPr/>
    </dgm:pt>
    <dgm:pt modelId="{FF8B7AC0-A268-4F05-B66D-344549419670}" type="pres">
      <dgm:prSet presAssocID="{C5A0C3A5-1243-4782-B644-D5B2DDB6213F}" presName="circleA" presStyleLbl="node1" presStyleIdx="2" presStyleCnt="5"/>
      <dgm:spPr/>
    </dgm:pt>
    <dgm:pt modelId="{786A1DA5-D8E5-4A6E-890B-EDFF0426DD2E}" type="pres">
      <dgm:prSet presAssocID="{C5A0C3A5-1243-4782-B644-D5B2DDB6213F}" presName="spaceA" presStyleCnt="0"/>
      <dgm:spPr/>
    </dgm:pt>
    <dgm:pt modelId="{97E3F1EF-768B-4C70-91F7-E4749F68A991}" type="pres">
      <dgm:prSet presAssocID="{40D1F0AC-7A20-4366-BA28-17D68F6A2613}" presName="space" presStyleCnt="0"/>
      <dgm:spPr/>
    </dgm:pt>
    <dgm:pt modelId="{4815B153-6FDA-43DA-BA36-34B960EAC462}" type="pres">
      <dgm:prSet presAssocID="{3BBEA3FB-CAFB-494D-A1D0-6CC3579A01B7}" presName="compositeB" presStyleCnt="0"/>
      <dgm:spPr/>
    </dgm:pt>
    <dgm:pt modelId="{8EE0DF06-449A-4461-9644-BB230C417BBC}" type="pres">
      <dgm:prSet presAssocID="{3BBEA3FB-CAFB-494D-A1D0-6CC3579A01B7}" presName="textB" presStyleLbl="revTx" presStyleIdx="3" presStyleCnt="5">
        <dgm:presLayoutVars>
          <dgm:bulletEnabled val="1"/>
        </dgm:presLayoutVars>
      </dgm:prSet>
      <dgm:spPr/>
    </dgm:pt>
    <dgm:pt modelId="{D2534CDB-0D8A-427E-9F80-3C36C1A3A9B9}" type="pres">
      <dgm:prSet presAssocID="{3BBEA3FB-CAFB-494D-A1D0-6CC3579A01B7}" presName="circleB" presStyleLbl="node1" presStyleIdx="3" presStyleCnt="5"/>
      <dgm:spPr/>
    </dgm:pt>
    <dgm:pt modelId="{A5D1B615-1CB6-40A5-8F6A-2EA340FF9AEA}" type="pres">
      <dgm:prSet presAssocID="{3BBEA3FB-CAFB-494D-A1D0-6CC3579A01B7}" presName="spaceB" presStyleCnt="0"/>
      <dgm:spPr/>
    </dgm:pt>
    <dgm:pt modelId="{49D161FB-0D9E-4D89-93EA-C538F1A92AC6}" type="pres">
      <dgm:prSet presAssocID="{A68D2006-560C-4CA6-BA45-82A5565B673D}" presName="space" presStyleCnt="0"/>
      <dgm:spPr/>
    </dgm:pt>
    <dgm:pt modelId="{E69F02CB-7091-4A1C-8686-70E459D201F5}" type="pres">
      <dgm:prSet presAssocID="{8CF602AE-A4CB-44A6-B906-44767B9189DA}" presName="compositeA" presStyleCnt="0"/>
      <dgm:spPr/>
    </dgm:pt>
    <dgm:pt modelId="{58D97325-A9CC-4AEB-8B44-9A69F4DA8843}" type="pres">
      <dgm:prSet presAssocID="{8CF602AE-A4CB-44A6-B906-44767B9189DA}" presName="textA" presStyleLbl="revTx" presStyleIdx="4" presStyleCnt="5">
        <dgm:presLayoutVars>
          <dgm:bulletEnabled val="1"/>
        </dgm:presLayoutVars>
      </dgm:prSet>
      <dgm:spPr/>
    </dgm:pt>
    <dgm:pt modelId="{46054C9C-A0DB-470E-B11D-7FA9C51AFEFC}" type="pres">
      <dgm:prSet presAssocID="{8CF602AE-A4CB-44A6-B906-44767B9189DA}" presName="circleA" presStyleLbl="node1" presStyleIdx="4" presStyleCnt="5"/>
      <dgm:spPr/>
    </dgm:pt>
    <dgm:pt modelId="{80CD99FC-1C6A-40F9-B65E-AECF344C971D}" type="pres">
      <dgm:prSet presAssocID="{8CF602AE-A4CB-44A6-B906-44767B9189DA}" presName="spaceA" presStyleCnt="0"/>
      <dgm:spPr/>
    </dgm:pt>
  </dgm:ptLst>
  <dgm:cxnLst>
    <dgm:cxn modelId="{6C5D5214-5D06-4AF2-BF38-33FBA33AA0F9}" type="presOf" srcId="{C5A0C3A5-1243-4782-B644-D5B2DDB6213F}" destId="{C8C47177-7B04-40CC-ABFC-EDAAFE5731B0}" srcOrd="0" destOrd="0" presId="urn:microsoft.com/office/officeart/2005/8/layout/hProcess11"/>
    <dgm:cxn modelId="{9504AC14-66E5-4CFA-AEFB-05194291F12C}" type="presOf" srcId="{D4BFED66-1C7A-4C30-9946-00D3E74443DB}" destId="{3C7213E7-BAD8-4792-B26A-89CB51E9DDE6}" srcOrd="0" destOrd="0" presId="urn:microsoft.com/office/officeart/2005/8/layout/hProcess11"/>
    <dgm:cxn modelId="{833D5F2E-9B01-402A-8FEE-3E7E0E2ADF6C}" srcId="{945E8872-3E13-4EAB-86BD-D02EBC98BA6D}" destId="{8CF602AE-A4CB-44A6-B906-44767B9189DA}" srcOrd="4" destOrd="0" parTransId="{5820C2F7-021C-4B23-ADEE-CE07A524B841}" sibTransId="{11389979-5F1E-48A2-8BC8-0D2D5D9FC8F1}"/>
    <dgm:cxn modelId="{15D9355E-84AB-476C-8866-EAE549886BFB}" type="presOf" srcId="{3BBEA3FB-CAFB-494D-A1D0-6CC3579A01B7}" destId="{8EE0DF06-449A-4461-9644-BB230C417BBC}" srcOrd="0" destOrd="0" presId="urn:microsoft.com/office/officeart/2005/8/layout/hProcess11"/>
    <dgm:cxn modelId="{85DD3357-087D-49C1-8E92-0A6CE2778B9C}" srcId="{945E8872-3E13-4EAB-86BD-D02EBC98BA6D}" destId="{D4BFED66-1C7A-4C30-9946-00D3E74443DB}" srcOrd="0" destOrd="0" parTransId="{CF7D0AC1-C0DA-4CDD-9E50-FBC54221CE46}" sibTransId="{C00CCAD7-147A-46FE-B814-BA8DDEE45CC0}"/>
    <dgm:cxn modelId="{7D111487-58CF-4DA1-BFF9-812C621F87E7}" srcId="{945E8872-3E13-4EAB-86BD-D02EBC98BA6D}" destId="{C5A0C3A5-1243-4782-B644-D5B2DDB6213F}" srcOrd="2" destOrd="0" parTransId="{1CDCC49D-A434-4AD6-AC41-E30E3DD151E6}" sibTransId="{40D1F0AC-7A20-4366-BA28-17D68F6A2613}"/>
    <dgm:cxn modelId="{6D88A993-CCBE-49DC-9B31-08B495AA3273}" type="presOf" srcId="{945E8872-3E13-4EAB-86BD-D02EBC98BA6D}" destId="{F46B18B3-C461-4154-BBB9-58B75BFA1621}" srcOrd="0" destOrd="0" presId="urn:microsoft.com/office/officeart/2005/8/layout/hProcess11"/>
    <dgm:cxn modelId="{5A7DCCCA-B3A0-4957-9DBE-A56299581451}" srcId="{945E8872-3E13-4EAB-86BD-D02EBC98BA6D}" destId="{3BBEA3FB-CAFB-494D-A1D0-6CC3579A01B7}" srcOrd="3" destOrd="0" parTransId="{39A2A2A1-0876-42B9-AC67-B236236BFAD9}" sibTransId="{A68D2006-560C-4CA6-BA45-82A5565B673D}"/>
    <dgm:cxn modelId="{C089BADA-AC00-4D5A-A323-BF99CAAFA625}" type="presOf" srcId="{8CF602AE-A4CB-44A6-B906-44767B9189DA}" destId="{58D97325-A9CC-4AEB-8B44-9A69F4DA8843}" srcOrd="0" destOrd="0" presId="urn:microsoft.com/office/officeart/2005/8/layout/hProcess11"/>
    <dgm:cxn modelId="{4B2F68DD-DAC9-490D-917E-6F93515F73A7}" type="presOf" srcId="{F8570E70-5B14-4BB6-9582-12DAA15BB256}" destId="{B2F064F7-C243-4A69-9E28-F4EF95B570A2}" srcOrd="0" destOrd="0" presId="urn:microsoft.com/office/officeart/2005/8/layout/hProcess11"/>
    <dgm:cxn modelId="{1CDE10FC-3E64-4AAA-A0EE-85E640163651}" srcId="{945E8872-3E13-4EAB-86BD-D02EBC98BA6D}" destId="{F8570E70-5B14-4BB6-9582-12DAA15BB256}" srcOrd="1" destOrd="0" parTransId="{43E54F5E-FF0E-435D-8B5B-CA0A966B768A}" sibTransId="{6392DA22-8B9A-473D-906B-E561AC0D5F87}"/>
    <dgm:cxn modelId="{A5742E44-E965-416A-83F8-39DE38A4C138}" type="presParOf" srcId="{F46B18B3-C461-4154-BBB9-58B75BFA1621}" destId="{0014E74F-77C9-4100-8797-53276BA96891}" srcOrd="0" destOrd="0" presId="urn:microsoft.com/office/officeart/2005/8/layout/hProcess11"/>
    <dgm:cxn modelId="{004C0A79-E395-4F9B-890B-AE38C7AD4DE7}" type="presParOf" srcId="{F46B18B3-C461-4154-BBB9-58B75BFA1621}" destId="{995CED74-1B0A-47E1-9596-9926BD5C8B32}" srcOrd="1" destOrd="0" presId="urn:microsoft.com/office/officeart/2005/8/layout/hProcess11"/>
    <dgm:cxn modelId="{87BBE60B-65F3-431C-8FA0-9D1ED9E8C03A}" type="presParOf" srcId="{995CED74-1B0A-47E1-9596-9926BD5C8B32}" destId="{3C606175-326B-4C42-9792-F703BBA0E105}" srcOrd="0" destOrd="0" presId="urn:microsoft.com/office/officeart/2005/8/layout/hProcess11"/>
    <dgm:cxn modelId="{9B96977F-3DA7-4930-A076-166F686FA079}" type="presParOf" srcId="{3C606175-326B-4C42-9792-F703BBA0E105}" destId="{3C7213E7-BAD8-4792-B26A-89CB51E9DDE6}" srcOrd="0" destOrd="0" presId="urn:microsoft.com/office/officeart/2005/8/layout/hProcess11"/>
    <dgm:cxn modelId="{D85466DC-E0E9-4537-918C-62527A790E2E}" type="presParOf" srcId="{3C606175-326B-4C42-9792-F703BBA0E105}" destId="{EA620180-6DF9-4459-A9AC-F791B0B701B5}" srcOrd="1" destOrd="0" presId="urn:microsoft.com/office/officeart/2005/8/layout/hProcess11"/>
    <dgm:cxn modelId="{36C5E6E2-1D28-4232-8A1F-B1C60FC2F427}" type="presParOf" srcId="{3C606175-326B-4C42-9792-F703BBA0E105}" destId="{0B496BC9-3014-4747-AD06-F6D3D9155687}" srcOrd="2" destOrd="0" presId="urn:microsoft.com/office/officeart/2005/8/layout/hProcess11"/>
    <dgm:cxn modelId="{1020F873-DB30-4D05-B4EB-6E7DCD5B6C51}" type="presParOf" srcId="{995CED74-1B0A-47E1-9596-9926BD5C8B32}" destId="{88236FD4-526D-4232-8124-FE1D0D819761}" srcOrd="1" destOrd="0" presId="urn:microsoft.com/office/officeart/2005/8/layout/hProcess11"/>
    <dgm:cxn modelId="{713FB421-5F7A-4662-9185-A5F25C972C79}" type="presParOf" srcId="{995CED74-1B0A-47E1-9596-9926BD5C8B32}" destId="{E5F5E3E2-D5F0-41A2-B941-F11C417EFD0F}" srcOrd="2" destOrd="0" presId="urn:microsoft.com/office/officeart/2005/8/layout/hProcess11"/>
    <dgm:cxn modelId="{D5715A2A-D4F8-424B-98A8-98A6303F2707}" type="presParOf" srcId="{E5F5E3E2-D5F0-41A2-B941-F11C417EFD0F}" destId="{B2F064F7-C243-4A69-9E28-F4EF95B570A2}" srcOrd="0" destOrd="0" presId="urn:microsoft.com/office/officeart/2005/8/layout/hProcess11"/>
    <dgm:cxn modelId="{C19EE825-03E9-4A22-BF35-F6A4DE185634}" type="presParOf" srcId="{E5F5E3E2-D5F0-41A2-B941-F11C417EFD0F}" destId="{7BFD8730-05A7-4C49-863E-B897700E15C5}" srcOrd="1" destOrd="0" presId="urn:microsoft.com/office/officeart/2005/8/layout/hProcess11"/>
    <dgm:cxn modelId="{2BAE6D94-FA36-413E-B35F-A81D151B3F8E}" type="presParOf" srcId="{E5F5E3E2-D5F0-41A2-B941-F11C417EFD0F}" destId="{2DD13476-39F0-42CC-891A-47841F937948}" srcOrd="2" destOrd="0" presId="urn:microsoft.com/office/officeart/2005/8/layout/hProcess11"/>
    <dgm:cxn modelId="{1BBE44A5-6C0A-4860-B8F5-4E5A0DDD91DD}" type="presParOf" srcId="{995CED74-1B0A-47E1-9596-9926BD5C8B32}" destId="{60786C73-5ABA-4413-858C-65BAFBB7141A}" srcOrd="3" destOrd="0" presId="urn:microsoft.com/office/officeart/2005/8/layout/hProcess11"/>
    <dgm:cxn modelId="{67D4B42C-FE12-40A6-874E-AB8276CE89A0}" type="presParOf" srcId="{995CED74-1B0A-47E1-9596-9926BD5C8B32}" destId="{F21F6917-F8E4-4BE4-89CD-03C0B5A2C30D}" srcOrd="4" destOrd="0" presId="urn:microsoft.com/office/officeart/2005/8/layout/hProcess11"/>
    <dgm:cxn modelId="{A611D6AE-F04D-4CEB-AD90-DD13FAD5B815}" type="presParOf" srcId="{F21F6917-F8E4-4BE4-89CD-03C0B5A2C30D}" destId="{C8C47177-7B04-40CC-ABFC-EDAAFE5731B0}" srcOrd="0" destOrd="0" presId="urn:microsoft.com/office/officeart/2005/8/layout/hProcess11"/>
    <dgm:cxn modelId="{36348FCC-B254-4EC3-95BD-33F2B1DD8E8A}" type="presParOf" srcId="{F21F6917-F8E4-4BE4-89CD-03C0B5A2C30D}" destId="{FF8B7AC0-A268-4F05-B66D-344549419670}" srcOrd="1" destOrd="0" presId="urn:microsoft.com/office/officeart/2005/8/layout/hProcess11"/>
    <dgm:cxn modelId="{A37E3269-5A68-409A-9D01-1D67BDAEECCB}" type="presParOf" srcId="{F21F6917-F8E4-4BE4-89CD-03C0B5A2C30D}" destId="{786A1DA5-D8E5-4A6E-890B-EDFF0426DD2E}" srcOrd="2" destOrd="0" presId="urn:microsoft.com/office/officeart/2005/8/layout/hProcess11"/>
    <dgm:cxn modelId="{9641A64F-1A99-422A-B753-D9179A892504}" type="presParOf" srcId="{995CED74-1B0A-47E1-9596-9926BD5C8B32}" destId="{97E3F1EF-768B-4C70-91F7-E4749F68A991}" srcOrd="5" destOrd="0" presId="urn:microsoft.com/office/officeart/2005/8/layout/hProcess11"/>
    <dgm:cxn modelId="{73E52903-D764-44E7-AADF-74D5DD0FA0ED}" type="presParOf" srcId="{995CED74-1B0A-47E1-9596-9926BD5C8B32}" destId="{4815B153-6FDA-43DA-BA36-34B960EAC462}" srcOrd="6" destOrd="0" presId="urn:microsoft.com/office/officeart/2005/8/layout/hProcess11"/>
    <dgm:cxn modelId="{FD277BB1-AECF-4DCA-88B9-371285068C40}" type="presParOf" srcId="{4815B153-6FDA-43DA-BA36-34B960EAC462}" destId="{8EE0DF06-449A-4461-9644-BB230C417BBC}" srcOrd="0" destOrd="0" presId="urn:microsoft.com/office/officeart/2005/8/layout/hProcess11"/>
    <dgm:cxn modelId="{5F36CFA9-45C4-4C27-8904-2A7F0BB8B2EB}" type="presParOf" srcId="{4815B153-6FDA-43DA-BA36-34B960EAC462}" destId="{D2534CDB-0D8A-427E-9F80-3C36C1A3A9B9}" srcOrd="1" destOrd="0" presId="urn:microsoft.com/office/officeart/2005/8/layout/hProcess11"/>
    <dgm:cxn modelId="{94094569-3BB8-4DA3-9BC3-5FCABD8058D6}" type="presParOf" srcId="{4815B153-6FDA-43DA-BA36-34B960EAC462}" destId="{A5D1B615-1CB6-40A5-8F6A-2EA340FF9AEA}" srcOrd="2" destOrd="0" presId="urn:microsoft.com/office/officeart/2005/8/layout/hProcess11"/>
    <dgm:cxn modelId="{13B83DA6-CABB-4F4D-BBA6-26ADEA03E0D8}" type="presParOf" srcId="{995CED74-1B0A-47E1-9596-9926BD5C8B32}" destId="{49D161FB-0D9E-4D89-93EA-C538F1A92AC6}" srcOrd="7" destOrd="0" presId="urn:microsoft.com/office/officeart/2005/8/layout/hProcess11"/>
    <dgm:cxn modelId="{A833C074-04DF-4596-9379-21D083A996AB}" type="presParOf" srcId="{995CED74-1B0A-47E1-9596-9926BD5C8B32}" destId="{E69F02CB-7091-4A1C-8686-70E459D201F5}" srcOrd="8" destOrd="0" presId="urn:microsoft.com/office/officeart/2005/8/layout/hProcess11"/>
    <dgm:cxn modelId="{063552E9-7ECC-4FE0-AE14-EFCD9C7B2561}" type="presParOf" srcId="{E69F02CB-7091-4A1C-8686-70E459D201F5}" destId="{58D97325-A9CC-4AEB-8B44-9A69F4DA8843}" srcOrd="0" destOrd="0" presId="urn:microsoft.com/office/officeart/2005/8/layout/hProcess11"/>
    <dgm:cxn modelId="{D794167C-453F-4AA7-BF7F-690EA2AAAFD1}" type="presParOf" srcId="{E69F02CB-7091-4A1C-8686-70E459D201F5}" destId="{46054C9C-A0DB-470E-B11D-7FA9C51AFEFC}" srcOrd="1" destOrd="0" presId="urn:microsoft.com/office/officeart/2005/8/layout/hProcess11"/>
    <dgm:cxn modelId="{7F6C6F01-8E11-4A72-BD4B-B9CE2C1D4ED5}" type="presParOf" srcId="{E69F02CB-7091-4A1C-8686-70E459D201F5}" destId="{80CD99FC-1C6A-40F9-B65E-AECF344C971D}"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4E74F-77C9-4100-8797-53276BA96891}">
      <dsp:nvSpPr>
        <dsp:cNvPr id="0" name=""/>
        <dsp:cNvSpPr/>
      </dsp:nvSpPr>
      <dsp:spPr>
        <a:xfrm>
          <a:off x="0" y="683212"/>
          <a:ext cx="7903952" cy="91095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7213E7-BAD8-4792-B26A-89CB51E9DDE6}">
      <dsp:nvSpPr>
        <dsp:cNvPr id="0" name=""/>
        <dsp:cNvSpPr/>
      </dsp:nvSpPr>
      <dsp:spPr>
        <a:xfrm>
          <a:off x="3126" y="0"/>
          <a:ext cx="1366789" cy="9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rtl="0">
            <a:lnSpc>
              <a:spcPct val="90000"/>
            </a:lnSpc>
            <a:spcBef>
              <a:spcPct val="0"/>
            </a:spcBef>
            <a:spcAft>
              <a:spcPct val="35000"/>
            </a:spcAft>
            <a:buNone/>
          </a:pPr>
          <a:r>
            <a:rPr lang="pt-BR" sz="1300" kern="1200" dirty="0">
              <a:latin typeface="Arial"/>
            </a:rPr>
            <a:t> Coleta</a:t>
          </a:r>
          <a:endParaRPr lang="pt-BR" sz="1300" kern="1200" dirty="0"/>
        </a:p>
      </dsp:txBody>
      <dsp:txXfrm>
        <a:off x="3126" y="0"/>
        <a:ext cx="1366789" cy="910950"/>
      </dsp:txXfrm>
    </dsp:sp>
    <dsp:sp modelId="{EA620180-6DF9-4459-A9AC-F791B0B701B5}">
      <dsp:nvSpPr>
        <dsp:cNvPr id="0" name=""/>
        <dsp:cNvSpPr/>
      </dsp:nvSpPr>
      <dsp:spPr>
        <a:xfrm>
          <a:off x="572652" y="1024818"/>
          <a:ext cx="227737" cy="227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F064F7-C243-4A69-9E28-F4EF95B570A2}">
      <dsp:nvSpPr>
        <dsp:cNvPr id="0" name=""/>
        <dsp:cNvSpPr/>
      </dsp:nvSpPr>
      <dsp:spPr>
        <a:xfrm>
          <a:off x="1438254" y="1366424"/>
          <a:ext cx="1366789" cy="9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rtl="0">
            <a:lnSpc>
              <a:spcPct val="90000"/>
            </a:lnSpc>
            <a:spcBef>
              <a:spcPct val="0"/>
            </a:spcBef>
            <a:spcAft>
              <a:spcPct val="35000"/>
            </a:spcAft>
            <a:buNone/>
          </a:pPr>
          <a:r>
            <a:rPr lang="pt-BR" sz="1300" kern="1200" dirty="0">
              <a:latin typeface="Arial"/>
            </a:rPr>
            <a:t> Transformação (Power Query)</a:t>
          </a:r>
          <a:endParaRPr lang="pt-BR" sz="1300" kern="1200" dirty="0"/>
        </a:p>
      </dsp:txBody>
      <dsp:txXfrm>
        <a:off x="1438254" y="1366424"/>
        <a:ext cx="1366789" cy="910950"/>
      </dsp:txXfrm>
    </dsp:sp>
    <dsp:sp modelId="{7BFD8730-05A7-4C49-863E-B897700E15C5}">
      <dsp:nvSpPr>
        <dsp:cNvPr id="0" name=""/>
        <dsp:cNvSpPr/>
      </dsp:nvSpPr>
      <dsp:spPr>
        <a:xfrm>
          <a:off x="2007780" y="1024818"/>
          <a:ext cx="227737" cy="227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C47177-7B04-40CC-ABFC-EDAAFE5731B0}">
      <dsp:nvSpPr>
        <dsp:cNvPr id="0" name=""/>
        <dsp:cNvSpPr/>
      </dsp:nvSpPr>
      <dsp:spPr>
        <a:xfrm>
          <a:off x="2873383" y="0"/>
          <a:ext cx="1366789" cy="9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rtl="0">
            <a:lnSpc>
              <a:spcPct val="90000"/>
            </a:lnSpc>
            <a:spcBef>
              <a:spcPct val="0"/>
            </a:spcBef>
            <a:spcAft>
              <a:spcPct val="35000"/>
            </a:spcAft>
            <a:buNone/>
          </a:pPr>
          <a:r>
            <a:rPr lang="pt-BR" sz="1300" kern="1200" dirty="0">
              <a:latin typeface="Arial"/>
            </a:rPr>
            <a:t> Criação do Dashboard</a:t>
          </a:r>
          <a:endParaRPr lang="pt-BR" sz="1300" kern="1200" dirty="0"/>
        </a:p>
      </dsp:txBody>
      <dsp:txXfrm>
        <a:off x="2873383" y="0"/>
        <a:ext cx="1366789" cy="910950"/>
      </dsp:txXfrm>
    </dsp:sp>
    <dsp:sp modelId="{FF8B7AC0-A268-4F05-B66D-344549419670}">
      <dsp:nvSpPr>
        <dsp:cNvPr id="0" name=""/>
        <dsp:cNvSpPr/>
      </dsp:nvSpPr>
      <dsp:spPr>
        <a:xfrm>
          <a:off x="3442909" y="1024818"/>
          <a:ext cx="227737" cy="227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E0DF06-449A-4461-9644-BB230C417BBC}">
      <dsp:nvSpPr>
        <dsp:cNvPr id="0" name=""/>
        <dsp:cNvSpPr/>
      </dsp:nvSpPr>
      <dsp:spPr>
        <a:xfrm>
          <a:off x="4308512" y="1366424"/>
          <a:ext cx="1366789" cy="9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rtl="0">
            <a:lnSpc>
              <a:spcPct val="90000"/>
            </a:lnSpc>
            <a:spcBef>
              <a:spcPct val="0"/>
            </a:spcBef>
            <a:spcAft>
              <a:spcPct val="35000"/>
            </a:spcAft>
            <a:buNone/>
          </a:pPr>
          <a:r>
            <a:rPr lang="pt-BR" sz="1300" kern="1200" dirty="0">
              <a:latin typeface="Arial"/>
            </a:rPr>
            <a:t> Publicação do relatório</a:t>
          </a:r>
        </a:p>
      </dsp:txBody>
      <dsp:txXfrm>
        <a:off x="4308512" y="1366424"/>
        <a:ext cx="1366789" cy="910950"/>
      </dsp:txXfrm>
    </dsp:sp>
    <dsp:sp modelId="{D2534CDB-0D8A-427E-9F80-3C36C1A3A9B9}">
      <dsp:nvSpPr>
        <dsp:cNvPr id="0" name=""/>
        <dsp:cNvSpPr/>
      </dsp:nvSpPr>
      <dsp:spPr>
        <a:xfrm>
          <a:off x="4878038" y="1024818"/>
          <a:ext cx="227737" cy="227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D97325-A9CC-4AEB-8B44-9A69F4DA8843}">
      <dsp:nvSpPr>
        <dsp:cNvPr id="0" name=""/>
        <dsp:cNvSpPr/>
      </dsp:nvSpPr>
      <dsp:spPr>
        <a:xfrm>
          <a:off x="5743641" y="0"/>
          <a:ext cx="1366789" cy="9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rtl="0">
            <a:lnSpc>
              <a:spcPct val="90000"/>
            </a:lnSpc>
            <a:spcBef>
              <a:spcPct val="0"/>
            </a:spcBef>
            <a:spcAft>
              <a:spcPct val="35000"/>
            </a:spcAft>
            <a:buNone/>
          </a:pPr>
          <a:r>
            <a:rPr lang="pt-BR" sz="1300" kern="1200" dirty="0">
              <a:latin typeface="Arial"/>
            </a:rPr>
            <a:t> Inserção em um Dashboard</a:t>
          </a:r>
          <a:endParaRPr lang="pt-BR" sz="1300" kern="1200" dirty="0"/>
        </a:p>
      </dsp:txBody>
      <dsp:txXfrm>
        <a:off x="5743641" y="0"/>
        <a:ext cx="1366789" cy="910950"/>
      </dsp:txXfrm>
    </dsp:sp>
    <dsp:sp modelId="{46054C9C-A0DB-470E-B11D-7FA9C51AFEFC}">
      <dsp:nvSpPr>
        <dsp:cNvPr id="0" name=""/>
        <dsp:cNvSpPr/>
      </dsp:nvSpPr>
      <dsp:spPr>
        <a:xfrm>
          <a:off x="6313167" y="1024818"/>
          <a:ext cx="227737" cy="227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sz="1800" dirty="0">
                <a:effectLst/>
                <a:latin typeface="Calibri" panose="020F0502020204030204" pitchFamily="34" charset="0"/>
                <a:ea typeface="Calibri" panose="020F0502020204030204" pitchFamily="34" charset="0"/>
                <a:cs typeface="Times New Roman" panose="02020603050405020304" pitchFamily="18" charset="0"/>
              </a:rPr>
              <a:t>Nesse caso, você precisa garantir que, antes de começar a trabalhar com a criação de relatórios, seu modelo de dados e estrutura de tabela sejam simplificados.</a:t>
            </a:r>
          </a:p>
          <a:p>
            <a:pPr marL="0" indent="0">
              <a:buNone/>
            </a:pPr>
            <a:endParaRPr lang="en-US" dirty="0" err="1"/>
          </a:p>
        </p:txBody>
      </p:sp>
    </p:spTree>
    <p:extLst>
      <p:ext uri="{BB962C8B-B14F-4D97-AF65-F5344CB8AC3E}">
        <p14:creationId xmlns:p14="http://schemas.microsoft.com/office/powerpoint/2010/main" val="3063629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093140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sz="1800" dirty="0">
                <a:effectLst/>
                <a:latin typeface="Calibri" panose="020F0502020204030204" pitchFamily="34" charset="0"/>
                <a:ea typeface="Calibri" panose="020F0502020204030204" pitchFamily="34" charset="0"/>
                <a:cs typeface="Times New Roman" panose="02020603050405020304" pitchFamily="18" charset="0"/>
              </a:rPr>
              <a:t>Nesse caso, você precisa garantir que, antes de começar a trabalhar com a criação de relatórios, seu modelo de dados e estrutura de tabela sejam simplificados.</a:t>
            </a:r>
          </a:p>
          <a:p>
            <a:pPr marL="0" indent="0">
              <a:buNone/>
            </a:pPr>
            <a:endParaRPr lang="en-US" dirty="0" err="1"/>
          </a:p>
        </p:txBody>
      </p:sp>
    </p:spTree>
    <p:extLst>
      <p:ext uri="{BB962C8B-B14F-4D97-AF65-F5344CB8AC3E}">
        <p14:creationId xmlns:p14="http://schemas.microsoft.com/office/powerpoint/2010/main" val="3352679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sz="1800" dirty="0">
                <a:effectLst/>
                <a:latin typeface="Calibri" panose="020F0502020204030204" pitchFamily="34" charset="0"/>
                <a:ea typeface="Calibri" panose="020F0502020204030204" pitchFamily="34" charset="0"/>
                <a:cs typeface="Times New Roman" panose="02020603050405020304" pitchFamily="18" charset="0"/>
              </a:rPr>
              <a:t>Nesse caso, você precisa garantir que, antes de começar a trabalhar com a criação de relatórios, seu modelo de dados e estrutura de tabela sejam simplificados.</a:t>
            </a:r>
          </a:p>
          <a:p>
            <a:pPr marL="0" indent="0">
              <a:buNone/>
            </a:pPr>
            <a:endParaRPr lang="en-US" dirty="0" err="1"/>
          </a:p>
        </p:txBody>
      </p:sp>
    </p:spTree>
    <p:extLst>
      <p:ext uri="{BB962C8B-B14F-4D97-AF65-F5344CB8AC3E}">
        <p14:creationId xmlns:p14="http://schemas.microsoft.com/office/powerpoint/2010/main" val="2242151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sz="1800" dirty="0">
                <a:effectLst/>
                <a:latin typeface="Calibri" panose="020F0502020204030204" pitchFamily="34" charset="0"/>
                <a:ea typeface="Calibri" panose="020F0502020204030204" pitchFamily="34" charset="0"/>
                <a:cs typeface="Times New Roman" panose="02020603050405020304" pitchFamily="18" charset="0"/>
              </a:rPr>
              <a:t>Nesse caso, você precisa garantir que, antes de começar a trabalhar com a criação de relatórios, seu modelo de dados e estrutura de tabela sejam simplificados.</a:t>
            </a:r>
          </a:p>
          <a:p>
            <a:pPr marL="0" indent="0">
              <a:buNone/>
            </a:pPr>
            <a:endParaRPr lang="en-US" dirty="0" err="1"/>
          </a:p>
        </p:txBody>
      </p:sp>
    </p:spTree>
    <p:extLst>
      <p:ext uri="{BB962C8B-B14F-4D97-AF65-F5344CB8AC3E}">
        <p14:creationId xmlns:p14="http://schemas.microsoft.com/office/powerpoint/2010/main" val="110116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089703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São </a:t>
            </a:r>
            <a:r>
              <a:rPr lang="en-US" dirty="0" err="1"/>
              <a:t>segmentos</a:t>
            </a:r>
            <a:r>
              <a:rPr lang="en-US" dirty="0"/>
              <a:t> </a:t>
            </a:r>
            <a:r>
              <a:rPr lang="en-US" dirty="0" err="1"/>
              <a:t>naturais</a:t>
            </a:r>
            <a:r>
              <a:rPr lang="en-US" dirty="0"/>
              <a:t> </a:t>
            </a:r>
            <a:r>
              <a:rPr lang="en-US" dirty="0" err="1"/>
              <a:t>em</a:t>
            </a:r>
            <a:r>
              <a:rPr lang="en-US" dirty="0"/>
              <a:t> </a:t>
            </a:r>
            <a:r>
              <a:rPr lang="en-US" dirty="0" err="1"/>
              <a:t>seus</a:t>
            </a:r>
            <a:r>
              <a:rPr lang="en-US" dirty="0"/>
              <a:t> dados </a:t>
            </a:r>
          </a:p>
        </p:txBody>
      </p:sp>
    </p:spTree>
    <p:extLst>
      <p:ext uri="{BB962C8B-B14F-4D97-AF65-F5344CB8AC3E}">
        <p14:creationId xmlns:p14="http://schemas.microsoft.com/office/powerpoint/2010/main" val="2623848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3116377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3144425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146466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863520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a057ae1a2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10a057ae1a2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47341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24807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4009548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pt-PT" sz="1800" dirty="0">
                <a:effectLst/>
                <a:latin typeface="Calibri" panose="020F0502020204030204" pitchFamily="34" charset="0"/>
                <a:ea typeface="Calibri" panose="020F0502020204030204" pitchFamily="34" charset="0"/>
                <a:cs typeface="Times New Roman" panose="02020603050405020304" pitchFamily="18" charset="0"/>
              </a:rPr>
              <a:t>Assim podemos notar que a granularidade e o detalhamento são inversamente proporcionais</a:t>
            </a:r>
            <a:endParaRPr lang="en-US" dirty="0"/>
          </a:p>
        </p:txBody>
      </p:sp>
    </p:spTree>
    <p:extLst>
      <p:ext uri="{BB962C8B-B14F-4D97-AF65-F5344CB8AC3E}">
        <p14:creationId xmlns:p14="http://schemas.microsoft.com/office/powerpoint/2010/main" val="2891526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pt-PT" sz="1800" dirty="0">
                <a:effectLst/>
                <a:latin typeface="Calibri" panose="020F0502020204030204" pitchFamily="34" charset="0"/>
                <a:ea typeface="Calibri" panose="020F0502020204030204" pitchFamily="34" charset="0"/>
                <a:cs typeface="Times New Roman" panose="02020603050405020304" pitchFamily="18" charset="0"/>
              </a:rPr>
              <a:t>Assim podemos notar que a granularidade e o detalhamento são inversamente proporcionais</a:t>
            </a:r>
            <a:endParaRPr lang="en-US" dirty="0"/>
          </a:p>
        </p:txBody>
      </p:sp>
    </p:spTree>
    <p:extLst>
      <p:ext uri="{BB962C8B-B14F-4D97-AF65-F5344CB8AC3E}">
        <p14:creationId xmlns:p14="http://schemas.microsoft.com/office/powerpoint/2010/main" val="3586740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873389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34134111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2101283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1380585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Segundo Power BI, </a:t>
            </a:r>
          </a:p>
          <a:p>
            <a:pPr marL="0" indent="0">
              <a:buNone/>
            </a:pPr>
            <a:r>
              <a:rPr lang="pt-BR" sz="1800" dirty="0">
                <a:solidFill>
                  <a:srgbClr val="E6E6E6"/>
                </a:solidFill>
                <a:effectLst/>
                <a:latin typeface="Segoe UI" panose="020B0502040204020203" pitchFamily="34" charset="0"/>
                <a:ea typeface="Calibri" panose="020F0502020204030204" pitchFamily="34" charset="0"/>
              </a:rPr>
              <a:t>Não é recomendável porque essa relação armazena informações redundantes e sugere que o modelo não foi projetado corretamente. Combinar as tabelas é uma prática mais recomendável</a:t>
            </a:r>
            <a:r>
              <a:rPr lang="en-US" sz="1800" dirty="0">
                <a:solidFill>
                  <a:srgbClr val="E6E6E6"/>
                </a:solidFill>
                <a:effectLst/>
                <a:latin typeface="Segoe UI" panose="020B0502040204020203" pitchFamily="34" charset="0"/>
                <a:ea typeface="Calibri" panose="020F0502020204030204" pitchFamily="34" charset="0"/>
              </a:rPr>
              <a:t>.</a:t>
            </a:r>
          </a:p>
          <a:p>
            <a:pPr marL="0" indent="0">
              <a:buNone/>
            </a:pPr>
            <a:endParaRPr lang="en-US" dirty="0" err="1"/>
          </a:p>
        </p:txBody>
      </p:sp>
    </p:spTree>
    <p:extLst>
      <p:ext uri="{BB962C8B-B14F-4D97-AF65-F5344CB8AC3E}">
        <p14:creationId xmlns:p14="http://schemas.microsoft.com/office/powerpoint/2010/main" val="1497521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3903841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Segundo Power BI, </a:t>
            </a:r>
          </a:p>
          <a:p>
            <a:pPr marL="0" indent="0">
              <a:buNone/>
            </a:pPr>
            <a:r>
              <a:rPr lang="pt-BR" sz="1800" dirty="0">
                <a:solidFill>
                  <a:srgbClr val="E6E6E6"/>
                </a:solidFill>
                <a:effectLst/>
                <a:latin typeface="Segoe UI" panose="020B0502040204020203" pitchFamily="34" charset="0"/>
                <a:ea typeface="Calibri" panose="020F0502020204030204" pitchFamily="34" charset="0"/>
              </a:rPr>
              <a:t>Não é recomendável porque essa relação armazena informações redundantes e sugere que o modelo não foi projetado corretamente. Combinar as tabelas é uma prática mais recomendável</a:t>
            </a:r>
            <a:r>
              <a:rPr lang="en-US" sz="1800" dirty="0">
                <a:solidFill>
                  <a:srgbClr val="E6E6E6"/>
                </a:solidFill>
                <a:effectLst/>
                <a:latin typeface="Segoe UI" panose="020B0502040204020203" pitchFamily="34" charset="0"/>
                <a:ea typeface="Calibri" panose="020F0502020204030204" pitchFamily="34" charset="0"/>
              </a:rPr>
              <a:t>.</a:t>
            </a:r>
          </a:p>
          <a:p>
            <a:pPr marL="0" indent="0">
              <a:buNone/>
            </a:pPr>
            <a:endParaRPr lang="en-US" dirty="0" err="1"/>
          </a:p>
        </p:txBody>
      </p:sp>
    </p:spTree>
    <p:extLst>
      <p:ext uri="{BB962C8B-B14F-4D97-AF65-F5344CB8AC3E}">
        <p14:creationId xmlns:p14="http://schemas.microsoft.com/office/powerpoint/2010/main" val="6100934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8778862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16236121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4128096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1941875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2315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4202163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2999425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sz="1800" dirty="0">
                <a:effectLst/>
                <a:latin typeface="Calibri" panose="020F0502020204030204" pitchFamily="34" charset="0"/>
                <a:ea typeface="Calibri" panose="020F0502020204030204" pitchFamily="34" charset="0"/>
                <a:cs typeface="Times New Roman" panose="02020603050405020304" pitchFamily="18" charset="0"/>
              </a:rPr>
              <a:t>No entanto, definir o que compõe um modelo de dados menor é igualmente problemático, porque esse é um conceito heurístico e subjetivo.</a:t>
            </a:r>
          </a:p>
          <a:p>
            <a:pPr marL="0" indent="0">
              <a:buNone/>
            </a:pPr>
            <a:endParaRPr lang="en-US" dirty="0" err="1"/>
          </a:p>
        </p:txBody>
      </p:sp>
    </p:spTree>
    <p:extLst>
      <p:ext uri="{BB962C8B-B14F-4D97-AF65-F5344CB8AC3E}">
        <p14:creationId xmlns:p14="http://schemas.microsoft.com/office/powerpoint/2010/main" val="1901223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3893115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369251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3903780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109ffa863cd_0_2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109ffa863cd_0_25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g109ffa863cd_0_25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g109ffa863cd_0_2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09ffa863cd_0_2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g109ffa863cd_0_2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g109ffa863cd_0_2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g109ffa863cd_0_26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g109ffa863cd_0_2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g109ffa863cd_0_27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109ffa863cd_0_27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g109ffa863cd_0_27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g109ffa863cd_0_27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0"/>
              </a:spcBef>
              <a:spcAft>
                <a:spcPts val="0"/>
              </a:spcAft>
              <a:buSzPts val="1400"/>
              <a:buChar char="○"/>
              <a:defRPr/>
            </a:lvl2pPr>
            <a:lvl3pPr marL="1371566" lvl="2" indent="-317492" algn="l">
              <a:lnSpc>
                <a:spcPct val="115000"/>
              </a:lnSpc>
              <a:spcBef>
                <a:spcPts val="0"/>
              </a:spcBef>
              <a:spcAft>
                <a:spcPts val="0"/>
              </a:spcAft>
              <a:buSzPts val="1400"/>
              <a:buChar char="■"/>
              <a:defRPr/>
            </a:lvl3pPr>
            <a:lvl4pPr marL="1828754" lvl="3" indent="-317492" algn="l">
              <a:lnSpc>
                <a:spcPct val="115000"/>
              </a:lnSpc>
              <a:spcBef>
                <a:spcPts val="0"/>
              </a:spcBef>
              <a:spcAft>
                <a:spcPts val="0"/>
              </a:spcAft>
              <a:buSzPts val="1400"/>
              <a:buChar char="●"/>
              <a:defRPr/>
            </a:lvl4pPr>
            <a:lvl5pPr marL="2285943" lvl="4" indent="-317492" algn="l">
              <a:lnSpc>
                <a:spcPct val="115000"/>
              </a:lnSpc>
              <a:spcBef>
                <a:spcPts val="0"/>
              </a:spcBef>
              <a:spcAft>
                <a:spcPts val="0"/>
              </a:spcAft>
              <a:buSzPts val="1400"/>
              <a:buChar char="○"/>
              <a:defRPr/>
            </a:lvl5pPr>
            <a:lvl6pPr marL="2743132" lvl="5" indent="-317492" algn="l">
              <a:lnSpc>
                <a:spcPct val="115000"/>
              </a:lnSpc>
              <a:spcBef>
                <a:spcPts val="0"/>
              </a:spcBef>
              <a:spcAft>
                <a:spcPts val="0"/>
              </a:spcAft>
              <a:buSzPts val="1400"/>
              <a:buChar char="■"/>
              <a:defRPr/>
            </a:lvl6pPr>
            <a:lvl7pPr marL="3200320" lvl="6" indent="-317492" algn="l">
              <a:lnSpc>
                <a:spcPct val="115000"/>
              </a:lnSpc>
              <a:spcBef>
                <a:spcPts val="0"/>
              </a:spcBef>
              <a:spcAft>
                <a:spcPts val="0"/>
              </a:spcAft>
              <a:buSzPts val="1400"/>
              <a:buChar char="●"/>
              <a:defRPr/>
            </a:lvl7pPr>
            <a:lvl8pPr marL="3657509" lvl="7" indent="-317492" algn="l">
              <a:lnSpc>
                <a:spcPct val="115000"/>
              </a:lnSpc>
              <a:spcBef>
                <a:spcPts val="0"/>
              </a:spcBef>
              <a:spcAft>
                <a:spcPts val="0"/>
              </a:spcAft>
              <a:buSzPts val="1400"/>
              <a:buChar char="○"/>
              <a:defRPr/>
            </a:lvl8pPr>
            <a:lvl9pPr marL="4114697" lvl="8" indent="-317492" algn="l">
              <a:lnSpc>
                <a:spcPct val="115000"/>
              </a:lnSpc>
              <a:spcBef>
                <a:spcPts val="0"/>
              </a:spcBef>
              <a:spcAft>
                <a:spcPts val="0"/>
              </a:spcAft>
              <a:buSzPts val="1400"/>
              <a:buChar char="■"/>
              <a:defRPr/>
            </a:lvl9pPr>
          </a:lstStyle>
          <a:p>
            <a:endParaRPr/>
          </a:p>
        </p:txBody>
      </p:sp>
      <p:sp>
        <p:nvSpPr>
          <p:cNvPr id="45" name="Google Shape;45;g109ffa863cd_0_2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09ffa863cd_0_27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189" lvl="0" indent="-228594" algn="l">
              <a:lnSpc>
                <a:spcPct val="100000"/>
              </a:lnSpc>
              <a:spcBef>
                <a:spcPts val="0"/>
              </a:spcBef>
              <a:spcAft>
                <a:spcPts val="0"/>
              </a:spcAft>
              <a:buSzPts val="1800"/>
              <a:buNone/>
              <a:defRPr/>
            </a:lvl1pPr>
          </a:lstStyle>
          <a:p>
            <a:endParaRPr/>
          </a:p>
        </p:txBody>
      </p:sp>
      <p:sp>
        <p:nvSpPr>
          <p:cNvPr id="48" name="Google Shape;48;g109ffa863cd_0_27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09ffa863cd_0_27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g109ffa863cd_0_27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189" lvl="0" indent="-342892" algn="ctr">
              <a:lnSpc>
                <a:spcPct val="115000"/>
              </a:lnSpc>
              <a:spcBef>
                <a:spcPts val="0"/>
              </a:spcBef>
              <a:spcAft>
                <a:spcPts val="0"/>
              </a:spcAft>
              <a:buSzPts val="1800"/>
              <a:buChar char="●"/>
              <a:defRPr/>
            </a:lvl1pPr>
            <a:lvl2pPr marL="914378" lvl="1" indent="-317492" algn="ctr">
              <a:lnSpc>
                <a:spcPct val="115000"/>
              </a:lnSpc>
              <a:spcBef>
                <a:spcPts val="0"/>
              </a:spcBef>
              <a:spcAft>
                <a:spcPts val="0"/>
              </a:spcAft>
              <a:buSzPts val="1400"/>
              <a:buChar char="○"/>
              <a:defRPr/>
            </a:lvl2pPr>
            <a:lvl3pPr marL="1371566" lvl="2" indent="-317492" algn="ctr">
              <a:lnSpc>
                <a:spcPct val="115000"/>
              </a:lnSpc>
              <a:spcBef>
                <a:spcPts val="0"/>
              </a:spcBef>
              <a:spcAft>
                <a:spcPts val="0"/>
              </a:spcAft>
              <a:buSzPts val="1400"/>
              <a:buChar char="■"/>
              <a:defRPr/>
            </a:lvl3pPr>
            <a:lvl4pPr marL="1828754" lvl="3" indent="-317492" algn="ctr">
              <a:lnSpc>
                <a:spcPct val="115000"/>
              </a:lnSpc>
              <a:spcBef>
                <a:spcPts val="0"/>
              </a:spcBef>
              <a:spcAft>
                <a:spcPts val="0"/>
              </a:spcAft>
              <a:buSzPts val="1400"/>
              <a:buChar char="●"/>
              <a:defRPr/>
            </a:lvl4pPr>
            <a:lvl5pPr marL="2285943" lvl="4" indent="-317492" algn="ctr">
              <a:lnSpc>
                <a:spcPct val="115000"/>
              </a:lnSpc>
              <a:spcBef>
                <a:spcPts val="0"/>
              </a:spcBef>
              <a:spcAft>
                <a:spcPts val="0"/>
              </a:spcAft>
              <a:buSzPts val="1400"/>
              <a:buChar char="○"/>
              <a:defRPr/>
            </a:lvl5pPr>
            <a:lvl6pPr marL="2743132" lvl="5" indent="-317492" algn="ctr">
              <a:lnSpc>
                <a:spcPct val="115000"/>
              </a:lnSpc>
              <a:spcBef>
                <a:spcPts val="0"/>
              </a:spcBef>
              <a:spcAft>
                <a:spcPts val="0"/>
              </a:spcAft>
              <a:buSzPts val="1400"/>
              <a:buChar char="■"/>
              <a:defRPr/>
            </a:lvl6pPr>
            <a:lvl7pPr marL="3200320" lvl="6" indent="-317492" algn="ctr">
              <a:lnSpc>
                <a:spcPct val="115000"/>
              </a:lnSpc>
              <a:spcBef>
                <a:spcPts val="0"/>
              </a:spcBef>
              <a:spcAft>
                <a:spcPts val="0"/>
              </a:spcAft>
              <a:buSzPts val="1400"/>
              <a:buChar char="●"/>
              <a:defRPr/>
            </a:lvl7pPr>
            <a:lvl8pPr marL="3657509" lvl="7" indent="-317492" algn="ctr">
              <a:lnSpc>
                <a:spcPct val="115000"/>
              </a:lnSpc>
              <a:spcBef>
                <a:spcPts val="0"/>
              </a:spcBef>
              <a:spcAft>
                <a:spcPts val="0"/>
              </a:spcAft>
              <a:buSzPts val="1400"/>
              <a:buChar char="○"/>
              <a:defRPr/>
            </a:lvl8pPr>
            <a:lvl9pPr marL="4114697" lvl="8" indent="-317492" algn="ctr">
              <a:lnSpc>
                <a:spcPct val="115000"/>
              </a:lnSpc>
              <a:spcBef>
                <a:spcPts val="0"/>
              </a:spcBef>
              <a:spcAft>
                <a:spcPts val="0"/>
              </a:spcAft>
              <a:buSzPts val="1400"/>
              <a:buChar char="■"/>
              <a:defRPr/>
            </a:lvl9pPr>
          </a:lstStyle>
          <a:p>
            <a:endParaRPr/>
          </a:p>
        </p:txBody>
      </p:sp>
      <p:sp>
        <p:nvSpPr>
          <p:cNvPr id="52" name="Google Shape;52;g109ffa863cd_0_2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g109ffa863cd_0_27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109ffa863cd_0_27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g109ffa863cd_0_27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g109ffa863cd_0_27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 name="Google Shape;45;g109ffa863cd_0_2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09ffa863cd_0_27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g109ffa863cd_0_27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09ffa863cd_0_27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g109ffa863cd_0_27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g109ffa863cd_0_2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
        <p:cNvGrpSpPr/>
        <p:nvPr/>
      </p:nvGrpSpPr>
      <p:grpSpPr>
        <a:xfrm>
          <a:off x="0" y="0"/>
          <a:ext cx="0" cy="0"/>
          <a:chOff x="0" y="0"/>
          <a:chExt cx="0" cy="0"/>
        </a:xfrm>
      </p:grpSpPr>
      <p:sp>
        <p:nvSpPr>
          <p:cNvPr id="13" name="Google Shape;13;g109ffa863cd_0_2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g109ffa863cd_0_26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g109ffa863cd_0_28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g109ffa863cd_0_24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9" name="Google Shape;19;g109ffa863cd_0_24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g109ffa863cd_0_2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9ffa863cd_0_24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g109ffa863cd_0_2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g109ffa863cd_0_2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g109ffa863cd_0_2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0"/>
              </a:spcBef>
              <a:spcAft>
                <a:spcPts val="0"/>
              </a:spcAft>
              <a:buSzPts val="1400"/>
              <a:buChar char="○"/>
              <a:defRPr/>
            </a:lvl2pPr>
            <a:lvl3pPr marL="1371566" lvl="2" indent="-317492" algn="l">
              <a:lnSpc>
                <a:spcPct val="115000"/>
              </a:lnSpc>
              <a:spcBef>
                <a:spcPts val="0"/>
              </a:spcBef>
              <a:spcAft>
                <a:spcPts val="0"/>
              </a:spcAft>
              <a:buSzPts val="1400"/>
              <a:buChar char="■"/>
              <a:defRPr/>
            </a:lvl3pPr>
            <a:lvl4pPr marL="1828754" lvl="3" indent="-317492" algn="l">
              <a:lnSpc>
                <a:spcPct val="115000"/>
              </a:lnSpc>
              <a:spcBef>
                <a:spcPts val="0"/>
              </a:spcBef>
              <a:spcAft>
                <a:spcPts val="0"/>
              </a:spcAft>
              <a:buSzPts val="1400"/>
              <a:buChar char="●"/>
              <a:defRPr/>
            </a:lvl4pPr>
            <a:lvl5pPr marL="2285943" lvl="4" indent="-317492" algn="l">
              <a:lnSpc>
                <a:spcPct val="115000"/>
              </a:lnSpc>
              <a:spcBef>
                <a:spcPts val="0"/>
              </a:spcBef>
              <a:spcAft>
                <a:spcPts val="0"/>
              </a:spcAft>
              <a:buSzPts val="1400"/>
              <a:buChar char="○"/>
              <a:defRPr/>
            </a:lvl5pPr>
            <a:lvl6pPr marL="2743132" lvl="5" indent="-317492" algn="l">
              <a:lnSpc>
                <a:spcPct val="115000"/>
              </a:lnSpc>
              <a:spcBef>
                <a:spcPts val="0"/>
              </a:spcBef>
              <a:spcAft>
                <a:spcPts val="0"/>
              </a:spcAft>
              <a:buSzPts val="1400"/>
              <a:buChar char="■"/>
              <a:defRPr/>
            </a:lvl6pPr>
            <a:lvl7pPr marL="3200320" lvl="6" indent="-317492" algn="l">
              <a:lnSpc>
                <a:spcPct val="115000"/>
              </a:lnSpc>
              <a:spcBef>
                <a:spcPts val="0"/>
              </a:spcBef>
              <a:spcAft>
                <a:spcPts val="0"/>
              </a:spcAft>
              <a:buSzPts val="1400"/>
              <a:buChar char="●"/>
              <a:defRPr/>
            </a:lvl7pPr>
            <a:lvl8pPr marL="3657509" lvl="7" indent="-317492" algn="l">
              <a:lnSpc>
                <a:spcPct val="115000"/>
              </a:lnSpc>
              <a:spcBef>
                <a:spcPts val="0"/>
              </a:spcBef>
              <a:spcAft>
                <a:spcPts val="0"/>
              </a:spcAft>
              <a:buSzPts val="1400"/>
              <a:buChar char="○"/>
              <a:defRPr/>
            </a:lvl8pPr>
            <a:lvl9pPr marL="4114697" lvl="8" indent="-317492" algn="l">
              <a:lnSpc>
                <a:spcPct val="115000"/>
              </a:lnSpc>
              <a:spcBef>
                <a:spcPts val="0"/>
              </a:spcBef>
              <a:spcAft>
                <a:spcPts val="0"/>
              </a:spcAft>
              <a:buSzPts val="1400"/>
              <a:buChar char="■"/>
              <a:defRPr/>
            </a:lvl9pPr>
          </a:lstStyle>
          <a:p>
            <a:endParaRPr/>
          </a:p>
        </p:txBody>
      </p:sp>
      <p:sp>
        <p:nvSpPr>
          <p:cNvPr id="27" name="Google Shape;27;g109ffa863cd_0_25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109ffa863cd_0_2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109ffa863cd_0_25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0"/>
              </a:spcBef>
              <a:spcAft>
                <a:spcPts val="0"/>
              </a:spcAft>
              <a:buSzPts val="1200"/>
              <a:buChar char="○"/>
              <a:defRPr sz="1200"/>
            </a:lvl2pPr>
            <a:lvl3pPr marL="1371566" lvl="2" indent="-304793" algn="l">
              <a:lnSpc>
                <a:spcPct val="115000"/>
              </a:lnSpc>
              <a:spcBef>
                <a:spcPts val="0"/>
              </a:spcBef>
              <a:spcAft>
                <a:spcPts val="0"/>
              </a:spcAft>
              <a:buSzPts val="1200"/>
              <a:buChar char="■"/>
              <a:defRPr sz="1200"/>
            </a:lvl3pPr>
            <a:lvl4pPr marL="1828754" lvl="3" indent="-304793" algn="l">
              <a:lnSpc>
                <a:spcPct val="115000"/>
              </a:lnSpc>
              <a:spcBef>
                <a:spcPts val="0"/>
              </a:spcBef>
              <a:spcAft>
                <a:spcPts val="0"/>
              </a:spcAft>
              <a:buSzPts val="1200"/>
              <a:buChar char="●"/>
              <a:defRPr sz="1200"/>
            </a:lvl4pPr>
            <a:lvl5pPr marL="2285943" lvl="4" indent="-304793" algn="l">
              <a:lnSpc>
                <a:spcPct val="115000"/>
              </a:lnSpc>
              <a:spcBef>
                <a:spcPts val="0"/>
              </a:spcBef>
              <a:spcAft>
                <a:spcPts val="0"/>
              </a:spcAft>
              <a:buSzPts val="1200"/>
              <a:buChar char="○"/>
              <a:defRPr sz="1200"/>
            </a:lvl5pPr>
            <a:lvl6pPr marL="2743132" lvl="5" indent="-304793" algn="l">
              <a:lnSpc>
                <a:spcPct val="115000"/>
              </a:lnSpc>
              <a:spcBef>
                <a:spcPts val="0"/>
              </a:spcBef>
              <a:spcAft>
                <a:spcPts val="0"/>
              </a:spcAft>
              <a:buSzPts val="1200"/>
              <a:buChar char="■"/>
              <a:defRPr sz="1200"/>
            </a:lvl6pPr>
            <a:lvl7pPr marL="3200320" lvl="6" indent="-304793" algn="l">
              <a:lnSpc>
                <a:spcPct val="115000"/>
              </a:lnSpc>
              <a:spcBef>
                <a:spcPts val="0"/>
              </a:spcBef>
              <a:spcAft>
                <a:spcPts val="0"/>
              </a:spcAft>
              <a:buSzPts val="1200"/>
              <a:buChar char="●"/>
              <a:defRPr sz="1200"/>
            </a:lvl7pPr>
            <a:lvl8pPr marL="3657509" lvl="7" indent="-304793" algn="l">
              <a:lnSpc>
                <a:spcPct val="115000"/>
              </a:lnSpc>
              <a:spcBef>
                <a:spcPts val="0"/>
              </a:spcBef>
              <a:spcAft>
                <a:spcPts val="0"/>
              </a:spcAft>
              <a:buSzPts val="1200"/>
              <a:buChar char="○"/>
              <a:defRPr sz="1200"/>
            </a:lvl8pPr>
            <a:lvl9pPr marL="4114697" lvl="8" indent="-304793" algn="l">
              <a:lnSpc>
                <a:spcPct val="115000"/>
              </a:lnSpc>
              <a:spcBef>
                <a:spcPts val="0"/>
              </a:spcBef>
              <a:spcAft>
                <a:spcPts val="0"/>
              </a:spcAft>
              <a:buSzPts val="1200"/>
              <a:buChar char="■"/>
              <a:defRPr sz="1200"/>
            </a:lvl9pPr>
          </a:lstStyle>
          <a:p>
            <a:endParaRPr/>
          </a:p>
        </p:txBody>
      </p:sp>
      <p:sp>
        <p:nvSpPr>
          <p:cNvPr id="31" name="Google Shape;31;g109ffa863cd_0_25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0"/>
              </a:spcBef>
              <a:spcAft>
                <a:spcPts val="0"/>
              </a:spcAft>
              <a:buSzPts val="1200"/>
              <a:buChar char="○"/>
              <a:defRPr sz="1200"/>
            </a:lvl2pPr>
            <a:lvl3pPr marL="1371566" lvl="2" indent="-304793" algn="l">
              <a:lnSpc>
                <a:spcPct val="115000"/>
              </a:lnSpc>
              <a:spcBef>
                <a:spcPts val="0"/>
              </a:spcBef>
              <a:spcAft>
                <a:spcPts val="0"/>
              </a:spcAft>
              <a:buSzPts val="1200"/>
              <a:buChar char="■"/>
              <a:defRPr sz="1200"/>
            </a:lvl3pPr>
            <a:lvl4pPr marL="1828754" lvl="3" indent="-304793" algn="l">
              <a:lnSpc>
                <a:spcPct val="115000"/>
              </a:lnSpc>
              <a:spcBef>
                <a:spcPts val="0"/>
              </a:spcBef>
              <a:spcAft>
                <a:spcPts val="0"/>
              </a:spcAft>
              <a:buSzPts val="1200"/>
              <a:buChar char="●"/>
              <a:defRPr sz="1200"/>
            </a:lvl4pPr>
            <a:lvl5pPr marL="2285943" lvl="4" indent="-304793" algn="l">
              <a:lnSpc>
                <a:spcPct val="115000"/>
              </a:lnSpc>
              <a:spcBef>
                <a:spcPts val="0"/>
              </a:spcBef>
              <a:spcAft>
                <a:spcPts val="0"/>
              </a:spcAft>
              <a:buSzPts val="1200"/>
              <a:buChar char="○"/>
              <a:defRPr sz="1200"/>
            </a:lvl5pPr>
            <a:lvl6pPr marL="2743132" lvl="5" indent="-304793" algn="l">
              <a:lnSpc>
                <a:spcPct val="115000"/>
              </a:lnSpc>
              <a:spcBef>
                <a:spcPts val="0"/>
              </a:spcBef>
              <a:spcAft>
                <a:spcPts val="0"/>
              </a:spcAft>
              <a:buSzPts val="1200"/>
              <a:buChar char="■"/>
              <a:defRPr sz="1200"/>
            </a:lvl6pPr>
            <a:lvl7pPr marL="3200320" lvl="6" indent="-304793" algn="l">
              <a:lnSpc>
                <a:spcPct val="115000"/>
              </a:lnSpc>
              <a:spcBef>
                <a:spcPts val="0"/>
              </a:spcBef>
              <a:spcAft>
                <a:spcPts val="0"/>
              </a:spcAft>
              <a:buSzPts val="1200"/>
              <a:buChar char="●"/>
              <a:defRPr sz="1200"/>
            </a:lvl7pPr>
            <a:lvl8pPr marL="3657509" lvl="7" indent="-304793" algn="l">
              <a:lnSpc>
                <a:spcPct val="115000"/>
              </a:lnSpc>
              <a:spcBef>
                <a:spcPts val="0"/>
              </a:spcBef>
              <a:spcAft>
                <a:spcPts val="0"/>
              </a:spcAft>
              <a:buSzPts val="1200"/>
              <a:buChar char="○"/>
              <a:defRPr sz="1200"/>
            </a:lvl8pPr>
            <a:lvl9pPr marL="4114697" lvl="8" indent="-304793" algn="l">
              <a:lnSpc>
                <a:spcPct val="115000"/>
              </a:lnSpc>
              <a:spcBef>
                <a:spcPts val="0"/>
              </a:spcBef>
              <a:spcAft>
                <a:spcPts val="0"/>
              </a:spcAft>
              <a:buSzPts val="1200"/>
              <a:buChar char="■"/>
              <a:defRPr sz="1200"/>
            </a:lvl9pPr>
          </a:lstStyle>
          <a:p>
            <a:endParaRPr/>
          </a:p>
        </p:txBody>
      </p:sp>
      <p:sp>
        <p:nvSpPr>
          <p:cNvPr id="32" name="Google Shape;32;g109ffa863cd_0_2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09ffa863cd_0_2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g109ffa863cd_0_2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0"/>
              </a:spcBef>
              <a:spcAft>
                <a:spcPts val="0"/>
              </a:spcAft>
              <a:buSzPts val="1200"/>
              <a:buChar char="○"/>
              <a:defRPr sz="1200"/>
            </a:lvl2pPr>
            <a:lvl3pPr marL="1371566" lvl="2" indent="-304793" algn="l">
              <a:lnSpc>
                <a:spcPct val="115000"/>
              </a:lnSpc>
              <a:spcBef>
                <a:spcPts val="0"/>
              </a:spcBef>
              <a:spcAft>
                <a:spcPts val="0"/>
              </a:spcAft>
              <a:buSzPts val="1200"/>
              <a:buChar char="■"/>
              <a:defRPr sz="1200"/>
            </a:lvl3pPr>
            <a:lvl4pPr marL="1828754" lvl="3" indent="-304793" algn="l">
              <a:lnSpc>
                <a:spcPct val="115000"/>
              </a:lnSpc>
              <a:spcBef>
                <a:spcPts val="0"/>
              </a:spcBef>
              <a:spcAft>
                <a:spcPts val="0"/>
              </a:spcAft>
              <a:buSzPts val="1200"/>
              <a:buChar char="●"/>
              <a:defRPr sz="1200"/>
            </a:lvl4pPr>
            <a:lvl5pPr marL="2285943" lvl="4" indent="-304793" algn="l">
              <a:lnSpc>
                <a:spcPct val="115000"/>
              </a:lnSpc>
              <a:spcBef>
                <a:spcPts val="0"/>
              </a:spcBef>
              <a:spcAft>
                <a:spcPts val="0"/>
              </a:spcAft>
              <a:buSzPts val="1200"/>
              <a:buChar char="○"/>
              <a:defRPr sz="1200"/>
            </a:lvl5pPr>
            <a:lvl6pPr marL="2743132" lvl="5" indent="-304793" algn="l">
              <a:lnSpc>
                <a:spcPct val="115000"/>
              </a:lnSpc>
              <a:spcBef>
                <a:spcPts val="0"/>
              </a:spcBef>
              <a:spcAft>
                <a:spcPts val="0"/>
              </a:spcAft>
              <a:buSzPts val="1200"/>
              <a:buChar char="■"/>
              <a:defRPr sz="1200"/>
            </a:lvl6pPr>
            <a:lvl7pPr marL="3200320" lvl="6" indent="-304793" algn="l">
              <a:lnSpc>
                <a:spcPct val="115000"/>
              </a:lnSpc>
              <a:spcBef>
                <a:spcPts val="0"/>
              </a:spcBef>
              <a:spcAft>
                <a:spcPts val="0"/>
              </a:spcAft>
              <a:buSzPts val="1200"/>
              <a:buChar char="●"/>
              <a:defRPr sz="1200"/>
            </a:lvl7pPr>
            <a:lvl8pPr marL="3657509" lvl="7" indent="-304793" algn="l">
              <a:lnSpc>
                <a:spcPct val="115000"/>
              </a:lnSpc>
              <a:spcBef>
                <a:spcPts val="0"/>
              </a:spcBef>
              <a:spcAft>
                <a:spcPts val="0"/>
              </a:spcAft>
              <a:buSzPts val="1200"/>
              <a:buChar char="○"/>
              <a:defRPr sz="1200"/>
            </a:lvl8pPr>
            <a:lvl9pPr marL="4114697" lvl="8" indent="-304793" algn="l">
              <a:lnSpc>
                <a:spcPct val="115000"/>
              </a:lnSpc>
              <a:spcBef>
                <a:spcPts val="0"/>
              </a:spcBef>
              <a:spcAft>
                <a:spcPts val="0"/>
              </a:spcAft>
              <a:buSzPts val="1200"/>
              <a:buChar char="■"/>
              <a:defRPr sz="1200"/>
            </a:lvl9pPr>
          </a:lstStyle>
          <a:p>
            <a:endParaRPr/>
          </a:p>
        </p:txBody>
      </p:sp>
      <p:sp>
        <p:nvSpPr>
          <p:cNvPr id="36" name="Google Shape;36;g109ffa863cd_0_2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g109ffa863cd_0_2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g109ffa863cd_0_2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g109ffa863cd_0_25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9ffa863cd_0_2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09ffa863cd_0_2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pic>
        <p:nvPicPr>
          <p:cNvPr id="8" name="Google Shape;8;g109ffa863cd_0_240"/>
          <p:cNvPicPr preferRelativeResize="0"/>
          <p:nvPr/>
        </p:nvPicPr>
        <p:blipFill rotWithShape="1">
          <a:blip r:embed="rId20">
            <a:alphaModFix/>
          </a:blip>
          <a:srcRect/>
          <a:stretch/>
        </p:blipFill>
        <p:spPr>
          <a:xfrm>
            <a:off x="8127425" y="119987"/>
            <a:ext cx="851525" cy="331425"/>
          </a:xfrm>
          <a:prstGeom prst="rect">
            <a:avLst/>
          </a:prstGeom>
          <a:noFill/>
          <a:ln>
            <a:noFill/>
          </a:ln>
        </p:spPr>
      </p:pic>
      <p:sp>
        <p:nvSpPr>
          <p:cNvPr id="9" name="Google Shape;9;g109ffa863cd_0_2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 id="2147483662" r:id="rId7"/>
    <p:sldLayoutId id="2147483663" r:id="rId8"/>
    <p:sldLayoutId id="2147483654" r:id="rId9"/>
    <p:sldLayoutId id="2147483655" r:id="rId10"/>
    <p:sldLayoutId id="2147483656" r:id="rId11"/>
    <p:sldLayoutId id="2147483657" r:id="rId12"/>
    <p:sldLayoutId id="2147483664" r:id="rId13"/>
    <p:sldLayoutId id="2147483665" r:id="rId14"/>
    <p:sldLayoutId id="2147483666" r:id="rId15"/>
    <p:sldLayoutId id="2147483658" r:id="rId16"/>
    <p:sldLayoutId id="2147483659" r:id="rId17"/>
    <p:sldLayoutId id="2147483660"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torvalds"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discord.com/invite/gFKWUdTkaj"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hyperlink" Target="https://learn.microsoft.com/pt-br/analysis-services/multidimensional-models/dimensions-in-multidimensional-models?view=asallproducts-allversions"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hyperlink" Target="https://learn.microsoft.com/pt-br/analysis-services/tabular-models/tabular-models-ssas?view=asallproducts-allversion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p2"/>
          <p:cNvSpPr txBox="1"/>
          <p:nvPr/>
        </p:nvSpPr>
        <p:spPr>
          <a:xfrm>
            <a:off x="565525" y="636550"/>
            <a:ext cx="7754173" cy="1935300"/>
          </a:xfrm>
          <a:prstGeom prst="rect">
            <a:avLst/>
          </a:prstGeom>
          <a:noFill/>
          <a:ln>
            <a:noFill/>
          </a:ln>
        </p:spPr>
        <p:txBody>
          <a:bodyPr spcFirstLastPara="1" wrap="square" lIns="91425" tIns="91425" rIns="91425" bIns="91425" anchor="t" anchorCtr="0">
            <a:noAutofit/>
          </a:bodyPr>
          <a:lstStyle/>
          <a:p>
            <a:pPr>
              <a:lnSpc>
                <a:spcPct val="114999"/>
              </a:lnSpc>
            </a:pPr>
            <a:r>
              <a:rPr lang="en-US" sz="5000" b="1" dirty="0" err="1">
                <a:solidFill>
                  <a:srgbClr val="EA4E60"/>
                </a:solidFill>
                <a:latin typeface="Century Gothic"/>
              </a:rPr>
              <a:t>Modelagem</a:t>
            </a:r>
            <a:r>
              <a:rPr lang="en-US" sz="5000" b="1" dirty="0">
                <a:solidFill>
                  <a:srgbClr val="EA4E60"/>
                </a:solidFill>
                <a:latin typeface="Century Gothic"/>
              </a:rPr>
              <a:t> de Dados com Power BI</a:t>
            </a:r>
            <a:endParaRPr lang="en-US" sz="2400" i="1" dirty="0">
              <a:solidFill>
                <a:srgbClr val="EA4E60"/>
              </a:solidFill>
              <a:latin typeface="Century Gothic"/>
            </a:endParaRPr>
          </a:p>
          <a:p>
            <a:pPr>
              <a:lnSpc>
                <a:spcPct val="114999"/>
              </a:lnSpc>
            </a:pPr>
            <a:r>
              <a:rPr lang="en-US" sz="2400" i="1" dirty="0" err="1">
                <a:solidFill>
                  <a:srgbClr val="EA4E60"/>
                </a:solidFill>
                <a:latin typeface="Century Gothic"/>
              </a:rPr>
              <a:t>Formação</a:t>
            </a:r>
            <a:r>
              <a:rPr lang="en-US" sz="2400" i="1" dirty="0">
                <a:solidFill>
                  <a:srgbClr val="EA4E60"/>
                </a:solidFill>
                <a:latin typeface="Century Gothic"/>
                <a:ea typeface="Century Gothic"/>
                <a:cs typeface="Century Gothic"/>
                <a:sym typeface="Century Gothic"/>
              </a:rPr>
              <a:t> Power BI Analyst</a:t>
            </a:r>
            <a:endParaRPr lang="en-US" sz="2400" b="0" i="1" u="none" strike="noStrike" cap="none" dirty="0">
              <a:solidFill>
                <a:srgbClr val="EA4E60"/>
              </a:solidFill>
              <a:latin typeface="Century Gothic"/>
              <a:ea typeface="Century Gothic"/>
              <a:cs typeface="Century Gothic"/>
            </a:endParaRPr>
          </a:p>
        </p:txBody>
      </p:sp>
      <p:sp>
        <p:nvSpPr>
          <p:cNvPr id="66" name="Google Shape;66;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a:t>
            </a:fld>
            <a:r>
              <a:rPr lang="en-US"/>
              <a:t>]</a:t>
            </a:r>
            <a:endParaRPr/>
          </a:p>
        </p:txBody>
      </p:sp>
      <p:sp>
        <p:nvSpPr>
          <p:cNvPr id="2" name="Google Shape;154;p2">
            <a:extLst>
              <a:ext uri="{FF2B5EF4-FFF2-40B4-BE49-F238E27FC236}">
                <a16:creationId xmlns:a16="http://schemas.microsoft.com/office/drawing/2014/main" id="{9291D37F-6091-32B0-B969-022DEB2BC32F}"/>
              </a:ext>
            </a:extLst>
          </p:cNvPr>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400" b="1">
                <a:solidFill>
                  <a:srgbClr val="040A24"/>
                </a:solidFill>
                <a:latin typeface="Calibri"/>
                <a:ea typeface="Calibri"/>
                <a:cs typeface="Calibri"/>
              </a:rPr>
              <a:t>Juliana Mascarenhas</a:t>
            </a:r>
            <a:endParaRPr lang="en-US" sz="2400" b="1" i="0" u="none" strike="noStrike" cap="none">
              <a:solidFill>
                <a:srgbClr val="040A24"/>
              </a:solidFill>
              <a:latin typeface="Calibri"/>
              <a:ea typeface="Calibri"/>
              <a:cs typeface="Calibri"/>
            </a:endParaRPr>
          </a:p>
          <a:p>
            <a:pPr>
              <a:spcBef>
                <a:spcPts val="1000"/>
              </a:spcBef>
            </a:pPr>
            <a:r>
              <a:rPr lang="en-US" sz="1600">
                <a:solidFill>
                  <a:srgbClr val="040A24"/>
                </a:solidFill>
                <a:ea typeface="Calibri"/>
                <a:sym typeface="Calibri"/>
              </a:rPr>
              <a:t>Tech Education Specialist DIO / Owner @Simplificandoredes e @SimplificandoProgramação </a:t>
            </a:r>
            <a:endParaRPr lang="en-US" sz="1600">
              <a:ea typeface="Calibri"/>
            </a:endParaRPr>
          </a:p>
          <a:p>
            <a:pPr>
              <a:spcBef>
                <a:spcPts val="1000"/>
              </a:spcBef>
            </a:pPr>
            <a:r>
              <a:rPr lang="en-US" sz="1600">
                <a:solidFill>
                  <a:srgbClr val="040A24"/>
                </a:solidFill>
                <a:ea typeface="Calibri"/>
                <a:sym typeface="Calibri"/>
              </a:rPr>
              <a:t>Mestre </a:t>
            </a:r>
            <a:r>
              <a:rPr lang="en-US" sz="1600" err="1">
                <a:solidFill>
                  <a:srgbClr val="040A24"/>
                </a:solidFill>
                <a:ea typeface="Calibri"/>
                <a:sym typeface="Calibri"/>
              </a:rPr>
              <a:t>em</a:t>
            </a:r>
            <a:r>
              <a:rPr lang="en-US" sz="1600">
                <a:solidFill>
                  <a:srgbClr val="040A24"/>
                </a:solidFill>
                <a:ea typeface="Calibri"/>
                <a:sym typeface="Calibri"/>
              </a:rPr>
              <a:t> </a:t>
            </a:r>
            <a:r>
              <a:rPr lang="en-US" sz="1600" err="1">
                <a:solidFill>
                  <a:srgbClr val="040A24"/>
                </a:solidFill>
                <a:ea typeface="Calibri"/>
                <a:sym typeface="Calibri"/>
              </a:rPr>
              <a:t>modelagem</a:t>
            </a:r>
            <a:r>
              <a:rPr lang="en-US" sz="1600">
                <a:solidFill>
                  <a:srgbClr val="040A24"/>
                </a:solidFill>
                <a:ea typeface="Calibri"/>
                <a:sym typeface="Calibri"/>
              </a:rPr>
              <a:t> </a:t>
            </a:r>
            <a:r>
              <a:rPr lang="en-US" sz="1600" err="1">
                <a:solidFill>
                  <a:srgbClr val="040A24"/>
                </a:solidFill>
                <a:ea typeface="Calibri"/>
                <a:sym typeface="Calibri"/>
              </a:rPr>
              <a:t>computacional</a:t>
            </a:r>
            <a:r>
              <a:rPr lang="en-US" sz="1600">
                <a:solidFill>
                  <a:srgbClr val="040A24"/>
                </a:solidFill>
                <a:ea typeface="Calibri"/>
                <a:sym typeface="Calibri"/>
              </a:rPr>
              <a:t> | </a:t>
            </a:r>
            <a:r>
              <a:rPr lang="en-US" sz="1600" err="1">
                <a:solidFill>
                  <a:srgbClr val="040A24"/>
                </a:solidFill>
                <a:ea typeface="Calibri"/>
                <a:sym typeface="Calibri"/>
              </a:rPr>
              <a:t>Cientista</a:t>
            </a:r>
            <a:r>
              <a:rPr lang="en-US" sz="1600">
                <a:solidFill>
                  <a:srgbClr val="040A24"/>
                </a:solidFill>
                <a:ea typeface="Calibri"/>
                <a:sym typeface="Calibri"/>
              </a:rPr>
              <a:t> de dados</a:t>
            </a:r>
            <a:endParaRPr lang="en-US" sz="1600">
              <a:ea typeface="Calibri"/>
            </a:endParaRPr>
          </a:p>
          <a:p>
            <a:pPr marL="0" marR="0" lvl="0" indent="0" algn="l">
              <a:lnSpc>
                <a:spcPct val="100000"/>
              </a:lnSpc>
              <a:spcBef>
                <a:spcPts val="1000"/>
              </a:spcBef>
              <a:spcAft>
                <a:spcPts val="0"/>
              </a:spcAft>
              <a:buNone/>
            </a:pPr>
            <a:r>
              <a:rPr lang="en-US" sz="2000" b="1" i="0" u="none" strike="noStrike" cap="none">
                <a:solidFill>
                  <a:srgbClr val="040A24"/>
                </a:solidFill>
                <a:ea typeface="Calibri"/>
                <a:sym typeface="Calibri"/>
              </a:rPr>
              <a:t>@</a:t>
            </a:r>
            <a:r>
              <a:rPr lang="en-US" sz="2000" b="1">
                <a:solidFill>
                  <a:srgbClr val="040A24"/>
                </a:solidFill>
                <a:ea typeface="Calibri"/>
                <a:sym typeface="Calibri"/>
              </a:rPr>
              <a:t>in/juliana-mascarenhas-ds/</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Tabelas</a:t>
            </a:r>
            <a:r>
              <a:rPr lang="en-US" sz="4000" b="1" dirty="0">
                <a:solidFill>
                  <a:srgbClr val="EA4E60"/>
                </a:solidFill>
                <a:latin typeface="Century Gothic"/>
              </a:rPr>
              <a:t> e </a:t>
            </a:r>
            <a:r>
              <a:rPr lang="en-US" sz="4000" b="1" dirty="0" err="1">
                <a:solidFill>
                  <a:srgbClr val="EA4E60"/>
                </a:solidFill>
                <a:latin typeface="Century Gothic"/>
              </a:rPr>
              <a:t>Legibilidade</a:t>
            </a:r>
            <a:endParaRPr lang="en-US" sz="4000" b="1" dirty="0">
              <a:solidFill>
                <a:srgbClr val="EA4E60"/>
              </a:solidFill>
              <a:latin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10</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4446313" cy="2852282"/>
          </a:xfrm>
          <a:prstGeom prst="rect">
            <a:avLst/>
          </a:prstGeom>
          <a:noFill/>
          <a:ln>
            <a:noFill/>
          </a:ln>
        </p:spPr>
        <p:txBody>
          <a:bodyPr spcFirstLastPara="1" wrap="square" lIns="91425" tIns="91425" rIns="91425" bIns="91425" anchor="ctr" anchorCtr="0">
            <a:noAutofit/>
          </a:bodyPr>
          <a:lstStyle/>
          <a:p>
            <a:pPr marL="76200" lvl="1" algn="just"/>
            <a:r>
              <a:rPr lang="en-US" sz="2000" b="1" dirty="0" err="1">
                <a:latin typeface="Calibri" panose="020F0502020204030204" pitchFamily="34" charset="0"/>
                <a:cs typeface="Calibri" panose="020F0502020204030204" pitchFamily="34" charset="0"/>
              </a:rPr>
              <a:t>Vantagens</a:t>
            </a:r>
            <a:r>
              <a:rPr lang="en-US" sz="2000" b="1" dirty="0">
                <a:latin typeface="Calibri" panose="020F0502020204030204" pitchFamily="34" charset="0"/>
                <a:cs typeface="Calibri" panose="020F0502020204030204" pitchFamily="34" charset="0"/>
              </a:rPr>
              <a:t> de </a:t>
            </a:r>
            <a:r>
              <a:rPr lang="en-US" sz="2000" b="1" dirty="0" err="1">
                <a:latin typeface="Calibri" panose="020F0502020204030204" pitchFamily="34" charset="0"/>
                <a:cs typeface="Calibri" panose="020F0502020204030204" pitchFamily="34" charset="0"/>
              </a:rPr>
              <a:t>tabelas</a:t>
            </a:r>
            <a:r>
              <a:rPr lang="en-US" sz="2000" b="1" dirty="0">
                <a:latin typeface="Calibri" panose="020F0502020204030204" pitchFamily="34" charset="0"/>
                <a:cs typeface="Calibri" panose="020F0502020204030204" pitchFamily="34" charset="0"/>
              </a:rPr>
              <a:t> simples:</a:t>
            </a:r>
          </a:p>
          <a:p>
            <a:pPr marL="342900" lvl="0" indent="-342900">
              <a:buSzPts val="1000"/>
              <a:buFont typeface="Symbol" panose="05050102010706020507" pitchFamily="18" charset="2"/>
              <a:buChar char=""/>
              <a:tabLst>
                <a:tab pos="457200" algn="l"/>
              </a:tabLst>
            </a:pPr>
            <a:endParaRPr lang="pt-BR" sz="2000" dirty="0">
              <a:latin typeface="Calibri" panose="020F050202020403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pt-BR" sz="2000" dirty="0">
                <a:latin typeface="Calibri" panose="020F0502020204030204" pitchFamily="34" charset="0"/>
                <a:cs typeface="Calibri" panose="020F0502020204030204" pitchFamily="34" charset="0"/>
              </a:rPr>
              <a:t>Ter tabelas mescladas ou acrescentadas para simplificar as tabelas em sua estrutura de dados.</a:t>
            </a:r>
          </a:p>
        </p:txBody>
      </p:sp>
      <p:pic>
        <p:nvPicPr>
          <p:cNvPr id="4" name="Imagem 3" descr="Interface gráfica do usuário, Aplicativo&#10;&#10;Descrição gerada automaticamente">
            <a:extLst>
              <a:ext uri="{FF2B5EF4-FFF2-40B4-BE49-F238E27FC236}">
                <a16:creationId xmlns:a16="http://schemas.microsoft.com/office/drawing/2014/main" id="{50DD2AED-8A29-FF42-A77B-5B546746107F}"/>
              </a:ext>
            </a:extLst>
          </p:cNvPr>
          <p:cNvPicPr>
            <a:picLocks noChangeAspect="1"/>
          </p:cNvPicPr>
          <p:nvPr/>
        </p:nvPicPr>
        <p:blipFill>
          <a:blip r:embed="rId3"/>
          <a:stretch>
            <a:fillRect/>
          </a:stretch>
        </p:blipFill>
        <p:spPr>
          <a:xfrm>
            <a:off x="5098222" y="1481050"/>
            <a:ext cx="2924175" cy="1252855"/>
          </a:xfrm>
          <a:prstGeom prst="rect">
            <a:avLst/>
          </a:prstGeom>
        </p:spPr>
      </p:pic>
      <p:pic>
        <p:nvPicPr>
          <p:cNvPr id="5" name="Imagem 4" descr="Gráfico&#10;&#10;Descrição gerada automaticamente">
            <a:extLst>
              <a:ext uri="{FF2B5EF4-FFF2-40B4-BE49-F238E27FC236}">
                <a16:creationId xmlns:a16="http://schemas.microsoft.com/office/drawing/2014/main" id="{F9383E11-9D7C-047D-9D8F-B34AB6B596AA}"/>
              </a:ext>
            </a:extLst>
          </p:cNvPr>
          <p:cNvPicPr>
            <a:picLocks noChangeAspect="1"/>
          </p:cNvPicPr>
          <p:nvPr/>
        </p:nvPicPr>
        <p:blipFill>
          <a:blip r:embed="rId4"/>
          <a:stretch>
            <a:fillRect/>
          </a:stretch>
        </p:blipFill>
        <p:spPr>
          <a:xfrm>
            <a:off x="5873115" y="3049956"/>
            <a:ext cx="2884170" cy="1699895"/>
          </a:xfrm>
          <a:prstGeom prst="rect">
            <a:avLst/>
          </a:prstGeom>
        </p:spPr>
      </p:pic>
    </p:spTree>
    <p:extLst>
      <p:ext uri="{BB962C8B-B14F-4D97-AF65-F5344CB8AC3E}">
        <p14:creationId xmlns:p14="http://schemas.microsoft.com/office/powerpoint/2010/main" val="3236430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04"/>
        <p:cNvGrpSpPr/>
        <p:nvPr/>
      </p:nvGrpSpPr>
      <p:grpSpPr>
        <a:xfrm>
          <a:off x="0" y="0"/>
          <a:ext cx="0" cy="0"/>
          <a:chOff x="0" y="0"/>
          <a:chExt cx="0" cy="0"/>
        </a:xfrm>
      </p:grpSpPr>
      <p:sp>
        <p:nvSpPr>
          <p:cNvPr id="105" name="Google Shape;105;p5"/>
          <p:cNvSpPr txBox="1"/>
          <p:nvPr/>
        </p:nvSpPr>
        <p:spPr>
          <a:xfrm>
            <a:off x="565525" y="3314631"/>
            <a:ext cx="7410300" cy="8178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sym typeface="Calibri"/>
              </a:rPr>
              <a:t>// Power BI Analyst</a:t>
            </a:r>
            <a:endParaRPr lang="en-US" sz="2400" dirty="0">
              <a:solidFill>
                <a:srgbClr val="A5A5A5"/>
              </a:solidFill>
              <a:latin typeface="Calibri"/>
              <a:ea typeface="Calibri"/>
              <a:cs typeface="Calibri"/>
            </a:endParaRPr>
          </a:p>
        </p:txBody>
      </p:sp>
      <p:sp>
        <p:nvSpPr>
          <p:cNvPr id="106" name="Google Shape;106;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1" dirty="0">
                <a:solidFill>
                  <a:srgbClr val="EA4E60"/>
                </a:solidFill>
                <a:latin typeface="Century Gothic"/>
                <a:ea typeface="Century Gothic"/>
                <a:cs typeface="Century Gothic"/>
                <a:sym typeface="Century Gothic"/>
              </a:rPr>
              <a:t>Etapa 3</a:t>
            </a:r>
            <a:endParaRPr sz="2400" dirty="0">
              <a:solidFill>
                <a:srgbClr val="EA4E60"/>
              </a:solidFill>
              <a:latin typeface="Century Gothic"/>
              <a:ea typeface="Century Gothic"/>
              <a:cs typeface="Century Gothic"/>
              <a:sym typeface="Century Gothic"/>
            </a:endParaRPr>
          </a:p>
        </p:txBody>
      </p:sp>
      <p:sp>
        <p:nvSpPr>
          <p:cNvPr id="107" name="Google Shape;107;p5"/>
          <p:cNvSpPr txBox="1"/>
          <p:nvPr/>
        </p:nvSpPr>
        <p:spPr>
          <a:xfrm>
            <a:off x="565525" y="1888432"/>
            <a:ext cx="7897133" cy="1510831"/>
          </a:xfrm>
          <a:prstGeom prst="rect">
            <a:avLst/>
          </a:prstGeom>
          <a:noFill/>
          <a:ln>
            <a:noFill/>
          </a:ln>
        </p:spPr>
        <p:txBody>
          <a:bodyPr spcFirstLastPara="1" wrap="square" lIns="91425" tIns="91425" rIns="91425" bIns="91425" anchor="t" anchorCtr="0">
            <a:noAutofit/>
          </a:bodyPr>
          <a:lstStyle/>
          <a:p>
            <a:pPr>
              <a:lnSpc>
                <a:spcPct val="114999"/>
              </a:lnSpc>
            </a:pPr>
            <a:r>
              <a:rPr lang="en-US" sz="4000" b="1" dirty="0" err="1">
                <a:solidFill>
                  <a:srgbClr val="EA4E60"/>
                </a:solidFill>
                <a:latin typeface="Century Gothic"/>
              </a:rPr>
              <a:t>Trabalhando</a:t>
            </a:r>
            <a:r>
              <a:rPr lang="en-US" sz="4000" b="1" dirty="0">
                <a:solidFill>
                  <a:srgbClr val="EA4E60"/>
                </a:solidFill>
                <a:latin typeface="Century Gothic"/>
              </a:rPr>
              <a:t> com Dados </a:t>
            </a:r>
            <a:r>
              <a:rPr lang="en-US" sz="4000" b="1" dirty="0" err="1">
                <a:solidFill>
                  <a:srgbClr val="EA4E60"/>
                </a:solidFill>
                <a:latin typeface="Century Gothic"/>
              </a:rPr>
              <a:t>Orientados</a:t>
            </a:r>
            <a:r>
              <a:rPr lang="en-US" sz="4000" b="1" dirty="0">
                <a:solidFill>
                  <a:srgbClr val="EA4E60"/>
                </a:solidFill>
                <a:latin typeface="Century Gothic"/>
              </a:rPr>
              <a:t> a Data - </a:t>
            </a:r>
            <a:r>
              <a:rPr lang="en-US" sz="4000" b="1" dirty="0" err="1">
                <a:solidFill>
                  <a:srgbClr val="EA4E60"/>
                </a:solidFill>
                <a:latin typeface="Century Gothic"/>
              </a:rPr>
              <a:t>Temporais</a:t>
            </a:r>
            <a:endParaRPr lang="en-US" sz="4000" b="1" dirty="0">
              <a:solidFill>
                <a:srgbClr val="EA4E60"/>
              </a:solidFill>
              <a:latin typeface="Century Gothic"/>
            </a:endParaRPr>
          </a:p>
        </p:txBody>
      </p:sp>
      <p:pic>
        <p:nvPicPr>
          <p:cNvPr id="108" name="Google Shape;108;p5"/>
          <p:cNvPicPr preferRelativeResize="0"/>
          <p:nvPr/>
        </p:nvPicPr>
        <p:blipFill rotWithShape="1">
          <a:blip r:embed="rId3">
            <a:alphaModFix/>
          </a:blip>
          <a:srcRect/>
          <a:stretch/>
        </p:blipFill>
        <p:spPr>
          <a:xfrm>
            <a:off x="8127427" y="120128"/>
            <a:ext cx="851525" cy="331432"/>
          </a:xfrm>
          <a:prstGeom prst="rect">
            <a:avLst/>
          </a:prstGeom>
          <a:noFill/>
          <a:ln>
            <a:noFill/>
          </a:ln>
        </p:spPr>
      </p:pic>
      <p:sp>
        <p:nvSpPr>
          <p:cNvPr id="109" name="Google Shape;109;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r>
              <a:rPr lang="en-US">
                <a:solidFill>
                  <a:srgbClr val="EA4E60"/>
                </a:solidFill>
              </a:rPr>
              <a:t>[</a:t>
            </a:r>
            <a:fld id="{00000000-1234-1234-1234-123412341234}" type="slidenum">
              <a:rPr lang="en-US">
                <a:solidFill>
                  <a:srgbClr val="EA4E60"/>
                </a:solidFill>
              </a:rPr>
              <a:pPr/>
              <a:t>11</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4809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Tabelas</a:t>
            </a:r>
            <a:r>
              <a:rPr lang="en-US" sz="4000" b="1" dirty="0">
                <a:solidFill>
                  <a:srgbClr val="EA4E60"/>
                </a:solidFill>
                <a:latin typeface="Century Gothic"/>
              </a:rPr>
              <a:t> e </a:t>
            </a:r>
            <a:r>
              <a:rPr lang="en-US" sz="4000" b="1" dirty="0" err="1">
                <a:solidFill>
                  <a:srgbClr val="EA4E60"/>
                </a:solidFill>
                <a:latin typeface="Century Gothic"/>
              </a:rPr>
              <a:t>Legibilidade</a:t>
            </a:r>
            <a:endParaRPr lang="en-US" sz="4000" b="1" dirty="0">
              <a:solidFill>
                <a:srgbClr val="EA4E60"/>
              </a:solidFill>
              <a:latin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12</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4446313" cy="2852282"/>
          </a:xfrm>
          <a:prstGeom prst="rect">
            <a:avLst/>
          </a:prstGeom>
          <a:noFill/>
          <a:ln>
            <a:noFill/>
          </a:ln>
        </p:spPr>
        <p:txBody>
          <a:bodyPr spcFirstLastPara="1" wrap="square" lIns="91425" tIns="91425" rIns="91425" bIns="91425" anchor="ctr" anchorCtr="0">
            <a:noAutofit/>
          </a:bodyPr>
          <a:lstStyle/>
          <a:p>
            <a:pPr marL="419100" lvl="1" indent="-342900" algn="just">
              <a:buFont typeface="Arial" panose="020B0604020202020204" pitchFamily="34" charset="0"/>
              <a:buChar char="•"/>
            </a:pPr>
            <a:r>
              <a:rPr lang="en-US" sz="2000" dirty="0" err="1">
                <a:latin typeface="Calibri" panose="020F0502020204030204" pitchFamily="34" charset="0"/>
                <a:cs typeface="Calibri" panose="020F0502020204030204" pitchFamily="34" charset="0"/>
              </a:rPr>
              <a:t>Tabelas</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distintas</a:t>
            </a:r>
            <a:r>
              <a:rPr lang="en-US" sz="2000" dirty="0">
                <a:latin typeface="Calibri" panose="020F0502020204030204" pitchFamily="34" charset="0"/>
                <a:cs typeface="Calibri" panose="020F0502020204030204" pitchFamily="34" charset="0"/>
              </a:rPr>
              <a:t> com </a:t>
            </a:r>
            <a:r>
              <a:rPr lang="en-US" sz="2000" dirty="0" err="1">
                <a:latin typeface="Calibri" panose="020F0502020204030204" pitchFamily="34" charset="0"/>
                <a:cs typeface="Calibri" panose="020F0502020204030204" pitchFamily="34" charset="0"/>
              </a:rPr>
              <a:t>datas</a:t>
            </a:r>
            <a:endParaRPr lang="en-US" sz="2000" dirty="0">
              <a:latin typeface="Calibri" panose="020F0502020204030204" pitchFamily="34" charset="0"/>
              <a:cs typeface="Calibri" panose="020F0502020204030204" pitchFamily="34" charset="0"/>
            </a:endParaRPr>
          </a:p>
          <a:p>
            <a:pPr marL="419100" lvl="1" indent="-342900" algn="just">
              <a:buFont typeface="Arial" panose="020B0604020202020204" pitchFamily="34" charset="0"/>
              <a:buChar char="•"/>
            </a:pPr>
            <a:r>
              <a:rPr lang="en-US" sz="2000" dirty="0" err="1">
                <a:latin typeface="Calibri" panose="020F0502020204030204" pitchFamily="34" charset="0"/>
                <a:cs typeface="Calibri" panose="020F0502020204030204" pitchFamily="34" charset="0"/>
              </a:rPr>
              <a:t>Shipdate</a:t>
            </a:r>
            <a:r>
              <a:rPr lang="en-US" sz="2000" dirty="0">
                <a:latin typeface="Calibri" panose="020F0502020204030204" pitchFamily="34" charset="0"/>
                <a:cs typeface="Calibri" panose="020F0502020204030204" pitchFamily="34" charset="0"/>
              </a:rPr>
              <a:t> - Sales</a:t>
            </a:r>
          </a:p>
          <a:p>
            <a:pPr marL="419100" lvl="1" indent="-342900" algn="just">
              <a:buFont typeface="Arial" panose="020B0604020202020204" pitchFamily="34" charset="0"/>
              <a:buChar char="•"/>
            </a:pPr>
            <a:r>
              <a:rPr lang="en-US" sz="2000" dirty="0" err="1">
                <a:latin typeface="Calibri" panose="020F0502020204030204" pitchFamily="34" charset="0"/>
                <a:cs typeface="Calibri" panose="020F0502020204030204" pitchFamily="34" charset="0"/>
              </a:rPr>
              <a:t>OrderDate</a:t>
            </a:r>
            <a:r>
              <a:rPr lang="en-US" sz="2000" dirty="0">
                <a:latin typeface="Calibri" panose="020F0502020204030204" pitchFamily="34" charset="0"/>
                <a:cs typeface="Calibri" panose="020F0502020204030204" pitchFamily="34" charset="0"/>
              </a:rPr>
              <a:t> - Order</a:t>
            </a:r>
          </a:p>
          <a:p>
            <a:pPr marL="76200" lvl="1" algn="just"/>
            <a:endParaRPr lang="en-US" sz="2000" dirty="0">
              <a:latin typeface="Calibri" panose="020F0502020204030204" pitchFamily="34" charset="0"/>
              <a:cs typeface="Calibri" panose="020F0502020204030204" pitchFamily="34" charset="0"/>
            </a:endParaRPr>
          </a:p>
        </p:txBody>
      </p:sp>
      <p:pic>
        <p:nvPicPr>
          <p:cNvPr id="3" name="Imagem 2" descr="Captura de tela do trecho do modelo de dados com Sales.ShipDate e Order.OrderDate realçados.">
            <a:extLst>
              <a:ext uri="{FF2B5EF4-FFF2-40B4-BE49-F238E27FC236}">
                <a16:creationId xmlns:a16="http://schemas.microsoft.com/office/drawing/2014/main" id="{18AEC5CE-D174-95EE-356A-3850A9787D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8316" y="2304873"/>
            <a:ext cx="3533775" cy="1621155"/>
          </a:xfrm>
          <a:prstGeom prst="rect">
            <a:avLst/>
          </a:prstGeom>
          <a:noFill/>
          <a:ln>
            <a:noFill/>
          </a:ln>
        </p:spPr>
      </p:pic>
      <p:sp>
        <p:nvSpPr>
          <p:cNvPr id="6" name="Retângulo: Cantos Arredondados 5">
            <a:extLst>
              <a:ext uri="{FF2B5EF4-FFF2-40B4-BE49-F238E27FC236}">
                <a16:creationId xmlns:a16="http://schemas.microsoft.com/office/drawing/2014/main" id="{EA854986-306C-400E-DF1C-924F71591849}"/>
              </a:ext>
            </a:extLst>
          </p:cNvPr>
          <p:cNvSpPr/>
          <p:nvPr/>
        </p:nvSpPr>
        <p:spPr>
          <a:xfrm>
            <a:off x="565525" y="4249859"/>
            <a:ext cx="4802880" cy="514182"/>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Como criar visual com várias tabelas e datas?</a:t>
            </a:r>
          </a:p>
        </p:txBody>
      </p:sp>
    </p:spTree>
    <p:extLst>
      <p:ext uri="{BB962C8B-B14F-4D97-AF65-F5344CB8AC3E}">
        <p14:creationId xmlns:p14="http://schemas.microsoft.com/office/powerpoint/2010/main" val="179746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Tabelas</a:t>
            </a:r>
            <a:r>
              <a:rPr lang="en-US" sz="4000" b="1" dirty="0">
                <a:solidFill>
                  <a:srgbClr val="EA4E60"/>
                </a:solidFill>
                <a:latin typeface="Century Gothic"/>
              </a:rPr>
              <a:t> e </a:t>
            </a:r>
            <a:r>
              <a:rPr lang="en-US" sz="4000" b="1" dirty="0" err="1">
                <a:solidFill>
                  <a:srgbClr val="EA4E60"/>
                </a:solidFill>
                <a:latin typeface="Century Gothic"/>
              </a:rPr>
              <a:t>Legibilidade</a:t>
            </a:r>
            <a:endParaRPr lang="en-US" sz="4000" b="1" dirty="0">
              <a:solidFill>
                <a:srgbClr val="EA4E60"/>
              </a:solidFill>
              <a:latin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13</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4446313" cy="2518600"/>
          </a:xfrm>
          <a:prstGeom prst="rect">
            <a:avLst/>
          </a:prstGeom>
          <a:noFill/>
          <a:ln>
            <a:noFill/>
          </a:ln>
        </p:spPr>
        <p:txBody>
          <a:bodyPr spcFirstLastPara="1" wrap="square" lIns="91425" tIns="91425" rIns="91425" bIns="91425" anchor="ctr" anchorCtr="0">
            <a:noAutofit/>
          </a:bodyPr>
          <a:lstStyle/>
          <a:p>
            <a:pPr marL="76200" lvl="1" algn="just"/>
            <a:r>
              <a:rPr lang="en-US" sz="2000" dirty="0">
                <a:latin typeface="Calibri" panose="020F0502020204030204" pitchFamily="34" charset="0"/>
                <a:cs typeface="Calibri" panose="020F0502020204030204" pitchFamily="34" charset="0"/>
              </a:rPr>
              <a:t>Como resolver?</a:t>
            </a:r>
          </a:p>
          <a:p>
            <a:pPr marL="76200" lvl="1" algn="just"/>
            <a:endParaRPr lang="en-US" sz="2000" dirty="0">
              <a:latin typeface="Calibri" panose="020F0502020204030204" pitchFamily="34" charset="0"/>
              <a:cs typeface="Calibri" panose="020F0502020204030204" pitchFamily="34" charset="0"/>
            </a:endParaRPr>
          </a:p>
          <a:p>
            <a:pPr marL="419100" lvl="1"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Dados de </a:t>
            </a:r>
            <a:r>
              <a:rPr lang="en-US" sz="2000" dirty="0" err="1">
                <a:latin typeface="Calibri" panose="020F0502020204030204" pitchFamily="34" charset="0"/>
                <a:cs typeface="Calibri" panose="020F0502020204030204" pitchFamily="34" charset="0"/>
              </a:rPr>
              <a:t>origem</a:t>
            </a:r>
            <a:endParaRPr lang="en-US" sz="2000" dirty="0">
              <a:latin typeface="Calibri" panose="020F0502020204030204" pitchFamily="34" charset="0"/>
              <a:cs typeface="Calibri" panose="020F0502020204030204" pitchFamily="34" charset="0"/>
            </a:endParaRPr>
          </a:p>
          <a:p>
            <a:pPr marL="419100" lvl="1"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DAX</a:t>
            </a:r>
          </a:p>
          <a:p>
            <a:pPr marL="419100" lvl="1"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Power Query</a:t>
            </a:r>
          </a:p>
        </p:txBody>
      </p:sp>
      <p:pic>
        <p:nvPicPr>
          <p:cNvPr id="3" name="Imagem 2" descr="Captura de tela do trecho do modelo de dados com Sales.ShipDate e Order.OrderDate realçados.">
            <a:extLst>
              <a:ext uri="{FF2B5EF4-FFF2-40B4-BE49-F238E27FC236}">
                <a16:creationId xmlns:a16="http://schemas.microsoft.com/office/drawing/2014/main" id="{18AEC5CE-D174-95EE-356A-3850A9787D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8316" y="2304873"/>
            <a:ext cx="3533775" cy="1621155"/>
          </a:xfrm>
          <a:prstGeom prst="rect">
            <a:avLst/>
          </a:prstGeom>
          <a:noFill/>
          <a:ln>
            <a:noFill/>
          </a:ln>
        </p:spPr>
      </p:pic>
      <p:sp>
        <p:nvSpPr>
          <p:cNvPr id="6" name="Retângulo: Cantos Arredondados 5">
            <a:extLst>
              <a:ext uri="{FF2B5EF4-FFF2-40B4-BE49-F238E27FC236}">
                <a16:creationId xmlns:a16="http://schemas.microsoft.com/office/drawing/2014/main" id="{EA854986-306C-400E-DF1C-924F71591849}"/>
              </a:ext>
            </a:extLst>
          </p:cNvPr>
          <p:cNvSpPr/>
          <p:nvPr/>
        </p:nvSpPr>
        <p:spPr>
          <a:xfrm>
            <a:off x="565525" y="4249859"/>
            <a:ext cx="4802880" cy="514182"/>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Como criar visual com várias tabelas e datas?</a:t>
            </a:r>
          </a:p>
        </p:txBody>
      </p:sp>
    </p:spTree>
    <p:extLst>
      <p:ext uri="{BB962C8B-B14F-4D97-AF65-F5344CB8AC3E}">
        <p14:creationId xmlns:p14="http://schemas.microsoft.com/office/powerpoint/2010/main" val="333879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Tabelas</a:t>
            </a:r>
            <a:r>
              <a:rPr lang="en-US" sz="4000" b="1" dirty="0">
                <a:solidFill>
                  <a:srgbClr val="EA4E60"/>
                </a:solidFill>
                <a:latin typeface="Century Gothic"/>
              </a:rPr>
              <a:t> e </a:t>
            </a:r>
            <a:r>
              <a:rPr lang="en-US" sz="4000" b="1" dirty="0" err="1">
                <a:solidFill>
                  <a:srgbClr val="EA4E60"/>
                </a:solidFill>
                <a:latin typeface="Century Gothic"/>
              </a:rPr>
              <a:t>Legibilidade</a:t>
            </a:r>
            <a:endParaRPr lang="en-US" sz="4000" b="1" dirty="0">
              <a:solidFill>
                <a:srgbClr val="EA4E60"/>
              </a:solidFill>
              <a:latin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14</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4446313" cy="2518600"/>
          </a:xfrm>
          <a:prstGeom prst="rect">
            <a:avLst/>
          </a:prstGeom>
          <a:noFill/>
          <a:ln>
            <a:noFill/>
          </a:ln>
        </p:spPr>
        <p:txBody>
          <a:bodyPr spcFirstLastPara="1" wrap="square" lIns="91425" tIns="91425" rIns="91425" bIns="91425" anchor="ctr" anchorCtr="0">
            <a:noAutofit/>
          </a:bodyPr>
          <a:lstStyle/>
          <a:p>
            <a:pPr marL="76200" lvl="1" algn="just"/>
            <a:r>
              <a:rPr lang="en-US" sz="2000" dirty="0" err="1">
                <a:latin typeface="Calibri" panose="020F0502020204030204" pitchFamily="34" charset="0"/>
                <a:cs typeface="Calibri" panose="020F0502020204030204" pitchFamily="34" charset="0"/>
              </a:rPr>
              <a:t>Trabalho</a:t>
            </a:r>
            <a:r>
              <a:rPr lang="en-US" sz="2000" dirty="0">
                <a:latin typeface="Calibri" panose="020F0502020204030204" pitchFamily="34" charset="0"/>
                <a:cs typeface="Calibri" panose="020F0502020204030204" pitchFamily="34" charset="0"/>
              </a:rPr>
              <a:t> complete (</a:t>
            </a:r>
            <a:r>
              <a:rPr lang="en-US" sz="2000" dirty="0" err="1">
                <a:latin typeface="Calibri" panose="020F0502020204030204" pitchFamily="34" charset="0"/>
                <a:cs typeface="Calibri" panose="020F0502020204030204" pitchFamily="34" charset="0"/>
              </a:rPr>
              <a:t>Engenheiro</a:t>
            </a:r>
            <a:r>
              <a:rPr lang="en-US" sz="2000" dirty="0">
                <a:latin typeface="Calibri" panose="020F0502020204030204" pitchFamily="34" charset="0"/>
                <a:cs typeface="Calibri" panose="020F0502020204030204" pitchFamily="34" charset="0"/>
              </a:rPr>
              <a:t>)</a:t>
            </a:r>
          </a:p>
          <a:p>
            <a:pPr marL="76200" lvl="1" algn="just"/>
            <a:endParaRPr lang="en-US" sz="2000" dirty="0">
              <a:latin typeface="Calibri" panose="020F0502020204030204" pitchFamily="34" charset="0"/>
              <a:cs typeface="Calibri" panose="020F0502020204030204" pitchFamily="34" charset="0"/>
            </a:endParaRPr>
          </a:p>
          <a:p>
            <a:pPr marL="419100" lvl="1" indent="-342900" algn="just">
              <a:buFont typeface="Arial" panose="020B0604020202020204" pitchFamily="34" charset="0"/>
              <a:buChar char="•"/>
            </a:pPr>
            <a:r>
              <a:rPr lang="en-US" sz="2000" dirty="0" err="1">
                <a:latin typeface="Calibri" panose="020F0502020204030204" pitchFamily="34" charset="0"/>
                <a:cs typeface="Calibri" panose="020F0502020204030204" pitchFamily="34" charset="0"/>
              </a:rPr>
              <a:t>Identificar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feriados</a:t>
            </a:r>
            <a:r>
              <a:rPr lang="en-US" sz="2000" dirty="0">
                <a:latin typeface="Calibri" panose="020F0502020204030204" pitchFamily="34" charset="0"/>
                <a:cs typeface="Calibri" panose="020F0502020204030204" pitchFamily="34" charset="0"/>
              </a:rPr>
              <a:t> da </a:t>
            </a:r>
            <a:r>
              <a:rPr lang="en-US" sz="2000" dirty="0" err="1">
                <a:latin typeface="Calibri" panose="020F0502020204030204" pitchFamily="34" charset="0"/>
                <a:cs typeface="Calibri" panose="020F0502020204030204" pitchFamily="34" charset="0"/>
              </a:rPr>
              <a:t>empresa</a:t>
            </a:r>
            <a:endParaRPr lang="en-US" sz="2000" dirty="0">
              <a:latin typeface="Calibri" panose="020F0502020204030204" pitchFamily="34" charset="0"/>
              <a:cs typeface="Calibri" panose="020F0502020204030204" pitchFamily="34" charset="0"/>
            </a:endParaRPr>
          </a:p>
          <a:p>
            <a:pPr marL="419100" lvl="1" indent="-342900" algn="just">
              <a:buFont typeface="Arial" panose="020B0604020202020204" pitchFamily="34" charset="0"/>
              <a:buChar char="•"/>
            </a:pPr>
            <a:r>
              <a:rPr lang="en-US" sz="2000" dirty="0" err="1">
                <a:latin typeface="Calibri" panose="020F0502020204030204" pitchFamily="34" charset="0"/>
                <a:cs typeface="Calibri" panose="020F0502020204030204" pitchFamily="34" charset="0"/>
              </a:rPr>
              <a:t>Separar</a:t>
            </a:r>
            <a:r>
              <a:rPr lang="en-US" sz="2000" dirty="0">
                <a:latin typeface="Calibri" panose="020F0502020204030204" pitchFamily="34" charset="0"/>
                <a:cs typeface="Calibri" panose="020F0502020204030204" pitchFamily="34" charset="0"/>
              </a:rPr>
              <a:t> o </a:t>
            </a:r>
            <a:r>
              <a:rPr lang="en-US" sz="2000" dirty="0" err="1">
                <a:latin typeface="Calibri" panose="020F0502020204030204" pitchFamily="34" charset="0"/>
                <a:cs typeface="Calibri" panose="020F0502020204030204" pitchFamily="34" charset="0"/>
              </a:rPr>
              <a:t>ano</a:t>
            </a:r>
            <a:r>
              <a:rPr lang="en-US" sz="2000" dirty="0">
                <a:latin typeface="Calibri" panose="020F0502020204030204" pitchFamily="34" charset="0"/>
                <a:cs typeface="Calibri" panose="020F0502020204030204" pitchFamily="34" charset="0"/>
              </a:rPr>
              <a:t> civil e fiscal</a:t>
            </a:r>
          </a:p>
          <a:p>
            <a:pPr marL="419100" lvl="1" indent="-342900" algn="just">
              <a:buFont typeface="Arial" panose="020B0604020202020204" pitchFamily="34" charset="0"/>
              <a:buChar char="•"/>
            </a:pPr>
            <a:r>
              <a:rPr lang="en-US" sz="2000" dirty="0" err="1">
                <a:latin typeface="Calibri" panose="020F0502020204030204" pitchFamily="34" charset="0"/>
                <a:cs typeface="Calibri" panose="020F0502020204030204" pitchFamily="34" charset="0"/>
              </a:rPr>
              <a:t>Identificar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finais</a:t>
            </a:r>
            <a:r>
              <a:rPr lang="en-US" sz="2000" dirty="0">
                <a:latin typeface="Calibri" panose="020F0502020204030204" pitchFamily="34" charset="0"/>
                <a:cs typeface="Calibri" panose="020F0502020204030204" pitchFamily="34" charset="0"/>
              </a:rPr>
              <a:t> de </a:t>
            </a:r>
            <a:r>
              <a:rPr lang="en-US" sz="2000" dirty="0" err="1">
                <a:latin typeface="Calibri" panose="020F0502020204030204" pitchFamily="34" charset="0"/>
                <a:cs typeface="Calibri" panose="020F0502020204030204" pitchFamily="34" charset="0"/>
              </a:rPr>
              <a:t>semana</a:t>
            </a:r>
            <a:endParaRPr lang="en-US" sz="2000" dirty="0">
              <a:latin typeface="Calibri" panose="020F0502020204030204" pitchFamily="34" charset="0"/>
              <a:cs typeface="Calibri" panose="020F0502020204030204" pitchFamily="34" charset="0"/>
            </a:endParaRPr>
          </a:p>
        </p:txBody>
      </p:sp>
      <p:pic>
        <p:nvPicPr>
          <p:cNvPr id="3" name="Imagem 2" descr="Captura de tela do trecho do modelo de dados com Sales.ShipDate e Order.OrderDate realçados.">
            <a:extLst>
              <a:ext uri="{FF2B5EF4-FFF2-40B4-BE49-F238E27FC236}">
                <a16:creationId xmlns:a16="http://schemas.microsoft.com/office/drawing/2014/main" id="{18AEC5CE-D174-95EE-356A-3850A9787D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8316" y="2304873"/>
            <a:ext cx="3533775" cy="1621155"/>
          </a:xfrm>
          <a:prstGeom prst="rect">
            <a:avLst/>
          </a:prstGeom>
          <a:noFill/>
          <a:ln>
            <a:noFill/>
          </a:ln>
        </p:spPr>
      </p:pic>
      <p:sp>
        <p:nvSpPr>
          <p:cNvPr id="6" name="Retângulo: Cantos Arredondados 5">
            <a:extLst>
              <a:ext uri="{FF2B5EF4-FFF2-40B4-BE49-F238E27FC236}">
                <a16:creationId xmlns:a16="http://schemas.microsoft.com/office/drawing/2014/main" id="{EA854986-306C-400E-DF1C-924F71591849}"/>
              </a:ext>
            </a:extLst>
          </p:cNvPr>
          <p:cNvSpPr/>
          <p:nvPr/>
        </p:nvSpPr>
        <p:spPr>
          <a:xfrm>
            <a:off x="565525" y="4249859"/>
            <a:ext cx="4802880" cy="514182"/>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Como criar visual com várias tabelas e datas?</a:t>
            </a:r>
          </a:p>
        </p:txBody>
      </p:sp>
    </p:spTree>
    <p:extLst>
      <p:ext uri="{BB962C8B-B14F-4D97-AF65-F5344CB8AC3E}">
        <p14:creationId xmlns:p14="http://schemas.microsoft.com/office/powerpoint/2010/main" val="369524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04"/>
        <p:cNvGrpSpPr/>
        <p:nvPr/>
      </p:nvGrpSpPr>
      <p:grpSpPr>
        <a:xfrm>
          <a:off x="0" y="0"/>
          <a:ext cx="0" cy="0"/>
          <a:chOff x="0" y="0"/>
          <a:chExt cx="0" cy="0"/>
        </a:xfrm>
      </p:grpSpPr>
      <p:sp>
        <p:nvSpPr>
          <p:cNvPr id="105" name="Google Shape;105;p5"/>
          <p:cNvSpPr txBox="1"/>
          <p:nvPr/>
        </p:nvSpPr>
        <p:spPr>
          <a:xfrm>
            <a:off x="565525" y="3314631"/>
            <a:ext cx="7410300" cy="8178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sym typeface="Calibri"/>
              </a:rPr>
              <a:t>// Power BI Analyst</a:t>
            </a:r>
            <a:endParaRPr lang="en-US" sz="2400" dirty="0">
              <a:solidFill>
                <a:srgbClr val="A5A5A5"/>
              </a:solidFill>
              <a:latin typeface="Calibri"/>
              <a:ea typeface="Calibri"/>
              <a:cs typeface="Calibri"/>
            </a:endParaRPr>
          </a:p>
        </p:txBody>
      </p:sp>
      <p:sp>
        <p:nvSpPr>
          <p:cNvPr id="106" name="Google Shape;106;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1" dirty="0">
                <a:solidFill>
                  <a:srgbClr val="EA4E60"/>
                </a:solidFill>
                <a:latin typeface="Century Gothic"/>
                <a:ea typeface="Century Gothic"/>
                <a:cs typeface="Century Gothic"/>
                <a:sym typeface="Century Gothic"/>
              </a:rPr>
              <a:t>Etapa 3</a:t>
            </a:r>
            <a:endParaRPr sz="2400" dirty="0">
              <a:solidFill>
                <a:srgbClr val="EA4E60"/>
              </a:solidFill>
              <a:latin typeface="Century Gothic"/>
              <a:ea typeface="Century Gothic"/>
              <a:cs typeface="Century Gothic"/>
              <a:sym typeface="Century Gothic"/>
            </a:endParaRPr>
          </a:p>
        </p:txBody>
      </p:sp>
      <p:sp>
        <p:nvSpPr>
          <p:cNvPr id="107" name="Google Shape;107;p5"/>
          <p:cNvSpPr txBox="1"/>
          <p:nvPr/>
        </p:nvSpPr>
        <p:spPr>
          <a:xfrm>
            <a:off x="565525" y="1888432"/>
            <a:ext cx="7897133" cy="1510831"/>
          </a:xfrm>
          <a:prstGeom prst="rect">
            <a:avLst/>
          </a:prstGeom>
          <a:noFill/>
          <a:ln>
            <a:noFill/>
          </a:ln>
        </p:spPr>
        <p:txBody>
          <a:bodyPr spcFirstLastPara="1" wrap="square" lIns="91425" tIns="91425" rIns="91425" bIns="91425" anchor="t" anchorCtr="0">
            <a:noAutofit/>
          </a:bodyPr>
          <a:lstStyle/>
          <a:p>
            <a:pPr>
              <a:lnSpc>
                <a:spcPct val="114999"/>
              </a:lnSpc>
            </a:pPr>
            <a:r>
              <a:rPr lang="en-US" sz="4000" b="1" dirty="0" err="1">
                <a:solidFill>
                  <a:srgbClr val="EA4E60"/>
                </a:solidFill>
                <a:latin typeface="Century Gothic"/>
              </a:rPr>
              <a:t>Hierarquia</a:t>
            </a:r>
            <a:r>
              <a:rPr lang="en-US" sz="4000" b="1" dirty="0">
                <a:solidFill>
                  <a:srgbClr val="EA4E60"/>
                </a:solidFill>
                <a:latin typeface="Century Gothic"/>
              </a:rPr>
              <a:t> de dados com Power BI</a:t>
            </a:r>
          </a:p>
        </p:txBody>
      </p:sp>
      <p:pic>
        <p:nvPicPr>
          <p:cNvPr id="108" name="Google Shape;108;p5"/>
          <p:cNvPicPr preferRelativeResize="0"/>
          <p:nvPr/>
        </p:nvPicPr>
        <p:blipFill rotWithShape="1">
          <a:blip r:embed="rId3">
            <a:alphaModFix/>
          </a:blip>
          <a:srcRect/>
          <a:stretch/>
        </p:blipFill>
        <p:spPr>
          <a:xfrm>
            <a:off x="8127427" y="120128"/>
            <a:ext cx="851525" cy="331432"/>
          </a:xfrm>
          <a:prstGeom prst="rect">
            <a:avLst/>
          </a:prstGeom>
          <a:noFill/>
          <a:ln>
            <a:noFill/>
          </a:ln>
        </p:spPr>
      </p:pic>
      <p:sp>
        <p:nvSpPr>
          <p:cNvPr id="109" name="Google Shape;109;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r>
              <a:rPr lang="en-US">
                <a:solidFill>
                  <a:srgbClr val="EA4E60"/>
                </a:solidFill>
              </a:rPr>
              <a:t>[</a:t>
            </a:r>
            <a:fld id="{00000000-1234-1234-1234-123412341234}" type="slidenum">
              <a:rPr lang="en-US">
                <a:solidFill>
                  <a:srgbClr val="EA4E60"/>
                </a:solidFill>
              </a:rPr>
              <a:pPr/>
              <a:t>15</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796846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Hieraquia</a:t>
            </a:r>
            <a:r>
              <a:rPr lang="en-US" sz="4000" b="1" dirty="0">
                <a:solidFill>
                  <a:srgbClr val="EA4E60"/>
                </a:solidFill>
                <a:latin typeface="Century Gothic"/>
              </a:rPr>
              <a:t> de dados</a:t>
            </a: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16</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1575" y="1861888"/>
            <a:ext cx="7189514" cy="1018342"/>
          </a:xfrm>
          <a:prstGeom prst="rect">
            <a:avLst/>
          </a:prstGeom>
          <a:noFill/>
          <a:ln>
            <a:noFill/>
          </a:ln>
        </p:spPr>
        <p:txBody>
          <a:bodyPr spcFirstLastPara="1" wrap="square" lIns="91425" tIns="91425" rIns="91425" bIns="91425" anchor="ctr" anchorCtr="0">
            <a:noAutofit/>
          </a:bodyPr>
          <a:lstStyle/>
          <a:p>
            <a:pPr marL="76200" lvl="1" algn="just"/>
            <a:r>
              <a:rPr lang="en-US" sz="2400" dirty="0" err="1">
                <a:solidFill>
                  <a:srgbClr val="040A24"/>
                </a:solidFill>
                <a:latin typeface="Calibri"/>
                <a:cs typeface="Calibri"/>
              </a:rPr>
              <a:t>Definição</a:t>
            </a:r>
            <a:r>
              <a:rPr lang="en-US" sz="2400" dirty="0">
                <a:solidFill>
                  <a:srgbClr val="040A24"/>
                </a:solidFill>
                <a:latin typeface="Calibri"/>
                <a:cs typeface="Calibri"/>
              </a:rPr>
              <a:t>:</a:t>
            </a:r>
          </a:p>
        </p:txBody>
      </p:sp>
      <p:sp>
        <p:nvSpPr>
          <p:cNvPr id="7" name="Retângulo: Cantos Arredondados 6">
            <a:extLst>
              <a:ext uri="{FF2B5EF4-FFF2-40B4-BE49-F238E27FC236}">
                <a16:creationId xmlns:a16="http://schemas.microsoft.com/office/drawing/2014/main" id="{A06C6DE5-EBBF-C0C2-99AE-560C6CBAF0AB}"/>
              </a:ext>
            </a:extLst>
          </p:cNvPr>
          <p:cNvSpPr/>
          <p:nvPr/>
        </p:nvSpPr>
        <p:spPr>
          <a:xfrm>
            <a:off x="565525" y="2880230"/>
            <a:ext cx="8016900" cy="1869621"/>
          </a:xfrm>
          <a:prstGeom prst="roundRect">
            <a:avLst/>
          </a:prstGeom>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pt-BR" sz="1800" dirty="0">
                <a:solidFill>
                  <a:schemeClr val="tx1"/>
                </a:solidFill>
                <a:latin typeface="Calibri" panose="020F0502020204030204" pitchFamily="34" charset="0"/>
                <a:cs typeface="Calibri" panose="020F0502020204030204" pitchFamily="34" charset="0"/>
              </a:rPr>
              <a:t>O</a:t>
            </a:r>
            <a:r>
              <a:rPr lang="pt-BR" sz="1800" b="0" i="0" dirty="0">
                <a:solidFill>
                  <a:schemeClr val="tx1"/>
                </a:solidFill>
                <a:effectLst/>
                <a:latin typeface="Calibri" panose="020F0502020204030204" pitchFamily="34" charset="0"/>
                <a:cs typeface="Calibri" panose="020F0502020204030204" pitchFamily="34" charset="0"/>
              </a:rPr>
              <a:t>rganização fundada sobre uma ordem de prioridade entre os elementos de um conjunto ou sobre relações de subordinação entre os membros de um grupo, com graus sucessivos de poderes, de situação e de responsabilidades.</a:t>
            </a:r>
            <a:endParaRPr lang="pt-BR" sz="1800" dirty="0">
              <a:solidFill>
                <a:schemeClr val="tx1"/>
              </a:solidFill>
              <a:latin typeface="Calibri" panose="020F0502020204030204" pitchFamily="34" charset="0"/>
              <a:cs typeface="Calibri" panose="020F0502020204030204" pitchFamily="34" charset="0"/>
            </a:endParaRPr>
          </a:p>
        </p:txBody>
      </p:sp>
      <p:pic>
        <p:nvPicPr>
          <p:cNvPr id="6" name="Imagem 5">
            <a:extLst>
              <a:ext uri="{FF2B5EF4-FFF2-40B4-BE49-F238E27FC236}">
                <a16:creationId xmlns:a16="http://schemas.microsoft.com/office/drawing/2014/main" id="{480652F1-60A7-BCC1-EBE4-83A661EEA5EE}"/>
              </a:ext>
            </a:extLst>
          </p:cNvPr>
          <p:cNvPicPr>
            <a:picLocks noChangeAspect="1"/>
          </p:cNvPicPr>
          <p:nvPr/>
        </p:nvPicPr>
        <p:blipFill>
          <a:blip r:embed="rId3"/>
          <a:stretch>
            <a:fillRect/>
          </a:stretch>
        </p:blipFill>
        <p:spPr>
          <a:xfrm>
            <a:off x="6024831" y="357400"/>
            <a:ext cx="2359665" cy="2359665"/>
          </a:xfrm>
          <a:prstGeom prst="rect">
            <a:avLst/>
          </a:prstGeom>
        </p:spPr>
      </p:pic>
    </p:spTree>
    <p:extLst>
      <p:ext uri="{BB962C8B-B14F-4D97-AF65-F5344CB8AC3E}">
        <p14:creationId xmlns:p14="http://schemas.microsoft.com/office/powerpoint/2010/main" val="320964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17</a:t>
            </a:fld>
            <a:r>
              <a:rPr lang="en-US"/>
              <a:t>]</a:t>
            </a:r>
            <a:endParaRPr/>
          </a:p>
        </p:txBody>
      </p:sp>
      <p:sp>
        <p:nvSpPr>
          <p:cNvPr id="4" name="Balão de Fala: Retângulo com Cantos Arredondados 3">
            <a:extLst>
              <a:ext uri="{FF2B5EF4-FFF2-40B4-BE49-F238E27FC236}">
                <a16:creationId xmlns:a16="http://schemas.microsoft.com/office/drawing/2014/main" id="{C3951B00-3569-3F3C-D832-0EE97C5898A7}"/>
              </a:ext>
            </a:extLst>
          </p:cNvPr>
          <p:cNvSpPr/>
          <p:nvPr/>
        </p:nvSpPr>
        <p:spPr>
          <a:xfrm>
            <a:off x="4068627" y="1718067"/>
            <a:ext cx="3535134" cy="734785"/>
          </a:xfrm>
          <a:prstGeom prst="wedgeRoundRectCallout">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pt-BR" dirty="0">
                <a:cs typeface="Arial"/>
              </a:rPr>
              <a:t>O que podemos fazer?</a:t>
            </a:r>
            <a:endParaRPr lang="pt-BR" dirty="0"/>
          </a:p>
        </p:txBody>
      </p:sp>
      <p:pic>
        <p:nvPicPr>
          <p:cNvPr id="5" name="Imagem 4" descr="Uma imagem contendo Gráfico&#10;&#10;Descrição gerada automaticamente">
            <a:extLst>
              <a:ext uri="{FF2B5EF4-FFF2-40B4-BE49-F238E27FC236}">
                <a16:creationId xmlns:a16="http://schemas.microsoft.com/office/drawing/2014/main" id="{0BE59DB3-BAC6-4D37-DA98-050D3EF331AA}"/>
              </a:ext>
            </a:extLst>
          </p:cNvPr>
          <p:cNvPicPr>
            <a:picLocks noChangeAspect="1"/>
          </p:cNvPicPr>
          <p:nvPr/>
        </p:nvPicPr>
        <p:blipFill>
          <a:blip r:embed="rId3"/>
          <a:stretch>
            <a:fillRect/>
          </a:stretch>
        </p:blipFill>
        <p:spPr>
          <a:xfrm>
            <a:off x="565525" y="2571750"/>
            <a:ext cx="6180670" cy="2059203"/>
          </a:xfrm>
          <a:prstGeom prst="rect">
            <a:avLst/>
          </a:prstGeom>
        </p:spPr>
      </p:pic>
      <p:sp>
        <p:nvSpPr>
          <p:cNvPr id="2" name="Google Shape;204;g109ffa863cd_0_328">
            <a:extLst>
              <a:ext uri="{FF2B5EF4-FFF2-40B4-BE49-F238E27FC236}">
                <a16:creationId xmlns:a16="http://schemas.microsoft.com/office/drawing/2014/main" id="{1F9E951A-A46E-1868-C0C7-B35D6B9D15A2}"/>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Hieraquia</a:t>
            </a:r>
            <a:r>
              <a:rPr lang="en-US" sz="4000" b="1" dirty="0">
                <a:solidFill>
                  <a:srgbClr val="EA4E60"/>
                </a:solidFill>
                <a:latin typeface="Century Gothic"/>
              </a:rPr>
              <a:t> de dados</a:t>
            </a:r>
          </a:p>
        </p:txBody>
      </p:sp>
    </p:spTree>
    <p:extLst>
      <p:ext uri="{BB962C8B-B14F-4D97-AF65-F5344CB8AC3E}">
        <p14:creationId xmlns:p14="http://schemas.microsoft.com/office/powerpoint/2010/main" val="2667498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18</a:t>
            </a:fld>
            <a:r>
              <a:rPr lang="en-US"/>
              <a:t>]</a:t>
            </a:r>
            <a:endParaRPr/>
          </a:p>
        </p:txBody>
      </p:sp>
      <p:pic>
        <p:nvPicPr>
          <p:cNvPr id="2" name="Imagem 1" descr="Interface gráfica do usuário, Aplicativo&#10;&#10;Descrição gerada automaticamente">
            <a:extLst>
              <a:ext uri="{FF2B5EF4-FFF2-40B4-BE49-F238E27FC236}">
                <a16:creationId xmlns:a16="http://schemas.microsoft.com/office/drawing/2014/main" id="{9106EE88-1AB1-EB97-A69E-6D36C41F13A3}"/>
              </a:ext>
            </a:extLst>
          </p:cNvPr>
          <p:cNvPicPr>
            <a:picLocks noChangeAspect="1"/>
          </p:cNvPicPr>
          <p:nvPr/>
        </p:nvPicPr>
        <p:blipFill>
          <a:blip r:embed="rId3"/>
          <a:stretch>
            <a:fillRect/>
          </a:stretch>
        </p:blipFill>
        <p:spPr>
          <a:xfrm>
            <a:off x="3923467" y="2325757"/>
            <a:ext cx="2070065" cy="2566882"/>
          </a:xfrm>
          <a:prstGeom prst="rect">
            <a:avLst/>
          </a:prstGeom>
        </p:spPr>
      </p:pic>
      <p:pic>
        <p:nvPicPr>
          <p:cNvPr id="2050" name="Picture 2" descr="Hierarquia de datas só aparece em inglês - Modelagem e relacionamentos -  Comunidade Power BI Experience">
            <a:extLst>
              <a:ext uri="{FF2B5EF4-FFF2-40B4-BE49-F238E27FC236}">
                <a16:creationId xmlns:a16="http://schemas.microsoft.com/office/drawing/2014/main" id="{5F11F195-A41F-6472-C9EC-6E642E88C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575" y="1577939"/>
            <a:ext cx="2871717" cy="3314700"/>
          </a:xfrm>
          <a:prstGeom prst="rect">
            <a:avLst/>
          </a:prstGeom>
          <a:noFill/>
          <a:extLst>
            <a:ext uri="{909E8E84-426E-40DD-AFC4-6F175D3DCCD1}">
              <a14:hiddenFill xmlns:a14="http://schemas.microsoft.com/office/drawing/2010/main">
                <a:solidFill>
                  <a:srgbClr val="FFFFFF"/>
                </a:solidFill>
              </a14:hiddenFill>
            </a:ext>
          </a:extLst>
        </p:spPr>
      </p:pic>
      <p:sp>
        <p:nvSpPr>
          <p:cNvPr id="3" name="Balão de Fala: Retângulo com Cantos Arredondados 2">
            <a:extLst>
              <a:ext uri="{FF2B5EF4-FFF2-40B4-BE49-F238E27FC236}">
                <a16:creationId xmlns:a16="http://schemas.microsoft.com/office/drawing/2014/main" id="{75875ACC-9534-7B20-244E-B8054C6D9247}"/>
              </a:ext>
            </a:extLst>
          </p:cNvPr>
          <p:cNvSpPr/>
          <p:nvPr/>
        </p:nvSpPr>
        <p:spPr>
          <a:xfrm>
            <a:off x="4867414" y="1481050"/>
            <a:ext cx="3535134" cy="734785"/>
          </a:xfrm>
          <a:prstGeom prst="wedgeRoundRectCallout">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pt-BR" dirty="0">
                <a:cs typeface="Arial"/>
              </a:rPr>
              <a:t>O que podemos fazer?</a:t>
            </a:r>
            <a:endParaRPr lang="pt-BR" dirty="0"/>
          </a:p>
        </p:txBody>
      </p:sp>
      <p:sp>
        <p:nvSpPr>
          <p:cNvPr id="4" name="Google Shape;204;g109ffa863cd_0_328">
            <a:extLst>
              <a:ext uri="{FF2B5EF4-FFF2-40B4-BE49-F238E27FC236}">
                <a16:creationId xmlns:a16="http://schemas.microsoft.com/office/drawing/2014/main" id="{49D635F3-5B56-A31C-623B-CE1936805DBE}"/>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Hieraquia</a:t>
            </a:r>
            <a:r>
              <a:rPr lang="en-US" sz="4000" b="1" dirty="0">
                <a:solidFill>
                  <a:srgbClr val="EA4E60"/>
                </a:solidFill>
                <a:latin typeface="Century Gothic"/>
              </a:rPr>
              <a:t> de dados</a:t>
            </a:r>
          </a:p>
        </p:txBody>
      </p:sp>
    </p:spTree>
    <p:extLst>
      <p:ext uri="{BB962C8B-B14F-4D97-AF65-F5344CB8AC3E}">
        <p14:creationId xmlns:p14="http://schemas.microsoft.com/office/powerpoint/2010/main" val="4079223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Hierarquia</a:t>
            </a:r>
            <a:r>
              <a:rPr lang="en-US" sz="4000" b="1" dirty="0">
                <a:solidFill>
                  <a:srgbClr val="EA4E60"/>
                </a:solidFill>
                <a:latin typeface="Century Gothic"/>
              </a:rPr>
              <a:t> Pai/Filho</a:t>
            </a:r>
            <a:endParaRPr lang="pt-BR" dirty="0" err="1"/>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19</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741715" y="2162144"/>
            <a:ext cx="4786726" cy="2093004"/>
          </a:xfrm>
          <a:prstGeom prst="rect">
            <a:avLst/>
          </a:prstGeom>
          <a:noFill/>
          <a:ln>
            <a:noFill/>
          </a:ln>
        </p:spPr>
        <p:txBody>
          <a:bodyPr spcFirstLastPara="1" wrap="square" lIns="91425" tIns="91425" rIns="91425" bIns="91425" anchor="ctr" anchorCtr="0">
            <a:noAutofit/>
          </a:bodyPr>
          <a:lstStyle/>
          <a:p>
            <a:pPr marL="76200" lvl="1" algn="just"/>
            <a:r>
              <a:rPr lang="pt-BR" sz="2000" dirty="0">
                <a:latin typeface="Calibri" panose="020F0502020204030204" pitchFamily="34" charset="0"/>
                <a:cs typeface="Calibri" panose="020F0502020204030204" pitchFamily="34" charset="0"/>
              </a:rPr>
              <a:t>“O processo de exibição de vários níveis filho com base em um pai de nível superior é conhecido como nivelar a hierarquia.”</a:t>
            </a:r>
            <a:endParaRPr lang="en-US" sz="2000" dirty="0">
              <a:latin typeface="Calibri" panose="020F0502020204030204" pitchFamily="34" charset="0"/>
              <a:cs typeface="Calibri" panose="020F0502020204030204" pitchFamily="34" charset="0"/>
            </a:endParaRPr>
          </a:p>
          <a:p>
            <a:pPr marL="76200" lvl="1" algn="r"/>
            <a:r>
              <a:rPr lang="en-US" sz="2000" dirty="0">
                <a:latin typeface="Calibri" panose="020F0502020204030204" pitchFamily="34" charset="0"/>
                <a:cs typeface="Calibri" panose="020F0502020204030204" pitchFamily="34" charset="0"/>
              </a:rPr>
              <a:t>Microsoft</a:t>
            </a:r>
          </a:p>
        </p:txBody>
      </p:sp>
      <p:pic>
        <p:nvPicPr>
          <p:cNvPr id="6" name="Imagem 5">
            <a:extLst>
              <a:ext uri="{FF2B5EF4-FFF2-40B4-BE49-F238E27FC236}">
                <a16:creationId xmlns:a16="http://schemas.microsoft.com/office/drawing/2014/main" id="{C30564A5-73CE-1DC4-3128-E2FDF4B08C4B}"/>
              </a:ext>
            </a:extLst>
          </p:cNvPr>
          <p:cNvPicPr>
            <a:picLocks noChangeAspect="1"/>
          </p:cNvPicPr>
          <p:nvPr/>
        </p:nvPicPr>
        <p:blipFill>
          <a:blip r:embed="rId3"/>
          <a:stretch>
            <a:fillRect/>
          </a:stretch>
        </p:blipFill>
        <p:spPr>
          <a:xfrm>
            <a:off x="5927669" y="1481050"/>
            <a:ext cx="3177815" cy="2636748"/>
          </a:xfrm>
          <a:prstGeom prst="rect">
            <a:avLst/>
          </a:prstGeom>
        </p:spPr>
      </p:pic>
    </p:spTree>
    <p:extLst>
      <p:ext uri="{BB962C8B-B14F-4D97-AF65-F5344CB8AC3E}">
        <p14:creationId xmlns:p14="http://schemas.microsoft.com/office/powerpoint/2010/main" val="83737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9" name="Google Shape;169;p3"/>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170" name="Google Shape;170;p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a:t>
            </a:fld>
            <a:r>
              <a:rPr lang="en-US"/>
              <a:t>]</a:t>
            </a:r>
            <a:endParaRPr/>
          </a:p>
        </p:txBody>
      </p:sp>
      <p:pic>
        <p:nvPicPr>
          <p:cNvPr id="7" name="Picture 7" descr="A picture containing graphical user interface&#10;&#10;Description automatically generated">
            <a:extLst>
              <a:ext uri="{FF2B5EF4-FFF2-40B4-BE49-F238E27FC236}">
                <a16:creationId xmlns:a16="http://schemas.microsoft.com/office/drawing/2014/main" id="{B301A202-BD5F-F401-9306-7D522F61BFAF}"/>
              </a:ext>
            </a:extLst>
          </p:cNvPr>
          <p:cNvPicPr>
            <a:picLocks noChangeAspect="1"/>
          </p:cNvPicPr>
          <p:nvPr/>
        </p:nvPicPr>
        <p:blipFill>
          <a:blip r:embed="rId3"/>
          <a:stretch>
            <a:fillRect/>
          </a:stretch>
        </p:blipFill>
        <p:spPr>
          <a:xfrm>
            <a:off x="5228490" y="2023835"/>
            <a:ext cx="3328294" cy="1866488"/>
          </a:xfrm>
          <a:prstGeom prst="rect">
            <a:avLst/>
          </a:prstGeom>
        </p:spPr>
      </p:pic>
      <p:sp>
        <p:nvSpPr>
          <p:cNvPr id="11" name="Google Shape;86;g116295da5bc_0_62">
            <a:extLst>
              <a:ext uri="{FF2B5EF4-FFF2-40B4-BE49-F238E27FC236}">
                <a16:creationId xmlns:a16="http://schemas.microsoft.com/office/drawing/2014/main" id="{E8A1B8CD-E02E-B7A2-4FB2-6F16581FB4CC}"/>
              </a:ext>
            </a:extLst>
          </p:cNvPr>
          <p:cNvSpPr txBox="1"/>
          <p:nvPr/>
        </p:nvSpPr>
        <p:spPr>
          <a:xfrm>
            <a:off x="723180" y="1879028"/>
            <a:ext cx="4330120" cy="2627922"/>
          </a:xfrm>
          <a:prstGeom prst="rect">
            <a:avLst/>
          </a:prstGeom>
          <a:noFill/>
          <a:ln>
            <a:noFill/>
          </a:ln>
        </p:spPr>
        <p:txBody>
          <a:bodyPr spcFirstLastPara="1" wrap="square" lIns="91425" tIns="91425" rIns="91425" bIns="91425" anchor="ctr" anchorCtr="0">
            <a:noAutofit/>
          </a:bodyPr>
          <a:lstStyle/>
          <a:p>
            <a:pPr marL="285750" indent="-285750" algn="just">
              <a:buSzPts val="2400"/>
              <a:buChar char="•"/>
            </a:pPr>
            <a:r>
              <a:rPr lang="en-US" sz="2000" dirty="0" err="1">
                <a:latin typeface="Calibri"/>
                <a:ea typeface="Calibri"/>
              </a:rPr>
              <a:t>Trabalhar</a:t>
            </a:r>
            <a:r>
              <a:rPr lang="en-US" sz="2000" dirty="0">
                <a:latin typeface="Calibri"/>
                <a:ea typeface="Calibri"/>
              </a:rPr>
              <a:t> com </a:t>
            </a:r>
            <a:r>
              <a:rPr lang="en-US" sz="2000" dirty="0" err="1">
                <a:latin typeface="Calibri"/>
                <a:ea typeface="Calibri"/>
              </a:rPr>
              <a:t>modelagem</a:t>
            </a:r>
            <a:r>
              <a:rPr lang="en-US" sz="2000" dirty="0">
                <a:latin typeface="Calibri"/>
                <a:ea typeface="Calibri"/>
              </a:rPr>
              <a:t> no Power BI</a:t>
            </a:r>
          </a:p>
          <a:p>
            <a:pPr marL="285750" indent="-285750" algn="just">
              <a:buSzPts val="2400"/>
              <a:buChar char="•"/>
            </a:pPr>
            <a:r>
              <a:rPr lang="en-US" sz="2000" dirty="0" err="1">
                <a:solidFill>
                  <a:srgbClr val="040A24"/>
                </a:solidFill>
                <a:latin typeface="Calibri"/>
                <a:ea typeface="Calibri"/>
              </a:rPr>
              <a:t>Tratar</a:t>
            </a:r>
            <a:r>
              <a:rPr lang="en-US" sz="2000" dirty="0">
                <a:solidFill>
                  <a:srgbClr val="040A24"/>
                </a:solidFill>
                <a:latin typeface="Calibri"/>
                <a:ea typeface="Calibri"/>
              </a:rPr>
              <a:t> </a:t>
            </a:r>
            <a:r>
              <a:rPr lang="en-US" sz="2000" dirty="0" err="1">
                <a:solidFill>
                  <a:srgbClr val="040A24"/>
                </a:solidFill>
                <a:latin typeface="Calibri"/>
                <a:ea typeface="Calibri"/>
              </a:rPr>
              <a:t>relações</a:t>
            </a:r>
            <a:r>
              <a:rPr lang="en-US" sz="2000" dirty="0">
                <a:solidFill>
                  <a:srgbClr val="040A24"/>
                </a:solidFill>
                <a:latin typeface="Calibri"/>
                <a:ea typeface="Calibri"/>
              </a:rPr>
              <a:t> (</a:t>
            </a:r>
            <a:r>
              <a:rPr lang="en-US" sz="2000" dirty="0" err="1">
                <a:solidFill>
                  <a:srgbClr val="040A24"/>
                </a:solidFill>
                <a:latin typeface="Calibri"/>
                <a:ea typeface="Calibri"/>
              </a:rPr>
              <a:t>relacionamentos</a:t>
            </a:r>
            <a:r>
              <a:rPr lang="en-US" sz="2000" dirty="0">
                <a:solidFill>
                  <a:srgbClr val="040A24"/>
                </a:solidFill>
                <a:latin typeface="Calibri"/>
                <a:ea typeface="Calibri"/>
              </a:rPr>
              <a:t>) circulares</a:t>
            </a:r>
          </a:p>
          <a:p>
            <a:pPr marL="285750" indent="-285750" algn="just">
              <a:buSzPts val="2400"/>
              <a:buChar char="•"/>
            </a:pPr>
            <a:r>
              <a:rPr lang="en-US" sz="2000" dirty="0" err="1">
                <a:solidFill>
                  <a:srgbClr val="040A24"/>
                </a:solidFill>
                <a:latin typeface="Calibri"/>
                <a:ea typeface="Calibri"/>
              </a:rPr>
              <a:t>Modelagem</a:t>
            </a:r>
            <a:r>
              <a:rPr lang="en-US" sz="2000" dirty="0">
                <a:solidFill>
                  <a:srgbClr val="040A24"/>
                </a:solidFill>
                <a:latin typeface="Calibri"/>
                <a:ea typeface="Calibri"/>
              </a:rPr>
              <a:t> dimensional com Power BI</a:t>
            </a:r>
          </a:p>
          <a:p>
            <a:pPr marL="285750" indent="-285750" algn="just">
              <a:buSzPts val="2400"/>
              <a:buChar char="•"/>
            </a:pPr>
            <a:r>
              <a:rPr lang="en-US" sz="2000" dirty="0" err="1">
                <a:solidFill>
                  <a:srgbClr val="040A24"/>
                </a:solidFill>
                <a:latin typeface="Calibri"/>
                <a:ea typeface="Calibri"/>
              </a:rPr>
              <a:t>Trabalhar</a:t>
            </a:r>
            <a:r>
              <a:rPr lang="en-US" sz="2000" dirty="0">
                <a:solidFill>
                  <a:srgbClr val="040A24"/>
                </a:solidFill>
                <a:latin typeface="Calibri"/>
                <a:ea typeface="Calibri"/>
              </a:rPr>
              <a:t> com </a:t>
            </a:r>
            <a:r>
              <a:rPr lang="en-US" sz="2000" dirty="0" err="1">
                <a:solidFill>
                  <a:srgbClr val="040A24"/>
                </a:solidFill>
                <a:latin typeface="Calibri"/>
                <a:ea typeface="Calibri"/>
              </a:rPr>
              <a:t>tabelas</a:t>
            </a:r>
            <a:r>
              <a:rPr lang="en-US" sz="2000" dirty="0">
                <a:solidFill>
                  <a:srgbClr val="040A24"/>
                </a:solidFill>
                <a:latin typeface="Calibri"/>
                <a:ea typeface="Calibri"/>
              </a:rPr>
              <a:t> e </a:t>
            </a:r>
            <a:r>
              <a:rPr lang="en-US" sz="2000" dirty="0" err="1">
                <a:solidFill>
                  <a:srgbClr val="040A24"/>
                </a:solidFill>
                <a:latin typeface="Calibri"/>
                <a:ea typeface="Calibri"/>
              </a:rPr>
              <a:t>dimensões</a:t>
            </a:r>
            <a:endParaRPr lang="en-US" sz="2000" dirty="0">
              <a:solidFill>
                <a:srgbClr val="040A24"/>
              </a:solidFill>
              <a:latin typeface="Calibri"/>
              <a:ea typeface="Calibri"/>
            </a:endParaRPr>
          </a:p>
          <a:p>
            <a:pPr marL="285750" indent="-285750" algn="just">
              <a:buSzPts val="2400"/>
              <a:buChar char="•"/>
            </a:pPr>
            <a:r>
              <a:rPr lang="en-US" sz="2000" dirty="0" err="1">
                <a:solidFill>
                  <a:srgbClr val="040A24"/>
                </a:solidFill>
                <a:latin typeface="Calibri"/>
                <a:ea typeface="Calibri"/>
              </a:rPr>
              <a:t>Apontar</a:t>
            </a:r>
            <a:r>
              <a:rPr lang="en-US" sz="2000" dirty="0">
                <a:solidFill>
                  <a:srgbClr val="040A24"/>
                </a:solidFill>
                <a:latin typeface="Calibri"/>
                <a:ea typeface="Calibri"/>
              </a:rPr>
              <a:t> </a:t>
            </a:r>
            <a:r>
              <a:rPr lang="en-US" sz="2000" dirty="0" err="1">
                <a:solidFill>
                  <a:srgbClr val="040A24"/>
                </a:solidFill>
                <a:latin typeface="Calibri"/>
                <a:ea typeface="Calibri"/>
              </a:rPr>
              <a:t>alguns</a:t>
            </a:r>
            <a:r>
              <a:rPr lang="en-US" sz="2000" dirty="0">
                <a:solidFill>
                  <a:srgbClr val="040A24"/>
                </a:solidFill>
                <a:latin typeface="Calibri"/>
                <a:ea typeface="Calibri"/>
              </a:rPr>
              <a:t> </a:t>
            </a:r>
            <a:r>
              <a:rPr lang="en-US" sz="2000" dirty="0" err="1">
                <a:solidFill>
                  <a:srgbClr val="040A24"/>
                </a:solidFill>
                <a:latin typeface="Calibri"/>
                <a:ea typeface="Calibri"/>
              </a:rPr>
              <a:t>desafios</a:t>
            </a:r>
            <a:r>
              <a:rPr lang="en-US" sz="2000" dirty="0">
                <a:solidFill>
                  <a:srgbClr val="040A24"/>
                </a:solidFill>
                <a:latin typeface="Calibri"/>
                <a:ea typeface="Calibri"/>
              </a:rPr>
              <a:t> da </a:t>
            </a:r>
            <a:r>
              <a:rPr lang="en-US" sz="2000" dirty="0" err="1">
                <a:solidFill>
                  <a:srgbClr val="040A24"/>
                </a:solidFill>
                <a:latin typeface="Calibri"/>
                <a:ea typeface="Calibri"/>
              </a:rPr>
              <a:t>fase</a:t>
            </a:r>
            <a:r>
              <a:rPr lang="en-US" sz="2000" dirty="0">
                <a:solidFill>
                  <a:srgbClr val="040A24"/>
                </a:solidFill>
                <a:latin typeface="Calibri"/>
                <a:ea typeface="Calibri"/>
              </a:rPr>
              <a:t> de </a:t>
            </a:r>
            <a:r>
              <a:rPr lang="en-US" sz="2000" dirty="0" err="1">
                <a:solidFill>
                  <a:srgbClr val="040A24"/>
                </a:solidFill>
                <a:latin typeface="Calibri"/>
                <a:ea typeface="Calibri"/>
              </a:rPr>
              <a:t>modelagem</a:t>
            </a:r>
            <a:endParaRPr lang="en-US" sz="2000" dirty="0">
              <a:solidFill>
                <a:srgbClr val="040A24"/>
              </a:solidFill>
              <a:latin typeface="Calibri"/>
              <a:ea typeface="Calibri"/>
            </a:endParaRPr>
          </a:p>
        </p:txBody>
      </p:sp>
    </p:spTree>
    <p:extLst>
      <p:ext uri="{BB962C8B-B14F-4D97-AF65-F5344CB8AC3E}">
        <p14:creationId xmlns:p14="http://schemas.microsoft.com/office/powerpoint/2010/main" val="2984139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69"/>
        <p:cNvGrpSpPr/>
        <p:nvPr/>
      </p:nvGrpSpPr>
      <p:grpSpPr>
        <a:xfrm>
          <a:off x="0" y="0"/>
          <a:ext cx="0" cy="0"/>
          <a:chOff x="0" y="0"/>
          <a:chExt cx="0" cy="0"/>
        </a:xfrm>
      </p:grpSpPr>
      <p:sp>
        <p:nvSpPr>
          <p:cNvPr id="170" name="Google Shape;170;g10a057ae1a2_0_175"/>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5400" b="1" i="1" u="none" strike="noStrike" cap="none">
                <a:solidFill>
                  <a:schemeClr val="lt1"/>
                </a:solidFill>
                <a:latin typeface="Century Gothic"/>
                <a:ea typeface="Century Gothic"/>
                <a:cs typeface="Century Gothic"/>
                <a:sym typeface="Century Gothic"/>
              </a:rPr>
              <a:t>“Falar é fácil.</a:t>
            </a:r>
            <a:endParaRPr sz="5400" b="1" i="1" u="none" strike="noStrike" cap="none">
              <a:solidFill>
                <a:schemeClr val="lt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dk1"/>
              </a:buClr>
              <a:buSzPts val="1100"/>
              <a:buFont typeface="Arial"/>
              <a:buNone/>
            </a:pPr>
            <a:r>
              <a:rPr lang="en-US" sz="5400" b="1" i="1" u="none" strike="noStrike" cap="none">
                <a:solidFill>
                  <a:schemeClr val="lt1"/>
                </a:solidFill>
                <a:latin typeface="Century Gothic"/>
                <a:ea typeface="Century Gothic"/>
                <a:cs typeface="Century Gothic"/>
                <a:sym typeface="Century Gothic"/>
              </a:rPr>
              <a:t> Mostre-me o código!”</a:t>
            </a:r>
            <a:br>
              <a:rPr lang="en-US" sz="5400" b="1" i="1" u="none" strike="noStrike" cap="none">
                <a:solidFill>
                  <a:schemeClr val="lt1"/>
                </a:solidFill>
                <a:latin typeface="Century Gothic"/>
                <a:ea typeface="Century Gothic"/>
                <a:cs typeface="Century Gothic"/>
                <a:sym typeface="Century Gothic"/>
              </a:rPr>
            </a:br>
            <a:endParaRPr sz="2400" b="0" i="0" u="none" strike="noStrike" cap="none">
              <a:solidFill>
                <a:schemeClr val="lt1"/>
              </a:solidFill>
              <a:latin typeface="Century Gothic"/>
              <a:ea typeface="Century Gothic"/>
              <a:cs typeface="Century Gothic"/>
              <a:sym typeface="Century Gothic"/>
            </a:endParaRPr>
          </a:p>
          <a:p>
            <a:pPr marL="0" marR="0" lvl="0" indent="0" algn="l" rtl="0">
              <a:lnSpc>
                <a:spcPct val="150000"/>
              </a:lnSpc>
              <a:spcBef>
                <a:spcPts val="1000"/>
              </a:spcBef>
              <a:spcAft>
                <a:spcPts val="0"/>
              </a:spcAft>
              <a:buClr>
                <a:schemeClr val="dk1"/>
              </a:buClr>
              <a:buSzPts val="1100"/>
              <a:buFont typeface="Arial"/>
              <a:buNone/>
            </a:pPr>
            <a:r>
              <a:rPr lang="en-US" sz="3600" b="1" i="0" u="sng" strike="noStrike" cap="none">
                <a:solidFill>
                  <a:schemeClr val="lt1"/>
                </a:solidFill>
                <a:latin typeface="Century Gothic"/>
                <a:ea typeface="Century Gothic"/>
                <a:cs typeface="Century Gothic"/>
                <a:sym typeface="Century Gothic"/>
                <a:hlinkClick r:id="rId3">
                  <a:extLst>
                    <a:ext uri="{A12FA001-AC4F-418D-AE19-62706E023703}">
                      <ahyp:hlinkClr xmlns:ahyp="http://schemas.microsoft.com/office/drawing/2018/hyperlinkcolor" val="tx"/>
                    </a:ext>
                  </a:extLst>
                </a:hlinkClick>
              </a:rPr>
              <a:t>Linus Torvalds</a:t>
            </a:r>
            <a:endParaRPr sz="4000" b="1" i="0" u="none" strike="noStrike" cap="none">
              <a:solidFill>
                <a:srgbClr val="EE4C4C"/>
              </a:solidFill>
              <a:latin typeface="Century Gothic"/>
              <a:ea typeface="Century Gothic"/>
              <a:cs typeface="Century Gothic"/>
              <a:sym typeface="Century Gothic"/>
            </a:endParaRPr>
          </a:p>
        </p:txBody>
      </p:sp>
      <p:pic>
        <p:nvPicPr>
          <p:cNvPr id="171" name="Google Shape;171;g10a057ae1a2_0_175"/>
          <p:cNvPicPr preferRelativeResize="0"/>
          <p:nvPr/>
        </p:nvPicPr>
        <p:blipFill rotWithShape="1">
          <a:blip r:embed="rId4">
            <a:alphaModFix/>
          </a:blip>
          <a:srcRect/>
          <a:stretch/>
        </p:blipFill>
        <p:spPr>
          <a:xfrm>
            <a:off x="8127426" y="120127"/>
            <a:ext cx="851525" cy="331432"/>
          </a:xfrm>
          <a:prstGeom prst="rect">
            <a:avLst/>
          </a:prstGeom>
          <a:noFill/>
          <a:ln>
            <a:noFill/>
          </a:ln>
        </p:spPr>
      </p:pic>
      <p:sp>
        <p:nvSpPr>
          <p:cNvPr id="172" name="Google Shape;172;g10a057ae1a2_0_1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r>
              <a:rPr lang="en-US">
                <a:solidFill>
                  <a:srgbClr val="EA4E60"/>
                </a:solidFill>
              </a:rPr>
              <a:t>[</a:t>
            </a:r>
            <a:fld id="{00000000-1234-1234-1234-123412341234}" type="slidenum">
              <a:rPr lang="en-US">
                <a:solidFill>
                  <a:srgbClr val="EA4E60"/>
                </a:solidFill>
              </a:rPr>
              <a:t>20</a:t>
            </a:fld>
            <a:r>
              <a:rPr lang="en-US">
                <a:solidFill>
                  <a:srgbClr val="EA4E60"/>
                </a:solidFill>
              </a:rPr>
              <a:t>]</a:t>
            </a:r>
            <a:endParaRPr>
              <a:solidFill>
                <a:srgbClr val="EA4E60"/>
              </a:solidFill>
            </a:endParaRPr>
          </a:p>
        </p:txBody>
      </p:sp>
      <p:sp>
        <p:nvSpPr>
          <p:cNvPr id="173" name="Google Shape;173;g10a057ae1a2_0_175"/>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0" i="0" u="none" strike="noStrike" cap="none" dirty="0">
                <a:solidFill>
                  <a:srgbClr val="EA4E60"/>
                </a:solidFill>
                <a:latin typeface="Century Gothic"/>
                <a:ea typeface="Century Gothic"/>
                <a:cs typeface="Century Gothic"/>
                <a:sym typeface="Century Gothic"/>
              </a:rPr>
              <a:t>Hands On!</a:t>
            </a:r>
            <a:r>
              <a:rPr lang="en-US" sz="2400" b="1" dirty="0">
                <a:solidFill>
                  <a:srgbClr val="EA4E60"/>
                </a:solidFill>
                <a:latin typeface="Century Gothic"/>
                <a:ea typeface="Century Gothic"/>
                <a:cs typeface="Century Gothic"/>
                <a:sym typeface="Century Gothic"/>
              </a:rPr>
              <a:t> </a:t>
            </a:r>
            <a:r>
              <a:rPr lang="en-US" sz="2400" b="1" dirty="0" err="1">
                <a:solidFill>
                  <a:srgbClr val="EA4E60"/>
                </a:solidFill>
                <a:latin typeface="Century Gothic"/>
                <a:ea typeface="Century Gothic"/>
                <a:cs typeface="Century Gothic"/>
                <a:sym typeface="Century Gothic"/>
              </a:rPr>
              <a:t>Criando</a:t>
            </a:r>
            <a:r>
              <a:rPr lang="en-US" sz="2400" b="1" dirty="0">
                <a:solidFill>
                  <a:srgbClr val="EA4E60"/>
                </a:solidFill>
                <a:latin typeface="Century Gothic"/>
                <a:ea typeface="Century Gothic"/>
                <a:cs typeface="Century Gothic"/>
                <a:sym typeface="Century Gothic"/>
              </a:rPr>
              <a:t> </a:t>
            </a:r>
            <a:r>
              <a:rPr lang="en-US" sz="2400" b="1" dirty="0" err="1">
                <a:solidFill>
                  <a:srgbClr val="EA4E60"/>
                </a:solidFill>
                <a:latin typeface="Century Gothic"/>
                <a:ea typeface="Century Gothic"/>
                <a:cs typeface="Century Gothic"/>
                <a:sym typeface="Century Gothic"/>
              </a:rPr>
              <a:t>Hierárquias</a:t>
            </a:r>
            <a:endParaRPr lang="en-US" sz="2400" b="1" i="0" u="none" strike="noStrike" cap="none" dirty="0">
              <a:solidFill>
                <a:srgbClr val="EA4E60"/>
              </a:solidFill>
              <a:latin typeface="Century Gothic"/>
              <a:ea typeface="Century Gothic"/>
              <a:cs typeface="Century Gothic"/>
            </a:endParaRPr>
          </a:p>
        </p:txBody>
      </p:sp>
    </p:spTree>
    <p:extLst>
      <p:ext uri="{BB962C8B-B14F-4D97-AF65-F5344CB8AC3E}">
        <p14:creationId xmlns:p14="http://schemas.microsoft.com/office/powerpoint/2010/main" val="3538539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04"/>
        <p:cNvGrpSpPr/>
        <p:nvPr/>
      </p:nvGrpSpPr>
      <p:grpSpPr>
        <a:xfrm>
          <a:off x="0" y="0"/>
          <a:ext cx="0" cy="0"/>
          <a:chOff x="0" y="0"/>
          <a:chExt cx="0" cy="0"/>
        </a:xfrm>
      </p:grpSpPr>
      <p:sp>
        <p:nvSpPr>
          <p:cNvPr id="105" name="Google Shape;105;p5"/>
          <p:cNvSpPr txBox="1"/>
          <p:nvPr/>
        </p:nvSpPr>
        <p:spPr>
          <a:xfrm>
            <a:off x="565525" y="3314631"/>
            <a:ext cx="7410300" cy="8178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sym typeface="Calibri"/>
              </a:rPr>
              <a:t>// Power BI Analyst</a:t>
            </a:r>
            <a:endParaRPr lang="en-US" sz="2400" dirty="0">
              <a:solidFill>
                <a:srgbClr val="A5A5A5"/>
              </a:solidFill>
              <a:latin typeface="Calibri"/>
              <a:ea typeface="Calibri"/>
              <a:cs typeface="Calibri"/>
            </a:endParaRPr>
          </a:p>
        </p:txBody>
      </p:sp>
      <p:sp>
        <p:nvSpPr>
          <p:cNvPr id="106" name="Google Shape;106;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1" dirty="0">
                <a:solidFill>
                  <a:srgbClr val="EA4E60"/>
                </a:solidFill>
                <a:latin typeface="Century Gothic"/>
                <a:ea typeface="Century Gothic"/>
                <a:cs typeface="Century Gothic"/>
                <a:sym typeface="Century Gothic"/>
              </a:rPr>
              <a:t>Etapa 4</a:t>
            </a:r>
            <a:endParaRPr sz="2400" dirty="0">
              <a:solidFill>
                <a:srgbClr val="EA4E60"/>
              </a:solidFill>
              <a:latin typeface="Century Gothic"/>
              <a:ea typeface="Century Gothic"/>
              <a:cs typeface="Century Gothic"/>
              <a:sym typeface="Century Gothic"/>
            </a:endParaRPr>
          </a:p>
        </p:txBody>
      </p:sp>
      <p:sp>
        <p:nvSpPr>
          <p:cNvPr id="107" name="Google Shape;107;p5"/>
          <p:cNvSpPr txBox="1"/>
          <p:nvPr/>
        </p:nvSpPr>
        <p:spPr>
          <a:xfrm>
            <a:off x="565525" y="1888432"/>
            <a:ext cx="7897133" cy="1510831"/>
          </a:xfrm>
          <a:prstGeom prst="rect">
            <a:avLst/>
          </a:prstGeom>
          <a:noFill/>
          <a:ln>
            <a:noFill/>
          </a:ln>
        </p:spPr>
        <p:txBody>
          <a:bodyPr spcFirstLastPara="1" wrap="square" lIns="91425" tIns="91425" rIns="91425" bIns="91425" anchor="t" anchorCtr="0">
            <a:noAutofit/>
          </a:bodyPr>
          <a:lstStyle/>
          <a:p>
            <a:pPr>
              <a:lnSpc>
                <a:spcPct val="114999"/>
              </a:lnSpc>
            </a:pPr>
            <a:r>
              <a:rPr lang="en-US" sz="4000" b="1" dirty="0" err="1">
                <a:solidFill>
                  <a:srgbClr val="EA4E60"/>
                </a:solidFill>
                <a:latin typeface="Century Gothic"/>
              </a:rPr>
              <a:t>Granularidade</a:t>
            </a:r>
            <a:r>
              <a:rPr lang="en-US" sz="4000" b="1" dirty="0">
                <a:solidFill>
                  <a:srgbClr val="EA4E60"/>
                </a:solidFill>
                <a:latin typeface="Century Gothic"/>
              </a:rPr>
              <a:t> de dados com Power BI</a:t>
            </a:r>
          </a:p>
        </p:txBody>
      </p:sp>
      <p:pic>
        <p:nvPicPr>
          <p:cNvPr id="108" name="Google Shape;108;p5"/>
          <p:cNvPicPr preferRelativeResize="0"/>
          <p:nvPr/>
        </p:nvPicPr>
        <p:blipFill rotWithShape="1">
          <a:blip r:embed="rId3">
            <a:alphaModFix/>
          </a:blip>
          <a:srcRect/>
          <a:stretch/>
        </p:blipFill>
        <p:spPr>
          <a:xfrm>
            <a:off x="8127427" y="120128"/>
            <a:ext cx="851525" cy="331432"/>
          </a:xfrm>
          <a:prstGeom prst="rect">
            <a:avLst/>
          </a:prstGeom>
          <a:noFill/>
          <a:ln>
            <a:noFill/>
          </a:ln>
        </p:spPr>
      </p:pic>
      <p:sp>
        <p:nvSpPr>
          <p:cNvPr id="109" name="Google Shape;109;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r>
              <a:rPr lang="en-US">
                <a:solidFill>
                  <a:srgbClr val="EA4E60"/>
                </a:solidFill>
              </a:rPr>
              <a:t>[</a:t>
            </a:r>
            <a:fld id="{00000000-1234-1234-1234-123412341234}" type="slidenum">
              <a:rPr lang="en-US">
                <a:solidFill>
                  <a:srgbClr val="EA4E60"/>
                </a:solidFill>
              </a:rPr>
              <a:pPr/>
              <a:t>21</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1072559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Granularidade</a:t>
            </a:r>
            <a:endParaRPr lang="pt-BR" dirty="0" err="1"/>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22</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2162144"/>
            <a:ext cx="4962916" cy="2093004"/>
          </a:xfrm>
          <a:prstGeom prst="rect">
            <a:avLst/>
          </a:prstGeom>
          <a:noFill/>
          <a:ln>
            <a:noFill/>
          </a:ln>
        </p:spPr>
        <p:txBody>
          <a:bodyPr spcFirstLastPara="1" wrap="square" lIns="91425" tIns="91425" rIns="91425" bIns="91425" anchor="ctr" anchorCtr="0">
            <a:noAutofit/>
          </a:bodyPr>
          <a:lstStyle/>
          <a:p>
            <a:pPr marL="76200" lvl="1" algn="just"/>
            <a:r>
              <a:rPr lang="pt-BR" sz="2400" dirty="0">
                <a:latin typeface="Calibri" panose="020F0502020204030204" pitchFamily="34" charset="0"/>
                <a:cs typeface="Calibri" panose="020F0502020204030204" pitchFamily="34" charset="0"/>
              </a:rPr>
              <a:t>A granularidade de dados é o nível de detalhe que é representado nos dados.</a:t>
            </a:r>
            <a:endParaRPr lang="en-US" sz="2400" dirty="0">
              <a:latin typeface="Calibri" panose="020F0502020204030204" pitchFamily="34" charset="0"/>
              <a:cs typeface="Calibri" panose="020F0502020204030204" pitchFamily="34" charset="0"/>
            </a:endParaRPr>
          </a:p>
        </p:txBody>
      </p:sp>
      <p:pic>
        <p:nvPicPr>
          <p:cNvPr id="4" name="Imagem 3">
            <a:extLst>
              <a:ext uri="{FF2B5EF4-FFF2-40B4-BE49-F238E27FC236}">
                <a16:creationId xmlns:a16="http://schemas.microsoft.com/office/drawing/2014/main" id="{DC103427-A655-6A2D-B537-971213F9F0DB}"/>
              </a:ext>
            </a:extLst>
          </p:cNvPr>
          <p:cNvPicPr>
            <a:picLocks noChangeAspect="1"/>
          </p:cNvPicPr>
          <p:nvPr/>
        </p:nvPicPr>
        <p:blipFill>
          <a:blip r:embed="rId3"/>
          <a:stretch>
            <a:fillRect/>
          </a:stretch>
        </p:blipFill>
        <p:spPr>
          <a:xfrm>
            <a:off x="5799865" y="1351676"/>
            <a:ext cx="3177815" cy="2903472"/>
          </a:xfrm>
          <a:prstGeom prst="rect">
            <a:avLst/>
          </a:prstGeom>
        </p:spPr>
      </p:pic>
    </p:spTree>
    <p:extLst>
      <p:ext uri="{BB962C8B-B14F-4D97-AF65-F5344CB8AC3E}">
        <p14:creationId xmlns:p14="http://schemas.microsoft.com/office/powerpoint/2010/main" val="326455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Granularidade</a:t>
            </a:r>
            <a:endParaRPr lang="pt-BR" dirty="0" err="1"/>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23</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1997709"/>
            <a:ext cx="4300765" cy="2509241"/>
          </a:xfrm>
          <a:prstGeom prst="rect">
            <a:avLst/>
          </a:prstGeom>
          <a:noFill/>
          <a:ln>
            <a:noFill/>
          </a:ln>
        </p:spPr>
        <p:txBody>
          <a:bodyPr spcFirstLastPara="1" wrap="square" lIns="91425" tIns="91425" rIns="91425" bIns="91425" anchor="ctr" anchorCtr="0">
            <a:noAutofit/>
          </a:bodyPr>
          <a:lstStyle/>
          <a:p>
            <a:pPr marL="76200" lvl="1" algn="just"/>
            <a:r>
              <a:rPr lang="en-US" sz="2400" dirty="0" err="1">
                <a:latin typeface="Calibri" panose="020F0502020204030204" pitchFamily="34" charset="0"/>
                <a:cs typeface="Calibri" panose="020F0502020204030204" pitchFamily="34" charset="0"/>
              </a:rPr>
              <a:t>Atenção</a:t>
            </a:r>
            <a:r>
              <a:rPr lang="en-US" sz="2400" dirty="0">
                <a:latin typeface="Calibri" panose="020F0502020204030204" pitchFamily="34" charset="0"/>
                <a:cs typeface="Calibri" panose="020F0502020204030204" pitchFamily="34" charset="0"/>
              </a:rPr>
              <a:t> a </a:t>
            </a:r>
            <a:r>
              <a:rPr lang="en-US" sz="2400" dirty="0" err="1">
                <a:latin typeface="Calibri" panose="020F0502020204030204" pitchFamily="34" charset="0"/>
                <a:cs typeface="Calibri" panose="020F0502020204030204" pitchFamily="34" charset="0"/>
              </a:rPr>
              <a:t>Granularidade</a:t>
            </a:r>
            <a:r>
              <a:rPr lang="en-US" sz="2400" dirty="0">
                <a:latin typeface="Calibri" panose="020F0502020204030204" pitchFamily="34" charset="0"/>
                <a:cs typeface="Calibri" panose="020F0502020204030204" pitchFamily="34" charset="0"/>
              </a:rPr>
              <a:t> do </a:t>
            </a:r>
            <a:r>
              <a:rPr lang="en-US" sz="2400" dirty="0" err="1">
                <a:latin typeface="Calibri" panose="020F0502020204030204" pitchFamily="34" charset="0"/>
                <a:cs typeface="Calibri" panose="020F0502020204030204" pitchFamily="34" charset="0"/>
              </a:rPr>
              <a:t>seu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projeto</a:t>
            </a:r>
            <a:r>
              <a:rPr lang="en-US" sz="2400" dirty="0">
                <a:latin typeface="Calibri" panose="020F0502020204030204" pitchFamily="34" charset="0"/>
                <a:cs typeface="Calibri" panose="020F0502020204030204" pitchFamily="34" charset="0"/>
              </a:rPr>
              <a:t>!</a:t>
            </a:r>
          </a:p>
          <a:p>
            <a:pPr marL="76200" lvl="1" algn="just"/>
            <a:endParaRPr lang="en-US" sz="2400" dirty="0">
              <a:latin typeface="Calibri" panose="020F0502020204030204" pitchFamily="34" charset="0"/>
              <a:cs typeface="Calibri" panose="020F0502020204030204" pitchFamily="34" charset="0"/>
            </a:endParaRPr>
          </a:p>
          <a:p>
            <a:pPr marL="76200" lvl="1" algn="just"/>
            <a:r>
              <a:rPr lang="en-US" sz="2400" dirty="0" err="1">
                <a:latin typeface="Calibri" panose="020F0502020204030204" pitchFamily="34" charset="0"/>
                <a:cs typeface="Calibri" panose="020F0502020204030204" pitchFamily="34" charset="0"/>
              </a:rPr>
              <a:t>Problema</a:t>
            </a:r>
            <a:r>
              <a:rPr lang="en-US" sz="2400" dirty="0">
                <a:latin typeface="Calibri" panose="020F0502020204030204" pitchFamily="34" charset="0"/>
                <a:cs typeface="Calibri" panose="020F0502020204030204" pitchFamily="34" charset="0"/>
              </a:rPr>
              <a:t>? </a:t>
            </a:r>
          </a:p>
          <a:p>
            <a:pPr marL="419100" lvl="1" indent="-342900" algn="just">
              <a:buFont typeface="Arial" panose="020B0604020202020204" pitchFamily="34" charset="0"/>
              <a:buChar char="•"/>
            </a:pPr>
            <a:r>
              <a:rPr lang="en-US" sz="2400" dirty="0" err="1">
                <a:latin typeface="Calibri" panose="020F0502020204030204" pitchFamily="34" charset="0"/>
                <a:cs typeface="Calibri" panose="020F0502020204030204" pitchFamily="34" charset="0"/>
              </a:rPr>
              <a:t>Impacto</a:t>
            </a:r>
            <a:r>
              <a:rPr lang="en-US" sz="2400" dirty="0">
                <a:latin typeface="Calibri" panose="020F0502020204030204" pitchFamily="34" charset="0"/>
                <a:cs typeface="Calibri" panose="020F0502020204030204" pitchFamily="34" charset="0"/>
              </a:rPr>
              <a:t> no </a:t>
            </a:r>
            <a:r>
              <a:rPr lang="en-US" sz="2400" dirty="0" err="1">
                <a:latin typeface="Calibri" panose="020F0502020204030204" pitchFamily="34" charset="0"/>
                <a:cs typeface="Calibri" panose="020F0502020204030204" pitchFamily="34" charset="0"/>
              </a:rPr>
              <a:t>desempenho</a:t>
            </a:r>
            <a:r>
              <a:rPr lang="en-US" sz="2400" dirty="0">
                <a:latin typeface="Calibri" panose="020F0502020204030204" pitchFamily="34" charset="0"/>
                <a:cs typeface="Calibri" panose="020F0502020204030204" pitchFamily="34" charset="0"/>
              </a:rPr>
              <a:t> do </a:t>
            </a:r>
            <a:r>
              <a:rPr lang="en-US" sz="2400" dirty="0" err="1">
                <a:latin typeface="Calibri" panose="020F0502020204030204" pitchFamily="34" charset="0"/>
                <a:cs typeface="Calibri" panose="020F0502020204030204" pitchFamily="34" charset="0"/>
              </a:rPr>
              <a:t>relatório</a:t>
            </a:r>
            <a:r>
              <a:rPr lang="en-US" sz="2400" dirty="0">
                <a:latin typeface="Calibri" panose="020F0502020204030204" pitchFamily="34" charset="0"/>
                <a:cs typeface="Calibri" panose="020F0502020204030204" pitchFamily="34" charset="0"/>
              </a:rPr>
              <a:t> no Power BI</a:t>
            </a:r>
          </a:p>
        </p:txBody>
      </p:sp>
      <p:pic>
        <p:nvPicPr>
          <p:cNvPr id="3" name="Imagem 2" descr="Image result for granularidade">
            <a:extLst>
              <a:ext uri="{FF2B5EF4-FFF2-40B4-BE49-F238E27FC236}">
                <a16:creationId xmlns:a16="http://schemas.microsoft.com/office/drawing/2014/main" id="{F174E51D-92BD-C7F9-9466-E9D104EE7D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6348" y="1997708"/>
            <a:ext cx="3804786" cy="2509241"/>
          </a:xfrm>
          <a:prstGeom prst="rect">
            <a:avLst/>
          </a:prstGeom>
          <a:noFill/>
          <a:ln>
            <a:noFill/>
          </a:ln>
        </p:spPr>
      </p:pic>
    </p:spTree>
    <p:extLst>
      <p:ext uri="{BB962C8B-B14F-4D97-AF65-F5344CB8AC3E}">
        <p14:creationId xmlns:p14="http://schemas.microsoft.com/office/powerpoint/2010/main" val="421067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5" name="Imagem 4">
            <a:extLst>
              <a:ext uri="{FF2B5EF4-FFF2-40B4-BE49-F238E27FC236}">
                <a16:creationId xmlns:a16="http://schemas.microsoft.com/office/drawing/2014/main" id="{4EDFDF34-56CB-ACF1-01B0-D90EB1D4C742}"/>
              </a:ext>
            </a:extLst>
          </p:cNvPr>
          <p:cNvPicPr>
            <a:picLocks noChangeAspect="1"/>
          </p:cNvPicPr>
          <p:nvPr/>
        </p:nvPicPr>
        <p:blipFill>
          <a:blip r:embed="rId3"/>
          <a:stretch>
            <a:fillRect/>
          </a:stretch>
        </p:blipFill>
        <p:spPr>
          <a:xfrm>
            <a:off x="6103634" y="1707533"/>
            <a:ext cx="2453150" cy="1688474"/>
          </a:xfrm>
          <a:prstGeom prst="rect">
            <a:avLst/>
          </a:prstGeom>
        </p:spPr>
      </p:pic>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Granularidade</a:t>
            </a:r>
            <a:r>
              <a:rPr lang="en-US" sz="4000" b="1" dirty="0">
                <a:solidFill>
                  <a:srgbClr val="EA4E60"/>
                </a:solidFill>
                <a:latin typeface="Century Gothic"/>
              </a:rPr>
              <a:t> - </a:t>
            </a:r>
            <a:r>
              <a:rPr lang="en-US" sz="4000" b="1" dirty="0" err="1">
                <a:solidFill>
                  <a:srgbClr val="EA4E60"/>
                </a:solidFill>
                <a:latin typeface="Century Gothic"/>
              </a:rPr>
              <a:t>Exemplo</a:t>
            </a:r>
            <a:endParaRPr lang="pt-BR" dirty="0" err="1"/>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24</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4" y="1839311"/>
            <a:ext cx="5099551" cy="2667640"/>
          </a:xfrm>
          <a:prstGeom prst="rect">
            <a:avLst/>
          </a:prstGeom>
          <a:noFill/>
          <a:ln>
            <a:noFill/>
          </a:ln>
        </p:spPr>
        <p:txBody>
          <a:bodyPr spcFirstLastPara="1" wrap="square" lIns="91425" tIns="91425" rIns="91425" bIns="91425" anchor="ctr" anchorCtr="0">
            <a:noAutofit/>
          </a:bodyPr>
          <a:lstStyle/>
          <a:p>
            <a:pPr marL="76200" lvl="1" algn="just"/>
            <a:r>
              <a:rPr lang="en-US" sz="2400" dirty="0" err="1">
                <a:latin typeface="Calibri" panose="020F0502020204030204" pitchFamily="34" charset="0"/>
                <a:cs typeface="Calibri" panose="020F0502020204030204" pitchFamily="34" charset="0"/>
              </a:rPr>
              <a:t>Monitoriamento</a:t>
            </a:r>
            <a:endParaRPr lang="en-US" sz="2400" dirty="0">
              <a:latin typeface="Calibri" panose="020F0502020204030204" pitchFamily="34" charset="0"/>
              <a:cs typeface="Calibri" panose="020F0502020204030204" pitchFamily="34" charset="0"/>
            </a:endParaRPr>
          </a:p>
          <a:p>
            <a:pPr marL="419100" lvl="1" indent="-342900" algn="just">
              <a:buFont typeface="Arial" panose="020B0604020202020204" pitchFamily="34" charset="0"/>
              <a:buChar char="•"/>
            </a:pPr>
            <a:r>
              <a:rPr lang="en-US" sz="2400" dirty="0" err="1">
                <a:latin typeface="Calibri" panose="020F0502020204030204" pitchFamily="34" charset="0"/>
                <a:cs typeface="Calibri" panose="020F0502020204030204" pitchFamily="34" charset="0"/>
              </a:rPr>
              <a:t>Temperatura</a:t>
            </a:r>
            <a:r>
              <a:rPr lang="en-US" sz="2400" dirty="0">
                <a:latin typeface="Calibri" panose="020F0502020204030204" pitchFamily="34" charset="0"/>
                <a:cs typeface="Calibri" panose="020F0502020204030204" pitchFamily="34" charset="0"/>
              </a:rPr>
              <a:t> interna do </a:t>
            </a:r>
            <a:r>
              <a:rPr lang="en-US" sz="2400" dirty="0" err="1">
                <a:latin typeface="Calibri" panose="020F0502020204030204" pitchFamily="34" charset="0"/>
                <a:cs typeface="Calibri" panose="020F0502020204030204" pitchFamily="34" charset="0"/>
              </a:rPr>
              <a:t>caminhão</a:t>
            </a:r>
            <a:endParaRPr lang="en-US" sz="2400" dirty="0">
              <a:latin typeface="Calibri" panose="020F0502020204030204" pitchFamily="34" charset="0"/>
              <a:cs typeface="Calibri" panose="020F0502020204030204" pitchFamily="34" charset="0"/>
            </a:endParaRPr>
          </a:p>
          <a:p>
            <a:pPr marL="76200" lvl="1" algn="just"/>
            <a:endParaRPr lang="en-US" sz="2400" dirty="0">
              <a:latin typeface="Calibri" panose="020F0502020204030204" pitchFamily="34" charset="0"/>
              <a:cs typeface="Calibri" panose="020F0502020204030204" pitchFamily="34" charset="0"/>
            </a:endParaRPr>
          </a:p>
          <a:p>
            <a:pPr marL="76200" lvl="1" algn="just"/>
            <a:r>
              <a:rPr lang="en-US" sz="2400" dirty="0" err="1">
                <a:latin typeface="Calibri" panose="020F0502020204030204" pitchFamily="34" charset="0"/>
                <a:cs typeface="Calibri" panose="020F0502020204030204" pitchFamily="34" charset="0"/>
              </a:rPr>
              <a:t>Variação</a:t>
            </a:r>
            <a:r>
              <a:rPr lang="en-US" sz="2400" dirty="0">
                <a:latin typeface="Calibri" panose="020F0502020204030204" pitchFamily="34" charset="0"/>
                <a:cs typeface="Calibri" panose="020F0502020204030204" pitchFamily="34" charset="0"/>
              </a:rPr>
              <a:t> dos dados</a:t>
            </a:r>
          </a:p>
          <a:p>
            <a:pPr marL="419100" lvl="1" indent="-342900" algn="just">
              <a:buFont typeface="Arial" panose="020B0604020202020204" pitchFamily="34" charset="0"/>
              <a:buChar char="•"/>
            </a:pPr>
            <a:r>
              <a:rPr lang="en-US" sz="2400" dirty="0" err="1">
                <a:latin typeface="Calibri" panose="020F0502020204030204" pitchFamily="34" charset="0"/>
                <a:cs typeface="Calibri" panose="020F0502020204030204" pitchFamily="34" charset="0"/>
              </a:rPr>
              <a:t>Minuto</a:t>
            </a:r>
            <a:endParaRPr lang="en-US" sz="2400" dirty="0">
              <a:latin typeface="Calibri" panose="020F0502020204030204" pitchFamily="34" charset="0"/>
              <a:cs typeface="Calibri" panose="020F0502020204030204" pitchFamily="34" charset="0"/>
            </a:endParaRPr>
          </a:p>
        </p:txBody>
      </p:sp>
      <p:sp>
        <p:nvSpPr>
          <p:cNvPr id="6" name="Fluxograma: Documento 5">
            <a:extLst>
              <a:ext uri="{FF2B5EF4-FFF2-40B4-BE49-F238E27FC236}">
                <a16:creationId xmlns:a16="http://schemas.microsoft.com/office/drawing/2014/main" id="{EA87C091-FD0F-7F92-0919-49A11EA25C96}"/>
              </a:ext>
            </a:extLst>
          </p:cNvPr>
          <p:cNvSpPr/>
          <p:nvPr/>
        </p:nvSpPr>
        <p:spPr>
          <a:xfrm>
            <a:off x="4162340" y="3754268"/>
            <a:ext cx="4416136" cy="922776"/>
          </a:xfrm>
          <a:prstGeom prst="flowChartDocument">
            <a:avLst/>
          </a:prstGeom>
          <a:solidFill>
            <a:srgbClr val="0020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Qual nível de granularidade devemos definir para este cenário?</a:t>
            </a:r>
          </a:p>
        </p:txBody>
      </p:sp>
    </p:spTree>
    <p:extLst>
      <p:ext uri="{BB962C8B-B14F-4D97-AF65-F5344CB8AC3E}">
        <p14:creationId xmlns:p14="http://schemas.microsoft.com/office/powerpoint/2010/main" val="196483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04"/>
        <p:cNvGrpSpPr/>
        <p:nvPr/>
      </p:nvGrpSpPr>
      <p:grpSpPr>
        <a:xfrm>
          <a:off x="0" y="0"/>
          <a:ext cx="0" cy="0"/>
          <a:chOff x="0" y="0"/>
          <a:chExt cx="0" cy="0"/>
        </a:xfrm>
      </p:grpSpPr>
      <p:sp>
        <p:nvSpPr>
          <p:cNvPr id="105" name="Google Shape;105;p5"/>
          <p:cNvSpPr txBox="1"/>
          <p:nvPr/>
        </p:nvSpPr>
        <p:spPr>
          <a:xfrm>
            <a:off x="565525" y="3314631"/>
            <a:ext cx="7410300" cy="8178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sym typeface="Calibri"/>
              </a:rPr>
              <a:t>// Power BI Analyst</a:t>
            </a:r>
            <a:endParaRPr lang="en-US" sz="2400" dirty="0">
              <a:solidFill>
                <a:srgbClr val="A5A5A5"/>
              </a:solidFill>
              <a:latin typeface="Calibri"/>
              <a:ea typeface="Calibri"/>
              <a:cs typeface="Calibri"/>
            </a:endParaRPr>
          </a:p>
        </p:txBody>
      </p:sp>
      <p:sp>
        <p:nvSpPr>
          <p:cNvPr id="106" name="Google Shape;106;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1" dirty="0">
                <a:solidFill>
                  <a:srgbClr val="EA4E60"/>
                </a:solidFill>
                <a:latin typeface="Century Gothic"/>
                <a:ea typeface="Century Gothic"/>
                <a:cs typeface="Century Gothic"/>
                <a:sym typeface="Century Gothic"/>
              </a:rPr>
              <a:t>Etapa 5</a:t>
            </a:r>
            <a:endParaRPr sz="2400" dirty="0">
              <a:solidFill>
                <a:srgbClr val="EA4E60"/>
              </a:solidFill>
              <a:latin typeface="Century Gothic"/>
              <a:ea typeface="Century Gothic"/>
              <a:cs typeface="Century Gothic"/>
              <a:sym typeface="Century Gothic"/>
            </a:endParaRPr>
          </a:p>
        </p:txBody>
      </p:sp>
      <p:sp>
        <p:nvSpPr>
          <p:cNvPr id="107" name="Google Shape;107;p5"/>
          <p:cNvSpPr txBox="1"/>
          <p:nvPr/>
        </p:nvSpPr>
        <p:spPr>
          <a:xfrm>
            <a:off x="565525" y="2581463"/>
            <a:ext cx="7897133" cy="817800"/>
          </a:xfrm>
          <a:prstGeom prst="rect">
            <a:avLst/>
          </a:prstGeom>
          <a:noFill/>
          <a:ln>
            <a:noFill/>
          </a:ln>
        </p:spPr>
        <p:txBody>
          <a:bodyPr spcFirstLastPara="1" wrap="square" lIns="91425" tIns="91425" rIns="91425" bIns="91425" anchor="t" anchorCtr="0">
            <a:noAutofit/>
          </a:bodyPr>
          <a:lstStyle/>
          <a:p>
            <a:pPr>
              <a:lnSpc>
                <a:spcPct val="114999"/>
              </a:lnSpc>
            </a:pPr>
            <a:r>
              <a:rPr lang="en-US" sz="4000" b="1" dirty="0" err="1">
                <a:solidFill>
                  <a:srgbClr val="EA4E60"/>
                </a:solidFill>
                <a:latin typeface="Century Gothic"/>
              </a:rPr>
              <a:t>Relembrando</a:t>
            </a:r>
            <a:r>
              <a:rPr lang="en-US" sz="4000" b="1" dirty="0">
                <a:solidFill>
                  <a:srgbClr val="EA4E60"/>
                </a:solidFill>
                <a:latin typeface="Century Gothic"/>
              </a:rPr>
              <a:t> </a:t>
            </a:r>
            <a:r>
              <a:rPr lang="en-US" sz="4000" b="1" dirty="0" err="1">
                <a:solidFill>
                  <a:srgbClr val="EA4E60"/>
                </a:solidFill>
                <a:latin typeface="Century Gothic"/>
              </a:rPr>
              <a:t>Conceitos</a:t>
            </a:r>
            <a:endParaRPr lang="en-US" sz="4000" b="1" dirty="0">
              <a:solidFill>
                <a:srgbClr val="EA4E60"/>
              </a:solidFill>
              <a:latin typeface="Century Gothic"/>
            </a:endParaRPr>
          </a:p>
        </p:txBody>
      </p:sp>
      <p:pic>
        <p:nvPicPr>
          <p:cNvPr id="108" name="Google Shape;108;p5"/>
          <p:cNvPicPr preferRelativeResize="0"/>
          <p:nvPr/>
        </p:nvPicPr>
        <p:blipFill rotWithShape="1">
          <a:blip r:embed="rId3">
            <a:alphaModFix/>
          </a:blip>
          <a:srcRect/>
          <a:stretch/>
        </p:blipFill>
        <p:spPr>
          <a:xfrm>
            <a:off x="8127427" y="120128"/>
            <a:ext cx="851525" cy="331432"/>
          </a:xfrm>
          <a:prstGeom prst="rect">
            <a:avLst/>
          </a:prstGeom>
          <a:noFill/>
          <a:ln>
            <a:noFill/>
          </a:ln>
        </p:spPr>
      </p:pic>
      <p:sp>
        <p:nvSpPr>
          <p:cNvPr id="109" name="Google Shape;109;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r>
              <a:rPr lang="en-US">
                <a:solidFill>
                  <a:srgbClr val="EA4E60"/>
                </a:solidFill>
              </a:rPr>
              <a:t>[</a:t>
            </a:r>
            <a:fld id="{00000000-1234-1234-1234-123412341234}" type="slidenum">
              <a:rPr lang="en-US">
                <a:solidFill>
                  <a:srgbClr val="EA4E60"/>
                </a:solidFill>
              </a:rPr>
              <a:pPr/>
              <a:t>25</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2719957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Relações</a:t>
            </a:r>
            <a:r>
              <a:rPr lang="en-US" sz="4000" b="1" dirty="0">
                <a:solidFill>
                  <a:srgbClr val="EA4E60"/>
                </a:solidFill>
                <a:latin typeface="Century Gothic"/>
              </a:rPr>
              <a:t> (</a:t>
            </a:r>
            <a:r>
              <a:rPr lang="en-US" sz="4000" b="1" dirty="0" err="1">
                <a:solidFill>
                  <a:srgbClr val="EA4E60"/>
                </a:solidFill>
                <a:latin typeface="Century Gothic"/>
              </a:rPr>
              <a:t>Relacionamentos</a:t>
            </a:r>
            <a:r>
              <a:rPr lang="en-US" sz="4000" b="1" dirty="0">
                <a:solidFill>
                  <a:srgbClr val="EA4E60"/>
                </a:solidFill>
                <a:latin typeface="Century Gothic"/>
              </a:rPr>
              <a:t>)</a:t>
            </a: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26</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8016900" cy="2852282"/>
          </a:xfrm>
          <a:prstGeom prst="rect">
            <a:avLst/>
          </a:prstGeom>
          <a:noFill/>
          <a:ln>
            <a:noFill/>
          </a:ln>
        </p:spPr>
        <p:txBody>
          <a:bodyPr spcFirstLastPara="1" wrap="square" lIns="91425" tIns="91425" rIns="91425" bIns="91425" anchor="ctr" anchorCtr="0">
            <a:noAutofit/>
          </a:bodyPr>
          <a:lstStyle/>
          <a:p>
            <a:pPr marL="76200" lvl="1" algn="just"/>
            <a:r>
              <a:rPr lang="pt-BR"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Relação muitos para um (*:1) ou um para muitos (1: *)</a:t>
            </a:r>
            <a:r>
              <a:rPr lang="en-US" sz="2400" b="1" dirty="0">
                <a:solidFill>
                  <a:schemeClr val="tx1"/>
                </a:solidFill>
                <a:latin typeface="Calibri" panose="020F0502020204030204" pitchFamily="34" charset="0"/>
                <a:cs typeface="Calibri" panose="020F0502020204030204" pitchFamily="34" charset="0"/>
              </a:rPr>
              <a:t>:</a:t>
            </a:r>
          </a:p>
          <a:p>
            <a:pPr marL="76200" lvl="1" algn="just"/>
            <a:endParaRPr lang="en-US" sz="2000" b="1" dirty="0">
              <a:latin typeface="Calibri" panose="020F050202020403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pt-BR" sz="2400" dirty="0">
                <a:latin typeface="Calibri" panose="020F0502020204030204" pitchFamily="34" charset="0"/>
                <a:ea typeface="Calibri" panose="020F0502020204030204" pitchFamily="34" charset="0"/>
                <a:cs typeface="Times New Roman" panose="02020603050405020304" pitchFamily="18" charset="0"/>
              </a:rPr>
              <a:t>T</a:t>
            </a:r>
            <a:r>
              <a:rPr lang="pt-BR" sz="2400" dirty="0">
                <a:effectLst/>
                <a:latin typeface="Calibri" panose="020F0502020204030204" pitchFamily="34" charset="0"/>
                <a:ea typeface="Calibri" panose="020F0502020204030204" pitchFamily="34" charset="0"/>
                <a:cs typeface="Times New Roman" panose="02020603050405020304" pitchFamily="18" charset="0"/>
              </a:rPr>
              <a:t>em muitas instâncias de um valor em uma coluna que estão relacionadas a uma outra</a:t>
            </a:r>
          </a:p>
          <a:p>
            <a:pPr marL="342900" indent="-342900">
              <a:buSzPts val="1000"/>
              <a:buFont typeface="Symbol" panose="05050102010706020507" pitchFamily="18" charset="2"/>
              <a:buChar char=""/>
              <a:tabLst>
                <a:tab pos="457200" algn="l"/>
              </a:tabLst>
            </a:pPr>
            <a:r>
              <a:rPr lang="pt-BR" sz="2400" dirty="0">
                <a:effectLst/>
                <a:latin typeface="Calibri" panose="020F0502020204030204" pitchFamily="34" charset="0"/>
                <a:ea typeface="Calibri" panose="020F0502020204030204" pitchFamily="34" charset="0"/>
                <a:cs typeface="Times New Roman" panose="02020603050405020304" pitchFamily="18" charset="0"/>
              </a:rPr>
              <a:t>Descreve a direcionalidade entre as tabelas de fatos e de dimensões.</a:t>
            </a:r>
          </a:p>
          <a:p>
            <a:pPr marL="342900" lvl="0" indent="-342900">
              <a:buSzPts val="1000"/>
              <a:buFont typeface="Symbol" panose="05050102010706020507" pitchFamily="18" charset="2"/>
              <a:buChar char=""/>
              <a:tabLst>
                <a:tab pos="457200" algn="l"/>
              </a:tabLst>
            </a:pPr>
            <a:endParaRPr lang="pt-BR" sz="2000" dirty="0">
              <a:latin typeface="Calibri" panose="020F0502020204030204" pitchFamily="34" charset="0"/>
              <a:cs typeface="Calibri" panose="020F0502020204030204" pitchFamily="34" charset="0"/>
            </a:endParaRPr>
          </a:p>
        </p:txBody>
      </p:sp>
      <p:sp>
        <p:nvSpPr>
          <p:cNvPr id="3" name="Texto Explicativo: Seta para Baixo 2">
            <a:extLst>
              <a:ext uri="{FF2B5EF4-FFF2-40B4-BE49-F238E27FC236}">
                <a16:creationId xmlns:a16="http://schemas.microsoft.com/office/drawing/2014/main" id="{1634D84F-3036-5C4B-F386-7BC8ABCEBFFE}"/>
              </a:ext>
            </a:extLst>
          </p:cNvPr>
          <p:cNvSpPr/>
          <p:nvPr/>
        </p:nvSpPr>
        <p:spPr>
          <a:xfrm>
            <a:off x="5538651" y="195944"/>
            <a:ext cx="2103120" cy="640080"/>
          </a:xfrm>
          <a:prstGeom prst="downArrowCallout">
            <a:avLst/>
          </a:prstGeom>
          <a:solidFill>
            <a:srgbClr val="EA4E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Em SQL</a:t>
            </a:r>
          </a:p>
        </p:txBody>
      </p:sp>
    </p:spTree>
    <p:extLst>
      <p:ext uri="{BB962C8B-B14F-4D97-AF65-F5344CB8AC3E}">
        <p14:creationId xmlns:p14="http://schemas.microsoft.com/office/powerpoint/2010/main" val="4173074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Relações</a:t>
            </a:r>
            <a:r>
              <a:rPr lang="en-US" sz="4000" b="1" dirty="0">
                <a:solidFill>
                  <a:srgbClr val="EA4E60"/>
                </a:solidFill>
                <a:latin typeface="Century Gothic"/>
              </a:rPr>
              <a:t> (</a:t>
            </a:r>
            <a:r>
              <a:rPr lang="en-US" sz="4000" b="1" dirty="0" err="1">
                <a:solidFill>
                  <a:srgbClr val="EA4E60"/>
                </a:solidFill>
                <a:latin typeface="Century Gothic"/>
              </a:rPr>
              <a:t>Relacionamentos</a:t>
            </a:r>
            <a:r>
              <a:rPr lang="en-US" sz="4000" b="1" dirty="0">
                <a:solidFill>
                  <a:srgbClr val="EA4E60"/>
                </a:solidFill>
                <a:latin typeface="Century Gothic"/>
              </a:rPr>
              <a:t>)</a:t>
            </a: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27</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8016900" cy="2852282"/>
          </a:xfrm>
          <a:prstGeom prst="rect">
            <a:avLst/>
          </a:prstGeom>
          <a:noFill/>
          <a:ln>
            <a:noFill/>
          </a:ln>
        </p:spPr>
        <p:txBody>
          <a:bodyPr spcFirstLastPara="1" wrap="square" lIns="91425" tIns="91425" rIns="91425" bIns="91425" anchor="ctr" anchorCtr="0">
            <a:noAutofit/>
          </a:bodyPr>
          <a:lstStyle/>
          <a:p>
            <a:pPr marL="76200" lvl="1" algn="just"/>
            <a:r>
              <a:rPr lang="pt-BR"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Relação muitos para um (*:1) ou um para muitos (1: *)</a:t>
            </a:r>
            <a:r>
              <a:rPr lang="en-US" sz="2400" b="1" dirty="0">
                <a:solidFill>
                  <a:schemeClr val="tx1"/>
                </a:solidFill>
                <a:latin typeface="Calibri" panose="020F0502020204030204" pitchFamily="34" charset="0"/>
                <a:cs typeface="Calibri" panose="020F0502020204030204" pitchFamily="34" charset="0"/>
              </a:rPr>
              <a:t>:</a:t>
            </a:r>
          </a:p>
          <a:p>
            <a:pPr marL="76200" lvl="1" algn="just"/>
            <a:endParaRPr lang="en-US" sz="2000" b="1" dirty="0">
              <a:latin typeface="Calibri" panose="020F050202020403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pt-BR" sz="1800" dirty="0">
                <a:effectLst/>
                <a:latin typeface="Calibri" panose="020F0502020204030204" pitchFamily="34" charset="0"/>
                <a:ea typeface="Calibri" panose="020F0502020204030204" pitchFamily="34" charset="0"/>
                <a:cs typeface="Times New Roman" panose="02020603050405020304" pitchFamily="18" charset="0"/>
              </a:rPr>
              <a:t>Esse é o tipo mais comum de direcionalidade e é o padrão do Power BI quando você está criando relações automaticamente</a:t>
            </a:r>
          </a:p>
          <a:p>
            <a:pPr marL="342900" lvl="0" indent="-342900">
              <a:buSzPts val="1000"/>
              <a:buFont typeface="Symbol" panose="05050102010706020507" pitchFamily="18" charset="2"/>
              <a:buChar char=""/>
              <a:tabLst>
                <a:tab pos="457200" algn="l"/>
              </a:tabLst>
            </a:pPr>
            <a:endParaRPr lang="pt-BR" sz="18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pt-BR" sz="18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pt-BR" sz="18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pt-BR" sz="2000" dirty="0">
              <a:latin typeface="Calibri" panose="020F0502020204030204" pitchFamily="34" charset="0"/>
              <a:cs typeface="Calibri" panose="020F0502020204030204" pitchFamily="34" charset="0"/>
            </a:endParaRPr>
          </a:p>
        </p:txBody>
      </p:sp>
      <p:sp>
        <p:nvSpPr>
          <p:cNvPr id="3" name="Texto Explicativo: Seta para Baixo 2">
            <a:extLst>
              <a:ext uri="{FF2B5EF4-FFF2-40B4-BE49-F238E27FC236}">
                <a16:creationId xmlns:a16="http://schemas.microsoft.com/office/drawing/2014/main" id="{1634D84F-3036-5C4B-F386-7BC8ABCEBFFE}"/>
              </a:ext>
            </a:extLst>
          </p:cNvPr>
          <p:cNvSpPr/>
          <p:nvPr/>
        </p:nvSpPr>
        <p:spPr>
          <a:xfrm>
            <a:off x="5538651" y="195944"/>
            <a:ext cx="2103120" cy="640080"/>
          </a:xfrm>
          <a:prstGeom prst="downArrowCallout">
            <a:avLst/>
          </a:prstGeom>
          <a:solidFill>
            <a:srgbClr val="EA4E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Em SQL</a:t>
            </a:r>
          </a:p>
        </p:txBody>
      </p:sp>
      <p:pic>
        <p:nvPicPr>
          <p:cNvPr id="4" name="Imagem 3" descr="Captura de tela da relação muitos-para-um.">
            <a:extLst>
              <a:ext uri="{FF2B5EF4-FFF2-40B4-BE49-F238E27FC236}">
                <a16:creationId xmlns:a16="http://schemas.microsoft.com/office/drawing/2014/main" id="{C1AF6DDF-131E-FCDE-6BC6-436437ED9C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71980" y="3405506"/>
            <a:ext cx="5400040" cy="1541145"/>
          </a:xfrm>
          <a:prstGeom prst="rect">
            <a:avLst/>
          </a:prstGeom>
          <a:noFill/>
          <a:ln>
            <a:noFill/>
          </a:ln>
        </p:spPr>
      </p:pic>
    </p:spTree>
    <p:extLst>
      <p:ext uri="{BB962C8B-B14F-4D97-AF65-F5344CB8AC3E}">
        <p14:creationId xmlns:p14="http://schemas.microsoft.com/office/powerpoint/2010/main" val="3114736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Relações</a:t>
            </a:r>
            <a:r>
              <a:rPr lang="en-US" sz="4000" b="1" dirty="0">
                <a:solidFill>
                  <a:srgbClr val="EA4E60"/>
                </a:solidFill>
                <a:latin typeface="Century Gothic"/>
              </a:rPr>
              <a:t> (</a:t>
            </a:r>
            <a:r>
              <a:rPr lang="en-US" sz="4000" b="1" dirty="0" err="1">
                <a:solidFill>
                  <a:srgbClr val="EA4E60"/>
                </a:solidFill>
                <a:latin typeface="Century Gothic"/>
              </a:rPr>
              <a:t>Relacionamentos</a:t>
            </a:r>
            <a:r>
              <a:rPr lang="en-US" sz="4000" b="1" dirty="0">
                <a:solidFill>
                  <a:srgbClr val="EA4E60"/>
                </a:solidFill>
                <a:latin typeface="Century Gothic"/>
              </a:rPr>
              <a:t>)</a:t>
            </a: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28</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8016900" cy="2852282"/>
          </a:xfrm>
          <a:prstGeom prst="rect">
            <a:avLst/>
          </a:prstGeom>
          <a:noFill/>
          <a:ln>
            <a:noFill/>
          </a:ln>
        </p:spPr>
        <p:txBody>
          <a:bodyPr spcFirstLastPara="1" wrap="square" lIns="91425" tIns="91425" rIns="91425" bIns="91425" anchor="ctr" anchorCtr="0">
            <a:noAutofit/>
          </a:bodyPr>
          <a:lstStyle/>
          <a:p>
            <a:pPr marL="76200" lvl="1" algn="just"/>
            <a:r>
              <a:rPr lang="pt-BR"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Relação (1:1)</a:t>
            </a:r>
            <a:r>
              <a:rPr lang="en-US" sz="2400" b="1" dirty="0">
                <a:solidFill>
                  <a:schemeClr val="tx1"/>
                </a:solidFill>
                <a:latin typeface="Calibri" panose="020F0502020204030204" pitchFamily="34" charset="0"/>
                <a:cs typeface="Calibri" panose="020F0502020204030204" pitchFamily="34" charset="0"/>
              </a:rPr>
              <a:t>:</a:t>
            </a:r>
          </a:p>
          <a:p>
            <a:pPr marL="76200" lvl="1" algn="just"/>
            <a:endParaRPr lang="en-US" sz="2000" b="1" dirty="0">
              <a:latin typeface="Calibri" panose="020F050202020403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Descreve uma relação na qual apenas uma instância de um valor é comum entre duas tabelas.</a:t>
            </a:r>
          </a:p>
          <a:p>
            <a:pPr marL="342900" lvl="0" indent="-342900">
              <a:buSzPts val="1000"/>
              <a:buFont typeface="Symbol" panose="05050102010706020507" pitchFamily="18" charset="2"/>
              <a:buChar char=""/>
              <a:tabLst>
                <a:tab pos="457200" algn="l"/>
              </a:tabLst>
            </a:pPr>
            <a:r>
              <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Requer valores exclusivos em ambas as tabelas.</a:t>
            </a:r>
          </a:p>
          <a:p>
            <a:pPr marL="342900" lvl="0" indent="-342900">
              <a:buSzPts val="1000"/>
              <a:buFont typeface="Symbol" panose="05050102010706020507" pitchFamily="18" charset="2"/>
              <a:buChar char=""/>
              <a:tabLst>
                <a:tab pos="457200" algn="l"/>
              </a:tabLst>
            </a:pPr>
            <a:endPar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buSzPts val="1000"/>
              <a:buFont typeface="Symbol" panose="05050102010706020507" pitchFamily="18" charset="2"/>
              <a:buChar char=""/>
              <a:tabLst>
                <a:tab pos="457200" algn="l"/>
              </a:tabLst>
            </a:pPr>
            <a:endPar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3" name="Texto Explicativo: Seta para Baixo 2">
            <a:extLst>
              <a:ext uri="{FF2B5EF4-FFF2-40B4-BE49-F238E27FC236}">
                <a16:creationId xmlns:a16="http://schemas.microsoft.com/office/drawing/2014/main" id="{1634D84F-3036-5C4B-F386-7BC8ABCEBFFE}"/>
              </a:ext>
            </a:extLst>
          </p:cNvPr>
          <p:cNvSpPr/>
          <p:nvPr/>
        </p:nvSpPr>
        <p:spPr>
          <a:xfrm>
            <a:off x="5538651" y="195944"/>
            <a:ext cx="2103120" cy="640080"/>
          </a:xfrm>
          <a:prstGeom prst="downArrowCallout">
            <a:avLst/>
          </a:prstGeom>
          <a:solidFill>
            <a:srgbClr val="EA4E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Em SQL</a:t>
            </a:r>
          </a:p>
        </p:txBody>
      </p:sp>
    </p:spTree>
    <p:extLst>
      <p:ext uri="{BB962C8B-B14F-4D97-AF65-F5344CB8AC3E}">
        <p14:creationId xmlns:p14="http://schemas.microsoft.com/office/powerpoint/2010/main" val="236774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Relações</a:t>
            </a:r>
            <a:r>
              <a:rPr lang="en-US" sz="4000" b="1" dirty="0">
                <a:solidFill>
                  <a:srgbClr val="EA4E60"/>
                </a:solidFill>
                <a:latin typeface="Century Gothic"/>
              </a:rPr>
              <a:t> (</a:t>
            </a:r>
            <a:r>
              <a:rPr lang="en-US" sz="4000" b="1" dirty="0" err="1">
                <a:solidFill>
                  <a:srgbClr val="EA4E60"/>
                </a:solidFill>
                <a:latin typeface="Century Gothic"/>
              </a:rPr>
              <a:t>Relacionamentos</a:t>
            </a:r>
            <a:r>
              <a:rPr lang="en-US" sz="4000" b="1" dirty="0">
                <a:solidFill>
                  <a:srgbClr val="EA4E60"/>
                </a:solidFill>
                <a:latin typeface="Century Gothic"/>
              </a:rPr>
              <a:t>)</a:t>
            </a: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29</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1783511"/>
            <a:ext cx="4319984" cy="2852282"/>
          </a:xfrm>
          <a:prstGeom prst="rect">
            <a:avLst/>
          </a:prstGeom>
          <a:noFill/>
          <a:ln>
            <a:noFill/>
          </a:ln>
        </p:spPr>
        <p:txBody>
          <a:bodyPr spcFirstLastPara="1" wrap="square" lIns="91425" tIns="91425" rIns="91425" bIns="91425" anchor="ctr" anchorCtr="0">
            <a:noAutofit/>
          </a:bodyPr>
          <a:lstStyle/>
          <a:p>
            <a:pPr marL="76200" lvl="1" algn="just"/>
            <a:r>
              <a:rPr lang="pt-BR"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Relação (1:1)</a:t>
            </a:r>
            <a:r>
              <a:rPr lang="en-US" sz="2400" b="1" dirty="0">
                <a:solidFill>
                  <a:schemeClr val="tx1"/>
                </a:solidFill>
                <a:latin typeface="Calibri" panose="020F0502020204030204" pitchFamily="34" charset="0"/>
                <a:cs typeface="Calibri" panose="020F0502020204030204" pitchFamily="34" charset="0"/>
              </a:rPr>
              <a:t>:</a:t>
            </a:r>
          </a:p>
          <a:p>
            <a:pPr marL="76200" lvl="1" algn="just"/>
            <a:endParaRPr lang="en-US" sz="2000" b="1" dirty="0">
              <a:latin typeface="Calibri" panose="020F050202020403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Não é recomendável: informações redundantes</a:t>
            </a:r>
          </a:p>
          <a:p>
            <a:pPr marL="342900" lvl="0" indent="-342900">
              <a:buSzPts val="1000"/>
              <a:buFont typeface="Symbol" panose="05050102010706020507" pitchFamily="18" charset="2"/>
              <a:buChar char=""/>
              <a:tabLst>
                <a:tab pos="457200" algn="l"/>
              </a:tabLst>
            </a:pPr>
            <a:r>
              <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Combinar as tabelas é uma prática mais recomendável.</a:t>
            </a:r>
          </a:p>
        </p:txBody>
      </p:sp>
      <p:sp>
        <p:nvSpPr>
          <p:cNvPr id="3" name="Texto Explicativo: Seta para Baixo 2">
            <a:extLst>
              <a:ext uri="{FF2B5EF4-FFF2-40B4-BE49-F238E27FC236}">
                <a16:creationId xmlns:a16="http://schemas.microsoft.com/office/drawing/2014/main" id="{1634D84F-3036-5C4B-F386-7BC8ABCEBFFE}"/>
              </a:ext>
            </a:extLst>
          </p:cNvPr>
          <p:cNvSpPr/>
          <p:nvPr/>
        </p:nvSpPr>
        <p:spPr>
          <a:xfrm>
            <a:off x="5538651" y="195944"/>
            <a:ext cx="2103120" cy="640080"/>
          </a:xfrm>
          <a:prstGeom prst="downArrowCallout">
            <a:avLst/>
          </a:prstGeom>
          <a:solidFill>
            <a:srgbClr val="EA4E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Em SQL</a:t>
            </a:r>
          </a:p>
        </p:txBody>
      </p:sp>
      <p:pic>
        <p:nvPicPr>
          <p:cNvPr id="4" name="Imagem 3" descr="Captura de tela da relação um-para-um.">
            <a:extLst>
              <a:ext uri="{FF2B5EF4-FFF2-40B4-BE49-F238E27FC236}">
                <a16:creationId xmlns:a16="http://schemas.microsoft.com/office/drawing/2014/main" id="{42D2CAAD-B948-F67E-B4A0-A8F7C8E3C6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8684" y="2313738"/>
            <a:ext cx="3298100" cy="1603424"/>
          </a:xfrm>
          <a:prstGeom prst="rect">
            <a:avLst/>
          </a:prstGeom>
          <a:noFill/>
          <a:ln>
            <a:noFill/>
          </a:ln>
        </p:spPr>
      </p:pic>
    </p:spTree>
    <p:extLst>
      <p:ext uri="{BB962C8B-B14F-4D97-AF65-F5344CB8AC3E}">
        <p14:creationId xmlns:p14="http://schemas.microsoft.com/office/powerpoint/2010/main" val="376677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04"/>
        <p:cNvGrpSpPr/>
        <p:nvPr/>
      </p:nvGrpSpPr>
      <p:grpSpPr>
        <a:xfrm>
          <a:off x="0" y="0"/>
          <a:ext cx="0" cy="0"/>
          <a:chOff x="0" y="0"/>
          <a:chExt cx="0" cy="0"/>
        </a:xfrm>
      </p:grpSpPr>
      <p:sp>
        <p:nvSpPr>
          <p:cNvPr id="105" name="Google Shape;105;p5"/>
          <p:cNvSpPr txBox="1"/>
          <p:nvPr/>
        </p:nvSpPr>
        <p:spPr>
          <a:xfrm>
            <a:off x="565525" y="3314631"/>
            <a:ext cx="7410300" cy="8178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sym typeface="Calibri"/>
              </a:rPr>
              <a:t>// Power BI Analyst</a:t>
            </a:r>
            <a:endParaRPr lang="en-US" sz="2400" dirty="0">
              <a:solidFill>
                <a:srgbClr val="A5A5A5"/>
              </a:solidFill>
              <a:latin typeface="Calibri"/>
              <a:ea typeface="Calibri"/>
              <a:cs typeface="Calibri"/>
            </a:endParaRPr>
          </a:p>
        </p:txBody>
      </p:sp>
      <p:sp>
        <p:nvSpPr>
          <p:cNvPr id="106" name="Google Shape;106;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1">
                <a:solidFill>
                  <a:srgbClr val="EA4E60"/>
                </a:solidFill>
                <a:latin typeface="Century Gothic"/>
                <a:ea typeface="Century Gothic"/>
                <a:cs typeface="Century Gothic"/>
                <a:sym typeface="Century Gothic"/>
              </a:rPr>
              <a:t>Etapa 1</a:t>
            </a:r>
            <a:endParaRPr sz="2400">
              <a:solidFill>
                <a:srgbClr val="EA4E60"/>
              </a:solidFill>
              <a:latin typeface="Century Gothic"/>
              <a:ea typeface="Century Gothic"/>
              <a:cs typeface="Century Gothic"/>
              <a:sym typeface="Century Gothic"/>
            </a:endParaRPr>
          </a:p>
        </p:txBody>
      </p:sp>
      <p:sp>
        <p:nvSpPr>
          <p:cNvPr id="107" name="Google Shape;107;p5"/>
          <p:cNvSpPr txBox="1"/>
          <p:nvPr/>
        </p:nvSpPr>
        <p:spPr>
          <a:xfrm>
            <a:off x="565525" y="2410628"/>
            <a:ext cx="7897133" cy="988635"/>
          </a:xfrm>
          <a:prstGeom prst="rect">
            <a:avLst/>
          </a:prstGeom>
          <a:noFill/>
          <a:ln>
            <a:noFill/>
          </a:ln>
        </p:spPr>
        <p:txBody>
          <a:bodyPr spcFirstLastPara="1" wrap="square" lIns="91425" tIns="91425" rIns="91425" bIns="91425" anchor="t" anchorCtr="0">
            <a:noAutofit/>
          </a:bodyPr>
          <a:lstStyle/>
          <a:p>
            <a:pPr>
              <a:lnSpc>
                <a:spcPct val="114999"/>
              </a:lnSpc>
            </a:pPr>
            <a:r>
              <a:rPr lang="en-US" sz="4000" b="1" dirty="0" err="1">
                <a:solidFill>
                  <a:srgbClr val="EA4E60"/>
                </a:solidFill>
                <a:latin typeface="Century Gothic"/>
              </a:rPr>
              <a:t>Explorando</a:t>
            </a:r>
            <a:r>
              <a:rPr lang="en-US" sz="4000" b="1" dirty="0">
                <a:solidFill>
                  <a:srgbClr val="EA4E60"/>
                </a:solidFill>
                <a:latin typeface="Century Gothic"/>
              </a:rPr>
              <a:t> </a:t>
            </a:r>
            <a:r>
              <a:rPr lang="en-US" sz="4000" b="1" dirty="0" err="1">
                <a:solidFill>
                  <a:srgbClr val="EA4E60"/>
                </a:solidFill>
                <a:latin typeface="Century Gothic"/>
              </a:rPr>
              <a:t>Conceitos</a:t>
            </a:r>
            <a:r>
              <a:rPr lang="en-US" sz="4000" b="1" dirty="0">
                <a:solidFill>
                  <a:srgbClr val="EA4E60"/>
                </a:solidFill>
                <a:latin typeface="Century Gothic"/>
              </a:rPr>
              <a:t> </a:t>
            </a:r>
            <a:r>
              <a:rPr lang="en-US" sz="4000" b="1" dirty="0" err="1">
                <a:solidFill>
                  <a:srgbClr val="EA4E60"/>
                </a:solidFill>
                <a:latin typeface="Century Gothic"/>
              </a:rPr>
              <a:t>Básicos</a:t>
            </a:r>
            <a:endParaRPr lang="en-US" sz="4000" b="1" dirty="0">
              <a:solidFill>
                <a:srgbClr val="EA4E60"/>
              </a:solidFill>
              <a:latin typeface="Century Gothic"/>
            </a:endParaRPr>
          </a:p>
        </p:txBody>
      </p:sp>
      <p:pic>
        <p:nvPicPr>
          <p:cNvPr id="108" name="Google Shape;108;p5"/>
          <p:cNvPicPr preferRelativeResize="0"/>
          <p:nvPr/>
        </p:nvPicPr>
        <p:blipFill rotWithShape="1">
          <a:blip r:embed="rId3">
            <a:alphaModFix/>
          </a:blip>
          <a:srcRect/>
          <a:stretch/>
        </p:blipFill>
        <p:spPr>
          <a:xfrm>
            <a:off x="8127427" y="120128"/>
            <a:ext cx="851525" cy="331432"/>
          </a:xfrm>
          <a:prstGeom prst="rect">
            <a:avLst/>
          </a:prstGeom>
          <a:noFill/>
          <a:ln>
            <a:noFill/>
          </a:ln>
        </p:spPr>
      </p:pic>
      <p:sp>
        <p:nvSpPr>
          <p:cNvPr id="109" name="Google Shape;109;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r>
              <a:rPr lang="en-US">
                <a:solidFill>
                  <a:srgbClr val="EA4E60"/>
                </a:solidFill>
              </a:rPr>
              <a:t>[</a:t>
            </a:r>
            <a:fld id="{00000000-1234-1234-1234-123412341234}" type="slidenum">
              <a:rPr lang="en-US">
                <a:solidFill>
                  <a:srgbClr val="EA4E60"/>
                </a:solidFill>
              </a:rPr>
              <a:pPr/>
              <a:t>3</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13884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Relações</a:t>
            </a:r>
            <a:r>
              <a:rPr lang="en-US" sz="4000" b="1" dirty="0">
                <a:solidFill>
                  <a:srgbClr val="EA4E60"/>
                </a:solidFill>
                <a:latin typeface="Century Gothic"/>
              </a:rPr>
              <a:t> (</a:t>
            </a:r>
            <a:r>
              <a:rPr lang="en-US" sz="4000" b="1" dirty="0" err="1">
                <a:solidFill>
                  <a:srgbClr val="EA4E60"/>
                </a:solidFill>
                <a:latin typeface="Century Gothic"/>
              </a:rPr>
              <a:t>Relacionamentos</a:t>
            </a:r>
            <a:r>
              <a:rPr lang="en-US" sz="4000" b="1" dirty="0">
                <a:solidFill>
                  <a:srgbClr val="EA4E60"/>
                </a:solidFill>
                <a:latin typeface="Century Gothic"/>
              </a:rPr>
              <a:t>)</a:t>
            </a: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30</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8016900" cy="2852282"/>
          </a:xfrm>
          <a:prstGeom prst="rect">
            <a:avLst/>
          </a:prstGeom>
          <a:noFill/>
          <a:ln>
            <a:noFill/>
          </a:ln>
        </p:spPr>
        <p:txBody>
          <a:bodyPr spcFirstLastPara="1" wrap="square" lIns="91425" tIns="91425" rIns="91425" bIns="91425" anchor="ctr" anchorCtr="0">
            <a:noAutofit/>
          </a:bodyPr>
          <a:lstStyle/>
          <a:p>
            <a:pPr marL="76200" lvl="1" algn="just"/>
            <a:r>
              <a:rPr lang="pt-BR"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Relação (N:</a:t>
            </a:r>
            <a:r>
              <a:rPr lang="pt-BR"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M</a:t>
            </a:r>
            <a:r>
              <a:rPr lang="pt-BR"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US" sz="2400" b="1" dirty="0">
                <a:solidFill>
                  <a:schemeClr val="tx1"/>
                </a:solidFill>
                <a:latin typeface="Calibri" panose="020F0502020204030204" pitchFamily="34" charset="0"/>
                <a:cs typeface="Calibri" panose="020F0502020204030204" pitchFamily="34" charset="0"/>
              </a:rPr>
              <a:t>:</a:t>
            </a:r>
          </a:p>
          <a:p>
            <a:pPr marL="76200" lvl="1" algn="just"/>
            <a:endParaRPr lang="en-US" sz="2400" b="1" dirty="0">
              <a:solidFill>
                <a:schemeClr val="tx1"/>
              </a:solidFill>
              <a:latin typeface="Calibri" panose="020F050202020403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Descreve uma relação em que muitos valores estão em comum entre duas tabelas.</a:t>
            </a:r>
          </a:p>
          <a:p>
            <a:pPr marL="342900" lvl="0" indent="-342900">
              <a:buSzPts val="1000"/>
              <a:buFont typeface="Symbol" panose="05050102010706020507" pitchFamily="18" charset="2"/>
              <a:buChar char=""/>
              <a:tabLst>
                <a:tab pos="457200" algn="l"/>
              </a:tabLst>
            </a:pPr>
            <a:r>
              <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Não requer valores exclusivos em nenhuma das duas tabelas em uma relação.</a:t>
            </a:r>
          </a:p>
          <a:p>
            <a:pPr marL="342900" lvl="0" indent="-342900">
              <a:buSzPts val="1000"/>
              <a:buFont typeface="Symbol" panose="05050102010706020507" pitchFamily="18" charset="2"/>
              <a:buChar char=""/>
              <a:tabLst>
                <a:tab pos="457200" algn="l"/>
              </a:tabLst>
            </a:pPr>
            <a:endPar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3" name="Texto Explicativo: Seta para Baixo 2">
            <a:extLst>
              <a:ext uri="{FF2B5EF4-FFF2-40B4-BE49-F238E27FC236}">
                <a16:creationId xmlns:a16="http://schemas.microsoft.com/office/drawing/2014/main" id="{1634D84F-3036-5C4B-F386-7BC8ABCEBFFE}"/>
              </a:ext>
            </a:extLst>
          </p:cNvPr>
          <p:cNvSpPr/>
          <p:nvPr/>
        </p:nvSpPr>
        <p:spPr>
          <a:xfrm>
            <a:off x="5538651" y="195944"/>
            <a:ext cx="2103120" cy="640080"/>
          </a:xfrm>
          <a:prstGeom prst="downArrowCallout">
            <a:avLst/>
          </a:prstGeom>
          <a:solidFill>
            <a:srgbClr val="EA4E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Em SQL</a:t>
            </a:r>
          </a:p>
        </p:txBody>
      </p:sp>
    </p:spTree>
    <p:extLst>
      <p:ext uri="{BB962C8B-B14F-4D97-AF65-F5344CB8AC3E}">
        <p14:creationId xmlns:p14="http://schemas.microsoft.com/office/powerpoint/2010/main" val="1054172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Relações</a:t>
            </a:r>
            <a:r>
              <a:rPr lang="en-US" sz="4000" b="1" dirty="0">
                <a:solidFill>
                  <a:srgbClr val="EA4E60"/>
                </a:solidFill>
                <a:latin typeface="Century Gothic"/>
              </a:rPr>
              <a:t> (</a:t>
            </a:r>
            <a:r>
              <a:rPr lang="en-US" sz="4000" b="1" dirty="0" err="1">
                <a:solidFill>
                  <a:srgbClr val="EA4E60"/>
                </a:solidFill>
                <a:latin typeface="Century Gothic"/>
              </a:rPr>
              <a:t>Relacionamentos</a:t>
            </a:r>
            <a:r>
              <a:rPr lang="en-US" sz="4000" b="1" dirty="0">
                <a:solidFill>
                  <a:srgbClr val="EA4E60"/>
                </a:solidFill>
                <a:latin typeface="Century Gothic"/>
              </a:rPr>
              <a:t>)</a:t>
            </a: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31</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4" y="2677885"/>
            <a:ext cx="7807767" cy="1957907"/>
          </a:xfrm>
          <a:prstGeom prst="rect">
            <a:avLst/>
          </a:prstGeom>
          <a:noFill/>
          <a:ln>
            <a:noFill/>
          </a:ln>
        </p:spPr>
        <p:txBody>
          <a:bodyPr spcFirstLastPara="1" wrap="square" lIns="91425" tIns="91425" rIns="91425" bIns="91425" anchor="ctr" anchorCtr="0">
            <a:noAutofit/>
          </a:bodyPr>
          <a:lstStyle/>
          <a:p>
            <a:pPr marL="76200" lvl="1" algn="just"/>
            <a:r>
              <a:rPr lang="pt-BR"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Relação (1:1)</a:t>
            </a:r>
            <a:r>
              <a:rPr lang="en-US" sz="2400" b="1" dirty="0">
                <a:solidFill>
                  <a:schemeClr val="tx1"/>
                </a:solidFill>
                <a:latin typeface="Calibri" panose="020F0502020204030204" pitchFamily="34" charset="0"/>
                <a:cs typeface="Calibri" panose="020F0502020204030204" pitchFamily="34" charset="0"/>
              </a:rPr>
              <a:t>:</a:t>
            </a:r>
          </a:p>
          <a:p>
            <a:pPr marL="76200" lvl="1" algn="just"/>
            <a:endParaRPr lang="en-US" sz="2000" b="1" dirty="0">
              <a:latin typeface="Calibri" panose="020F050202020403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Não é recomendado; a falta de valores exclusivos gera ambiguidade e os usuários talvez não saibam qual coluna de valores está se referindo a quê.</a:t>
            </a:r>
          </a:p>
        </p:txBody>
      </p:sp>
      <p:sp>
        <p:nvSpPr>
          <p:cNvPr id="3" name="Texto Explicativo: Seta para Baixo 2">
            <a:extLst>
              <a:ext uri="{FF2B5EF4-FFF2-40B4-BE49-F238E27FC236}">
                <a16:creationId xmlns:a16="http://schemas.microsoft.com/office/drawing/2014/main" id="{1634D84F-3036-5C4B-F386-7BC8ABCEBFFE}"/>
              </a:ext>
            </a:extLst>
          </p:cNvPr>
          <p:cNvSpPr/>
          <p:nvPr/>
        </p:nvSpPr>
        <p:spPr>
          <a:xfrm>
            <a:off x="5538651" y="195944"/>
            <a:ext cx="2103120" cy="640080"/>
          </a:xfrm>
          <a:prstGeom prst="downArrowCallout">
            <a:avLst/>
          </a:prstGeom>
          <a:solidFill>
            <a:srgbClr val="EA4E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Em SQL</a:t>
            </a:r>
          </a:p>
        </p:txBody>
      </p:sp>
      <p:pic>
        <p:nvPicPr>
          <p:cNvPr id="5" name="Imagem 4" descr="Captura de tela da relação muitos-para-muitos.">
            <a:extLst>
              <a:ext uri="{FF2B5EF4-FFF2-40B4-BE49-F238E27FC236}">
                <a16:creationId xmlns:a16="http://schemas.microsoft.com/office/drawing/2014/main" id="{EEEBE79B-FE52-6F15-F214-85BFEA97D6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92731" y="1675534"/>
            <a:ext cx="4149997" cy="1580161"/>
          </a:xfrm>
          <a:prstGeom prst="rect">
            <a:avLst/>
          </a:prstGeom>
          <a:noFill/>
          <a:ln>
            <a:noFill/>
          </a:ln>
        </p:spPr>
      </p:pic>
    </p:spTree>
    <p:extLst>
      <p:ext uri="{BB962C8B-B14F-4D97-AF65-F5344CB8AC3E}">
        <p14:creationId xmlns:p14="http://schemas.microsoft.com/office/powerpoint/2010/main" val="3117826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04"/>
        <p:cNvGrpSpPr/>
        <p:nvPr/>
      </p:nvGrpSpPr>
      <p:grpSpPr>
        <a:xfrm>
          <a:off x="0" y="0"/>
          <a:ext cx="0" cy="0"/>
          <a:chOff x="0" y="0"/>
          <a:chExt cx="0" cy="0"/>
        </a:xfrm>
      </p:grpSpPr>
      <p:sp>
        <p:nvSpPr>
          <p:cNvPr id="105" name="Google Shape;105;p5"/>
          <p:cNvSpPr txBox="1"/>
          <p:nvPr/>
        </p:nvSpPr>
        <p:spPr>
          <a:xfrm>
            <a:off x="565525" y="3314631"/>
            <a:ext cx="7410300" cy="8178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sym typeface="Calibri"/>
              </a:rPr>
              <a:t>// Power BI Analyst</a:t>
            </a:r>
            <a:endParaRPr lang="en-US" sz="2400" dirty="0">
              <a:solidFill>
                <a:srgbClr val="A5A5A5"/>
              </a:solidFill>
              <a:latin typeface="Calibri"/>
              <a:ea typeface="Calibri"/>
              <a:cs typeface="Calibri"/>
            </a:endParaRPr>
          </a:p>
        </p:txBody>
      </p:sp>
      <p:sp>
        <p:nvSpPr>
          <p:cNvPr id="106" name="Google Shape;106;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1" dirty="0">
                <a:solidFill>
                  <a:srgbClr val="EA4E60"/>
                </a:solidFill>
                <a:latin typeface="Century Gothic"/>
                <a:ea typeface="Century Gothic"/>
                <a:cs typeface="Century Gothic"/>
                <a:sym typeface="Century Gothic"/>
              </a:rPr>
              <a:t>Etapa 5</a:t>
            </a:r>
            <a:endParaRPr sz="2400" dirty="0">
              <a:solidFill>
                <a:srgbClr val="EA4E60"/>
              </a:solidFill>
              <a:latin typeface="Century Gothic"/>
              <a:ea typeface="Century Gothic"/>
              <a:cs typeface="Century Gothic"/>
              <a:sym typeface="Century Gothic"/>
            </a:endParaRPr>
          </a:p>
        </p:txBody>
      </p:sp>
      <p:sp>
        <p:nvSpPr>
          <p:cNvPr id="107" name="Google Shape;107;p5"/>
          <p:cNvSpPr txBox="1"/>
          <p:nvPr/>
        </p:nvSpPr>
        <p:spPr>
          <a:xfrm>
            <a:off x="565525" y="1828869"/>
            <a:ext cx="7897133" cy="1570394"/>
          </a:xfrm>
          <a:prstGeom prst="rect">
            <a:avLst/>
          </a:prstGeom>
          <a:noFill/>
          <a:ln>
            <a:noFill/>
          </a:ln>
        </p:spPr>
        <p:txBody>
          <a:bodyPr spcFirstLastPara="1" wrap="square" lIns="91425" tIns="91425" rIns="91425" bIns="91425" anchor="t" anchorCtr="0">
            <a:noAutofit/>
          </a:bodyPr>
          <a:lstStyle/>
          <a:p>
            <a:pPr>
              <a:lnSpc>
                <a:spcPct val="114999"/>
              </a:lnSpc>
            </a:pPr>
            <a:r>
              <a:rPr lang="en-US" sz="4000" b="1" dirty="0" err="1">
                <a:solidFill>
                  <a:srgbClr val="EA4E60"/>
                </a:solidFill>
                <a:latin typeface="Century Gothic"/>
              </a:rPr>
              <a:t>Resolvendo</a:t>
            </a:r>
            <a:r>
              <a:rPr lang="en-US" sz="4000" b="1" dirty="0">
                <a:solidFill>
                  <a:srgbClr val="EA4E60"/>
                </a:solidFill>
                <a:latin typeface="Century Gothic"/>
              </a:rPr>
              <a:t> </a:t>
            </a:r>
            <a:r>
              <a:rPr lang="en-US" sz="4000" b="1" dirty="0" err="1">
                <a:solidFill>
                  <a:srgbClr val="EA4E60"/>
                </a:solidFill>
                <a:latin typeface="Century Gothic"/>
              </a:rPr>
              <a:t>desafios</a:t>
            </a:r>
            <a:r>
              <a:rPr lang="en-US" sz="4000" b="1" dirty="0">
                <a:solidFill>
                  <a:srgbClr val="EA4E60"/>
                </a:solidFill>
                <a:latin typeface="Century Gothic"/>
              </a:rPr>
              <a:t> de </a:t>
            </a:r>
            <a:r>
              <a:rPr lang="en-US" sz="4000" b="1" dirty="0" err="1">
                <a:solidFill>
                  <a:srgbClr val="EA4E60"/>
                </a:solidFill>
                <a:latin typeface="Century Gothic"/>
              </a:rPr>
              <a:t>modelagem</a:t>
            </a:r>
            <a:endParaRPr lang="en-US" sz="4000" b="1" dirty="0">
              <a:solidFill>
                <a:srgbClr val="EA4E60"/>
              </a:solidFill>
              <a:latin typeface="Century Gothic"/>
            </a:endParaRPr>
          </a:p>
        </p:txBody>
      </p:sp>
      <p:pic>
        <p:nvPicPr>
          <p:cNvPr id="108" name="Google Shape;108;p5"/>
          <p:cNvPicPr preferRelativeResize="0"/>
          <p:nvPr/>
        </p:nvPicPr>
        <p:blipFill rotWithShape="1">
          <a:blip r:embed="rId3">
            <a:alphaModFix/>
          </a:blip>
          <a:srcRect/>
          <a:stretch/>
        </p:blipFill>
        <p:spPr>
          <a:xfrm>
            <a:off x="8127427" y="120128"/>
            <a:ext cx="851525" cy="331432"/>
          </a:xfrm>
          <a:prstGeom prst="rect">
            <a:avLst/>
          </a:prstGeom>
          <a:noFill/>
          <a:ln>
            <a:noFill/>
          </a:ln>
        </p:spPr>
      </p:pic>
      <p:sp>
        <p:nvSpPr>
          <p:cNvPr id="109" name="Google Shape;109;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r>
              <a:rPr lang="en-US">
                <a:solidFill>
                  <a:srgbClr val="EA4E60"/>
                </a:solidFill>
              </a:rPr>
              <a:t>[</a:t>
            </a:r>
            <a:fld id="{00000000-1234-1234-1234-123412341234}" type="slidenum">
              <a:rPr lang="en-US">
                <a:solidFill>
                  <a:srgbClr val="EA4E60"/>
                </a:solidFill>
              </a:rPr>
              <a:pPr/>
              <a:t>32</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556630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Modelagem</a:t>
            </a:r>
            <a:endParaRPr lang="en-US" sz="4000" b="1" dirty="0">
              <a:solidFill>
                <a:srgbClr val="EA4E60"/>
              </a:solidFill>
              <a:latin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33</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3920091" cy="2852282"/>
          </a:xfrm>
          <a:prstGeom prst="rect">
            <a:avLst/>
          </a:prstGeom>
          <a:noFill/>
          <a:ln>
            <a:noFill/>
          </a:ln>
        </p:spPr>
        <p:txBody>
          <a:bodyPr spcFirstLastPara="1" wrap="square" lIns="91425" tIns="91425" rIns="91425" bIns="91425" anchor="ctr" anchorCtr="0">
            <a:noAutofit/>
          </a:bodyPr>
          <a:lstStyle/>
          <a:p>
            <a:pPr lvl="0">
              <a:buSzPts val="1000"/>
              <a:tabLst>
                <a:tab pos="457200" algn="l"/>
              </a:tabLst>
            </a:pPr>
            <a:r>
              <a:rPr lang="pt-BR" sz="24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Problemas com Ciclos</a:t>
            </a:r>
          </a:p>
          <a:p>
            <a:pPr marL="342900" lvl="2" indent="-342900">
              <a:buSzPts val="1000"/>
              <a:buFont typeface="Arial" panose="020B0604020202020204" pitchFamily="34" charset="0"/>
              <a:buChar char="•"/>
              <a:tabLst>
                <a:tab pos="457200" algn="l"/>
              </a:tabLst>
            </a:pPr>
            <a:r>
              <a:rPr lang="pt-BR"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Dependências de relação</a:t>
            </a:r>
            <a:endPar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3" name="Texto Explicativo: Seta para Baixo 2">
            <a:extLst>
              <a:ext uri="{FF2B5EF4-FFF2-40B4-BE49-F238E27FC236}">
                <a16:creationId xmlns:a16="http://schemas.microsoft.com/office/drawing/2014/main" id="{1634D84F-3036-5C4B-F386-7BC8ABCEBFFE}"/>
              </a:ext>
            </a:extLst>
          </p:cNvPr>
          <p:cNvSpPr/>
          <p:nvPr/>
        </p:nvSpPr>
        <p:spPr>
          <a:xfrm>
            <a:off x="5538651" y="195944"/>
            <a:ext cx="2103120" cy="640080"/>
          </a:xfrm>
          <a:prstGeom prst="downArrowCallout">
            <a:avLst/>
          </a:prstGeom>
          <a:solidFill>
            <a:srgbClr val="EA4E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Em SQL</a:t>
            </a:r>
          </a:p>
        </p:txBody>
      </p:sp>
      <p:pic>
        <p:nvPicPr>
          <p:cNvPr id="4098" name="Picture 2" descr="Entenda o que é Esquema de Banco de Dados - Programadores Brasil">
            <a:extLst>
              <a:ext uri="{FF2B5EF4-FFF2-40B4-BE49-F238E27FC236}">
                <a16:creationId xmlns:a16="http://schemas.microsoft.com/office/drawing/2014/main" id="{5F971D49-83B8-758B-DB81-189D450B1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3741" y="1481050"/>
            <a:ext cx="3803043" cy="2852282"/>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B22A8EF6-29AA-D847-D675-6E512B3EFC06}"/>
              </a:ext>
            </a:extLst>
          </p:cNvPr>
          <p:cNvSpPr txBox="1"/>
          <p:nvPr/>
        </p:nvSpPr>
        <p:spPr>
          <a:xfrm>
            <a:off x="5021835" y="4452736"/>
            <a:ext cx="3266853" cy="261610"/>
          </a:xfrm>
          <a:prstGeom prst="rect">
            <a:avLst/>
          </a:prstGeom>
          <a:noFill/>
        </p:spPr>
        <p:txBody>
          <a:bodyPr wrap="square">
            <a:spAutoFit/>
          </a:bodyPr>
          <a:lstStyle/>
          <a:p>
            <a:r>
              <a:rPr lang="pt-BR" sz="1100" dirty="0"/>
              <a:t>Fonte: https://programadoresbrasil.com.br</a:t>
            </a:r>
          </a:p>
        </p:txBody>
      </p:sp>
    </p:spTree>
    <p:extLst>
      <p:ext uri="{BB962C8B-B14F-4D97-AF65-F5344CB8AC3E}">
        <p14:creationId xmlns:p14="http://schemas.microsoft.com/office/powerpoint/2010/main" val="3126364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Dependências</a:t>
            </a:r>
            <a:endParaRPr lang="en-US" sz="4000" b="1" dirty="0">
              <a:solidFill>
                <a:srgbClr val="EA4E60"/>
              </a:solidFill>
              <a:latin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34</a:t>
            </a:fld>
            <a:r>
              <a:rPr lang="en-US"/>
              <a:t>]</a:t>
            </a:r>
            <a:endParaRPr/>
          </a:p>
        </p:txBody>
      </p:sp>
      <p:sp>
        <p:nvSpPr>
          <p:cNvPr id="3" name="Texto Explicativo: Seta para Baixo 2">
            <a:extLst>
              <a:ext uri="{FF2B5EF4-FFF2-40B4-BE49-F238E27FC236}">
                <a16:creationId xmlns:a16="http://schemas.microsoft.com/office/drawing/2014/main" id="{1634D84F-3036-5C4B-F386-7BC8ABCEBFFE}"/>
              </a:ext>
            </a:extLst>
          </p:cNvPr>
          <p:cNvSpPr/>
          <p:nvPr/>
        </p:nvSpPr>
        <p:spPr>
          <a:xfrm>
            <a:off x="5538651" y="195944"/>
            <a:ext cx="2103120" cy="640080"/>
          </a:xfrm>
          <a:prstGeom prst="downArrowCallout">
            <a:avLst/>
          </a:prstGeom>
          <a:solidFill>
            <a:srgbClr val="EA4E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Em SQL</a:t>
            </a:r>
          </a:p>
        </p:txBody>
      </p:sp>
      <p:pic>
        <p:nvPicPr>
          <p:cNvPr id="4" name="Imagem 3" descr="Captura de tela das Dependências nas Relações.">
            <a:extLst>
              <a:ext uri="{FF2B5EF4-FFF2-40B4-BE49-F238E27FC236}">
                <a16:creationId xmlns:a16="http://schemas.microsoft.com/office/drawing/2014/main" id="{1D541B7B-A9A7-5A70-B4DE-E0029A2973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7749" y="1921656"/>
            <a:ext cx="7648502" cy="2585294"/>
          </a:xfrm>
          <a:prstGeom prst="rect">
            <a:avLst/>
          </a:prstGeom>
          <a:noFill/>
          <a:ln>
            <a:noFill/>
          </a:ln>
        </p:spPr>
      </p:pic>
    </p:spTree>
    <p:extLst>
      <p:ext uri="{BB962C8B-B14F-4D97-AF65-F5344CB8AC3E}">
        <p14:creationId xmlns:p14="http://schemas.microsoft.com/office/powerpoint/2010/main" val="1993172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Modelagem</a:t>
            </a:r>
            <a:endParaRPr lang="en-US" sz="4000" b="1" dirty="0">
              <a:solidFill>
                <a:srgbClr val="EA4E60"/>
              </a:solidFill>
              <a:latin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35</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3920091" cy="2852282"/>
          </a:xfrm>
          <a:prstGeom prst="rect">
            <a:avLst/>
          </a:prstGeom>
          <a:noFill/>
          <a:ln>
            <a:noFill/>
          </a:ln>
        </p:spPr>
        <p:txBody>
          <a:bodyPr spcFirstLastPara="1" wrap="square" lIns="91425" tIns="91425" rIns="91425" bIns="91425" anchor="ctr" anchorCtr="0">
            <a:noAutofit/>
          </a:bodyPr>
          <a:lstStyle/>
          <a:p>
            <a:pPr lvl="0">
              <a:buSzPts val="1000"/>
              <a:tabLst>
                <a:tab pos="457200" algn="l"/>
              </a:tabLst>
            </a:pPr>
            <a:r>
              <a:rPr lang="pt-BR" sz="24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Ciclos</a:t>
            </a:r>
          </a:p>
          <a:p>
            <a:pPr lvl="0">
              <a:buSzPts val="1000"/>
              <a:tabLst>
                <a:tab pos="457200" algn="l"/>
              </a:tabLst>
            </a:pPr>
            <a:endPar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T1-T2-T3-T1</a:t>
            </a:r>
            <a:endParaRPr lang="pt-BR" sz="2400"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Difícil gerenciamento</a:t>
            </a:r>
          </a:p>
          <a:p>
            <a:pPr marL="342900" lvl="0" indent="-342900">
              <a:buSzPts val="1000"/>
              <a:buFont typeface="Symbol" panose="05050102010706020507" pitchFamily="18" charset="2"/>
              <a:buChar char=""/>
              <a:tabLst>
                <a:tab pos="457200" algn="l"/>
              </a:tabLst>
            </a:pPr>
            <a:r>
              <a:rPr lang="pt-BR"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Dificultam o entendimento das relações</a:t>
            </a:r>
            <a:endPar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3" name="Texto Explicativo: Seta para Baixo 2">
            <a:extLst>
              <a:ext uri="{FF2B5EF4-FFF2-40B4-BE49-F238E27FC236}">
                <a16:creationId xmlns:a16="http://schemas.microsoft.com/office/drawing/2014/main" id="{1634D84F-3036-5C4B-F386-7BC8ABCEBFFE}"/>
              </a:ext>
            </a:extLst>
          </p:cNvPr>
          <p:cNvSpPr/>
          <p:nvPr/>
        </p:nvSpPr>
        <p:spPr>
          <a:xfrm>
            <a:off x="5538651" y="195944"/>
            <a:ext cx="2103120" cy="640080"/>
          </a:xfrm>
          <a:prstGeom prst="downArrowCallout">
            <a:avLst/>
          </a:prstGeom>
          <a:solidFill>
            <a:srgbClr val="EA4E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Em SQL</a:t>
            </a:r>
          </a:p>
        </p:txBody>
      </p:sp>
      <p:pic>
        <p:nvPicPr>
          <p:cNvPr id="4098" name="Picture 2" descr="Entenda o que é Esquema de Banco de Dados - Programadores Brasil">
            <a:extLst>
              <a:ext uri="{FF2B5EF4-FFF2-40B4-BE49-F238E27FC236}">
                <a16:creationId xmlns:a16="http://schemas.microsoft.com/office/drawing/2014/main" id="{5F971D49-83B8-758B-DB81-189D450B1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3741" y="1481050"/>
            <a:ext cx="3803043" cy="2852282"/>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B22A8EF6-29AA-D847-D675-6E512B3EFC06}"/>
              </a:ext>
            </a:extLst>
          </p:cNvPr>
          <p:cNvSpPr txBox="1"/>
          <p:nvPr/>
        </p:nvSpPr>
        <p:spPr>
          <a:xfrm>
            <a:off x="5021835" y="4452736"/>
            <a:ext cx="3266853" cy="261610"/>
          </a:xfrm>
          <a:prstGeom prst="rect">
            <a:avLst/>
          </a:prstGeom>
          <a:noFill/>
        </p:spPr>
        <p:txBody>
          <a:bodyPr wrap="square">
            <a:spAutoFit/>
          </a:bodyPr>
          <a:lstStyle/>
          <a:p>
            <a:r>
              <a:rPr lang="pt-BR" sz="1100" dirty="0"/>
              <a:t>Fonte: https://programadoresbrasil.com.br</a:t>
            </a:r>
          </a:p>
        </p:txBody>
      </p:sp>
    </p:spTree>
    <p:extLst>
      <p:ext uri="{BB962C8B-B14F-4D97-AF65-F5344CB8AC3E}">
        <p14:creationId xmlns:p14="http://schemas.microsoft.com/office/powerpoint/2010/main" val="30346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1162075" y="2962350"/>
            <a:ext cx="4442700" cy="913500"/>
          </a:xfrm>
          <a:prstGeom prst="rect">
            <a:avLst/>
          </a:prstGeom>
          <a:noFill/>
          <a:ln>
            <a:noFill/>
          </a:ln>
        </p:spPr>
        <p:txBody>
          <a:bodyPr spcFirstLastPara="1" wrap="square" lIns="91425" tIns="91425" rIns="91425" bIns="91425" anchor="t" anchorCtr="0">
            <a:noAutofit/>
          </a:bodyPr>
          <a:lstStyle/>
          <a:p>
            <a:pPr marL="76200" marR="0" lvl="1" indent="0" algn="l" rtl="0">
              <a:lnSpc>
                <a:spcPct val="100000"/>
              </a:lnSpc>
              <a:spcBef>
                <a:spcPts val="0"/>
              </a:spcBef>
              <a:spcAft>
                <a:spcPts val="0"/>
              </a:spcAft>
              <a:buClr>
                <a:srgbClr val="000000"/>
              </a:buClr>
              <a:buSzPts val="1600"/>
              <a:buFont typeface="Arial"/>
              <a:buNone/>
            </a:pPr>
            <a:r>
              <a:rPr lang="en-US" sz="2400" b="0" i="0" u="none" strike="noStrike" cap="none">
                <a:solidFill>
                  <a:srgbClr val="EA4E60"/>
                </a:solidFill>
                <a:latin typeface="Calibri"/>
                <a:ea typeface="Calibri"/>
                <a:cs typeface="Calibri"/>
                <a:sym typeface="Calibri"/>
              </a:rPr>
              <a:t>&gt;</a:t>
            </a:r>
            <a:r>
              <a:rPr lang="en-US" sz="2400" b="0" i="0" u="none" strike="noStrike" cap="none">
                <a:solidFill>
                  <a:schemeClr val="lt1"/>
                </a:solidFill>
                <a:latin typeface="Calibri"/>
                <a:ea typeface="Calibri"/>
                <a:cs typeface="Calibri"/>
                <a:sym typeface="Calibri"/>
              </a:rPr>
              <a:t> </a:t>
            </a:r>
            <a:r>
              <a:rPr lang="en-US" sz="2400" b="0" i="0" u="none" strike="noStrike" cap="none" err="1">
                <a:solidFill>
                  <a:schemeClr val="lt1"/>
                </a:solidFill>
                <a:latin typeface="Calibri"/>
                <a:ea typeface="Calibri"/>
                <a:cs typeface="Calibri"/>
                <a:sym typeface="Calibri"/>
              </a:rPr>
              <a:t>Fórum</a:t>
            </a:r>
            <a:r>
              <a:rPr lang="en-US" sz="2400" b="0" i="0" u="none" strike="noStrike" cap="none">
                <a:solidFill>
                  <a:schemeClr val="lt1"/>
                </a:solidFill>
                <a:latin typeface="Calibri"/>
                <a:ea typeface="Calibri"/>
                <a:cs typeface="Calibri"/>
                <a:sym typeface="Calibri"/>
              </a:rPr>
              <a:t>/Artigos</a:t>
            </a:r>
            <a:endParaRPr sz="2400" b="0" i="0" u="none" strike="noStrike" cap="none">
              <a:solidFill>
                <a:schemeClr val="lt1"/>
              </a:solidFill>
              <a:latin typeface="Calibri"/>
              <a:ea typeface="Calibri"/>
              <a:cs typeface="Calibri"/>
              <a:sym typeface="Calibri"/>
            </a:endParaRPr>
          </a:p>
          <a:p>
            <a:pPr marL="76200" marR="0" lvl="1" indent="0" algn="l" rtl="0">
              <a:lnSpc>
                <a:spcPct val="100000"/>
              </a:lnSpc>
              <a:spcBef>
                <a:spcPts val="1000"/>
              </a:spcBef>
              <a:spcAft>
                <a:spcPts val="0"/>
              </a:spcAft>
              <a:buClr>
                <a:srgbClr val="000000"/>
              </a:buClr>
              <a:buSzPts val="1600"/>
              <a:buFont typeface="Arial"/>
              <a:buNone/>
            </a:pPr>
            <a:r>
              <a:rPr lang="en-US" sz="2400" b="0" i="0" u="none" strike="noStrike" cap="none">
                <a:solidFill>
                  <a:srgbClr val="EA4E60"/>
                </a:solidFill>
                <a:latin typeface="Calibri"/>
                <a:ea typeface="Calibri"/>
                <a:cs typeface="Calibri"/>
                <a:sym typeface="Calibri"/>
              </a:rPr>
              <a:t>&gt;</a:t>
            </a:r>
            <a:r>
              <a:rPr lang="en-US" sz="2400" b="0" i="0" u="none" strike="noStrike" cap="none">
                <a:solidFill>
                  <a:schemeClr val="lt1"/>
                </a:solidFill>
                <a:latin typeface="Calibri"/>
                <a:ea typeface="Calibri"/>
                <a:cs typeface="Calibri"/>
                <a:sym typeface="Calibri"/>
              </a:rPr>
              <a:t> </a:t>
            </a:r>
            <a:r>
              <a:rPr lang="en-US" sz="2400" b="0" i="0" u="none" strike="noStrike" cap="none" err="1">
                <a:solidFill>
                  <a:schemeClr val="lt1"/>
                </a:solidFill>
                <a:latin typeface="Calibri"/>
                <a:ea typeface="Calibri"/>
                <a:cs typeface="Calibri"/>
                <a:sym typeface="Calibri"/>
              </a:rPr>
              <a:t>Comunidade</a:t>
            </a:r>
            <a:r>
              <a:rPr lang="en-US" sz="2400" b="0" i="0" u="none" strike="noStrike" cap="none">
                <a:solidFill>
                  <a:schemeClr val="lt1"/>
                </a:solidFill>
                <a:latin typeface="Calibri"/>
                <a:ea typeface="Calibri"/>
                <a:cs typeface="Calibri"/>
                <a:sym typeface="Calibri"/>
              </a:rPr>
              <a:t> </a:t>
            </a:r>
            <a:r>
              <a:rPr lang="en-US" sz="2400" b="0" i="0" u="sng" strike="noStrike" cap="none">
                <a:solidFill>
                  <a:schemeClr val="lt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Online (Discord)</a:t>
            </a:r>
            <a:endParaRPr sz="2400" b="0" i="0" u="none" strike="noStrike" cap="none">
              <a:solidFill>
                <a:schemeClr val="lt1"/>
              </a:solidFill>
              <a:latin typeface="Calibri"/>
              <a:ea typeface="Calibri"/>
              <a:cs typeface="Calibri"/>
              <a:sym typeface="Calibri"/>
            </a:endParaRPr>
          </a:p>
        </p:txBody>
      </p:sp>
      <p:sp>
        <p:nvSpPr>
          <p:cNvPr id="282" name="Google Shape;282;p14"/>
          <p:cNvSpPr txBox="1"/>
          <p:nvPr/>
        </p:nvSpPr>
        <p:spPr>
          <a:xfrm>
            <a:off x="1162075" y="1317000"/>
            <a:ext cx="6575100" cy="91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sz="5500" b="0" i="0" u="none" strike="noStrike" cap="none">
              <a:solidFill>
                <a:srgbClr val="EA4E60"/>
              </a:solidFill>
              <a:latin typeface="Century Gothic"/>
              <a:ea typeface="Century Gothic"/>
              <a:cs typeface="Century Gothic"/>
              <a:sym typeface="Century Gothic"/>
            </a:endParaRPr>
          </a:p>
        </p:txBody>
      </p:sp>
      <p:pic>
        <p:nvPicPr>
          <p:cNvPr id="283" name="Google Shape;283;p14"/>
          <p:cNvPicPr preferRelativeResize="0"/>
          <p:nvPr/>
        </p:nvPicPr>
        <p:blipFill rotWithShape="1">
          <a:blip r:embed="rId4">
            <a:alphaModFix/>
          </a:blip>
          <a:srcRect/>
          <a:stretch/>
        </p:blipFill>
        <p:spPr>
          <a:xfrm>
            <a:off x="6642552" y="2029651"/>
            <a:ext cx="1484863" cy="1846200"/>
          </a:xfrm>
          <a:prstGeom prst="rect">
            <a:avLst/>
          </a:prstGeom>
          <a:noFill/>
          <a:ln>
            <a:noFill/>
          </a:ln>
        </p:spPr>
      </p:pic>
      <p:pic>
        <p:nvPicPr>
          <p:cNvPr id="284" name="Google Shape;284;p14"/>
          <p:cNvPicPr preferRelativeResize="0"/>
          <p:nvPr/>
        </p:nvPicPr>
        <p:blipFill rotWithShape="1">
          <a:blip r:embed="rId5">
            <a:alphaModFix/>
          </a:blip>
          <a:srcRect/>
          <a:stretch/>
        </p:blipFill>
        <p:spPr>
          <a:xfrm>
            <a:off x="8127426" y="120127"/>
            <a:ext cx="851525" cy="331432"/>
          </a:xfrm>
          <a:prstGeom prst="rect">
            <a:avLst/>
          </a:prstGeom>
          <a:noFill/>
          <a:ln>
            <a:noFill/>
          </a:ln>
        </p:spPr>
      </p:pic>
      <p:sp>
        <p:nvSpPr>
          <p:cNvPr id="285" name="Google Shape;285;p1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dirty="0">
                <a:solidFill>
                  <a:srgbClr val="EA4E60"/>
                </a:solidFill>
              </a:rPr>
              <a:t>36</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889530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a:solidFill>
                  <a:srgbClr val="EA4E60"/>
                </a:solidFill>
                <a:latin typeface="Century Gothic"/>
              </a:rPr>
              <a:t>Links </a:t>
            </a:r>
            <a:r>
              <a:rPr lang="en-US" sz="4000" b="1" dirty="0" err="1">
                <a:solidFill>
                  <a:srgbClr val="EA4E60"/>
                </a:solidFill>
                <a:latin typeface="Century Gothic"/>
              </a:rPr>
              <a:t>úteis</a:t>
            </a: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37</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8275" y="1731259"/>
            <a:ext cx="7951977" cy="2852282"/>
          </a:xfrm>
          <a:prstGeom prst="rect">
            <a:avLst/>
          </a:prstGeom>
          <a:noFill/>
          <a:ln>
            <a:noFill/>
          </a:ln>
        </p:spPr>
        <p:txBody>
          <a:bodyPr spcFirstLastPara="1" wrap="square" lIns="91425" tIns="91425" rIns="91425" bIns="91425" anchor="ctr" anchorCtr="0">
            <a:noAutofit/>
          </a:bodyPr>
          <a:lstStyle/>
          <a:p>
            <a:pPr marL="76200" lvl="1" algn="just"/>
            <a:r>
              <a:rPr lang="en-US" sz="1800" dirty="0" err="1">
                <a:latin typeface="Calibri"/>
              </a:rPr>
              <a:t>Documentação</a:t>
            </a:r>
            <a:r>
              <a:rPr lang="en-US" sz="1800" dirty="0">
                <a:latin typeface="Calibri"/>
              </a:rPr>
              <a:t> </a:t>
            </a:r>
            <a:r>
              <a:rPr lang="en-US" sz="1800" dirty="0" err="1">
                <a:latin typeface="Calibri"/>
              </a:rPr>
              <a:t>oficial</a:t>
            </a:r>
            <a:r>
              <a:rPr lang="en-US" sz="1800" dirty="0">
                <a:latin typeface="Calibri"/>
              </a:rPr>
              <a:t> Microsoft – </a:t>
            </a:r>
            <a:r>
              <a:rPr lang="en-US" sz="1800" dirty="0" err="1">
                <a:latin typeface="Calibri"/>
              </a:rPr>
              <a:t>Modelagem</a:t>
            </a:r>
            <a:r>
              <a:rPr lang="en-US" sz="1800" dirty="0">
                <a:latin typeface="Calibri"/>
              </a:rPr>
              <a:t> Dimensional com Power BI:</a:t>
            </a:r>
          </a:p>
          <a:p>
            <a:pPr marL="76200" lvl="1" algn="just"/>
            <a:endParaRPr lang="en-US" sz="1800" dirty="0">
              <a:latin typeface="Calibri"/>
            </a:endParaRPr>
          </a:p>
          <a:p>
            <a:pPr marL="361950" lvl="1" indent="-285750" algn="just">
              <a:buChar char="•"/>
            </a:pPr>
            <a:r>
              <a:rPr lang="en-US" sz="1800" dirty="0">
                <a:latin typeface="Calibri"/>
                <a:hlinkClick r:id="rId3"/>
              </a:rPr>
              <a:t>https://learn.microsoft.com/pt-br/analysis-services/multidimensional-models/dimensions-in-multidimensional-models?view=asallproducts-allversions</a:t>
            </a:r>
            <a:endParaRPr lang="pt-BR" sz="1800">
              <a:latin typeface="Calibri"/>
            </a:endParaRPr>
          </a:p>
          <a:p>
            <a:pPr marL="361950" lvl="1" indent="-285750" algn="just">
              <a:buChar char="•"/>
            </a:pPr>
            <a:endParaRPr lang="en-US" sz="1800" dirty="0">
              <a:latin typeface="Calibri"/>
            </a:endParaRPr>
          </a:p>
          <a:p>
            <a:pPr marL="76200" lvl="1" algn="just"/>
            <a:r>
              <a:rPr lang="en-US" sz="1800" dirty="0" err="1">
                <a:latin typeface="Calibri"/>
              </a:rPr>
              <a:t>Documentação</a:t>
            </a:r>
            <a:r>
              <a:rPr lang="en-US" sz="1800" dirty="0">
                <a:latin typeface="Calibri"/>
              </a:rPr>
              <a:t> - </a:t>
            </a:r>
            <a:r>
              <a:rPr lang="en-US" sz="1800" dirty="0" err="1">
                <a:latin typeface="Calibri"/>
              </a:rPr>
              <a:t>Modelagem</a:t>
            </a:r>
            <a:r>
              <a:rPr lang="en-US" sz="1800" dirty="0">
                <a:latin typeface="Calibri"/>
              </a:rPr>
              <a:t> </a:t>
            </a:r>
            <a:r>
              <a:rPr lang="en-US" sz="1800" dirty="0" err="1">
                <a:latin typeface="Calibri"/>
              </a:rPr>
              <a:t>Transacional</a:t>
            </a:r>
            <a:endParaRPr lang="en-US" sz="1800">
              <a:latin typeface="Calibri"/>
            </a:endParaRPr>
          </a:p>
          <a:p>
            <a:pPr marL="361950" lvl="1" indent="-285750" algn="just">
              <a:buChar char="•"/>
            </a:pPr>
            <a:r>
              <a:rPr lang="en-US" sz="1800" dirty="0">
                <a:latin typeface="Calibri"/>
                <a:hlinkClick r:id="rId4"/>
              </a:rPr>
              <a:t>https://learn.microsoft.com/pt-br/analysis-services/tabular-models/tabular-models-ssas?view=asallproducts-allversions</a:t>
            </a:r>
            <a:endParaRPr lang="en-US" sz="1800">
              <a:latin typeface="Calibri"/>
            </a:endParaRPr>
          </a:p>
          <a:p>
            <a:pPr marL="361950" lvl="1" indent="-285750" algn="just">
              <a:buChar char="•"/>
            </a:pPr>
            <a:endParaRPr lang="en-US" sz="1800" dirty="0">
              <a:latin typeface="Calibri"/>
            </a:endParaRPr>
          </a:p>
        </p:txBody>
      </p:sp>
    </p:spTree>
    <p:extLst>
      <p:ext uri="{BB962C8B-B14F-4D97-AF65-F5344CB8AC3E}">
        <p14:creationId xmlns:p14="http://schemas.microsoft.com/office/powerpoint/2010/main" val="3879059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Fluxo</a:t>
            </a:r>
            <a:r>
              <a:rPr lang="en-US" sz="4000" b="1" dirty="0">
                <a:solidFill>
                  <a:srgbClr val="EA4E60"/>
                </a:solidFill>
                <a:latin typeface="Century Gothic"/>
              </a:rPr>
              <a:t> de Dados no Power BI</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4</a:t>
            </a:fld>
            <a:r>
              <a:rPr lang="en-US"/>
              <a:t>]</a:t>
            </a:r>
            <a:endParaRPr/>
          </a:p>
        </p:txBody>
      </p:sp>
      <p:graphicFrame>
        <p:nvGraphicFramePr>
          <p:cNvPr id="6" name="Diagrama 6">
            <a:extLst>
              <a:ext uri="{FF2B5EF4-FFF2-40B4-BE49-F238E27FC236}">
                <a16:creationId xmlns:a16="http://schemas.microsoft.com/office/drawing/2014/main" id="{84D2D047-2DC7-A888-624D-9598862D569B}"/>
              </a:ext>
            </a:extLst>
          </p:cNvPr>
          <p:cNvGraphicFramePr/>
          <p:nvPr>
            <p:extLst>
              <p:ext uri="{D42A27DB-BD31-4B8C-83A1-F6EECF244321}">
                <p14:modId xmlns:p14="http://schemas.microsoft.com/office/powerpoint/2010/main" val="2868517398"/>
              </p:ext>
            </p:extLst>
          </p:nvPr>
        </p:nvGraphicFramePr>
        <p:xfrm>
          <a:off x="560718" y="2263354"/>
          <a:ext cx="7903952" cy="2277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eta: para Baixo 1">
            <a:extLst>
              <a:ext uri="{FF2B5EF4-FFF2-40B4-BE49-F238E27FC236}">
                <a16:creationId xmlns:a16="http://schemas.microsoft.com/office/drawing/2014/main" id="{24B9BCAE-CE93-7FAD-75CB-9080CAF63B9C}"/>
              </a:ext>
            </a:extLst>
          </p:cNvPr>
          <p:cNvSpPr/>
          <p:nvPr/>
        </p:nvSpPr>
        <p:spPr>
          <a:xfrm>
            <a:off x="3142593" y="1587061"/>
            <a:ext cx="430924" cy="17285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Picture 4">
            <a:extLst>
              <a:ext uri="{FF2B5EF4-FFF2-40B4-BE49-F238E27FC236}">
                <a16:creationId xmlns:a16="http://schemas.microsoft.com/office/drawing/2014/main" id="{93947D42-10A5-4810-E201-28A498C7AB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4668" y="1764176"/>
            <a:ext cx="1250272" cy="844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A9482533-044F-A9C4-C6C2-D94A93FAE4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6876" y="1567957"/>
            <a:ext cx="1116122" cy="84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Understand star schema and the importance for Power BI - Power BI |  Microsoft Learn">
            <a:extLst>
              <a:ext uri="{FF2B5EF4-FFF2-40B4-BE49-F238E27FC236}">
                <a16:creationId xmlns:a16="http://schemas.microsoft.com/office/drawing/2014/main" id="{C0F857B1-F872-8FC0-38E1-45979F8D5B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1166" y="4043629"/>
            <a:ext cx="1236776" cy="84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530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Modelagem</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5</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72817" y="1933902"/>
            <a:ext cx="5529061" cy="2663577"/>
          </a:xfrm>
          <a:prstGeom prst="rect">
            <a:avLst/>
          </a:prstGeom>
          <a:noFill/>
          <a:ln>
            <a:noFill/>
          </a:ln>
        </p:spPr>
        <p:txBody>
          <a:bodyPr spcFirstLastPara="1" wrap="square" lIns="91425" tIns="91425" rIns="91425" bIns="91425" anchor="ctr" anchorCtr="0">
            <a:noAutofit/>
          </a:bodyPr>
          <a:lstStyle/>
          <a:p>
            <a:pPr algn="just">
              <a:lnSpc>
                <a:spcPct val="107000"/>
              </a:lnSpc>
              <a:spcAft>
                <a:spcPts val="800"/>
              </a:spcAft>
            </a:pPr>
            <a:r>
              <a:rPr lang="pt-BR" sz="2000" b="1" dirty="0">
                <a:effectLst/>
                <a:latin typeface="Calibri" panose="020F0502020204030204" pitchFamily="34" charset="0"/>
                <a:ea typeface="Calibri" panose="020F0502020204030204" pitchFamily="34" charset="0"/>
                <a:cs typeface="Times New Roman" panose="02020603050405020304" pitchFamily="18" charset="0"/>
              </a:rPr>
              <a:t>Vantagens de ter um bom modelo de dados</a:t>
            </a:r>
          </a:p>
          <a:p>
            <a:pPr marL="342900" lvl="0" indent="-342900">
              <a:lnSpc>
                <a:spcPct val="107000"/>
              </a:lnSpc>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A exploração de dados é mais rápida.</a:t>
            </a:r>
          </a:p>
          <a:p>
            <a:pPr marL="342900" lvl="0" indent="-342900">
              <a:lnSpc>
                <a:spcPct val="107000"/>
              </a:lnSpc>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As agregações são mais simples de criar.</a:t>
            </a:r>
          </a:p>
          <a:p>
            <a:pPr marL="342900" lvl="0" indent="-342900">
              <a:lnSpc>
                <a:spcPct val="107000"/>
              </a:lnSpc>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Os relatórios são mais precisos.</a:t>
            </a:r>
          </a:p>
          <a:p>
            <a:pPr marL="342900" lvl="0" indent="-342900">
              <a:lnSpc>
                <a:spcPct val="107000"/>
              </a:lnSpc>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A escrita de relatórios leva menos tempo.</a:t>
            </a:r>
          </a:p>
          <a:p>
            <a:pPr marL="342900" lvl="0" indent="-342900">
              <a:lnSpc>
                <a:spcPct val="107000"/>
              </a:lnSpc>
              <a:spcAft>
                <a:spcPts val="800"/>
              </a:spcAft>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Os relatórios são mais fáceis de manter no futuro.</a:t>
            </a:r>
          </a:p>
        </p:txBody>
      </p:sp>
      <p:pic>
        <p:nvPicPr>
          <p:cNvPr id="1028" name="Picture 4">
            <a:extLst>
              <a:ext uri="{FF2B5EF4-FFF2-40B4-BE49-F238E27FC236}">
                <a16:creationId xmlns:a16="http://schemas.microsoft.com/office/drawing/2014/main" id="{B537F485-3CFB-0989-D4A6-F705FD00B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6053" y="1127121"/>
            <a:ext cx="2191955" cy="148056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70AE413-381C-C6D3-5A4B-3975AEFC27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7687" y="274627"/>
            <a:ext cx="2072783" cy="15683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derstand star schema and the importance for Power BI - Power BI |  Microsoft Learn">
            <a:extLst>
              <a:ext uri="{FF2B5EF4-FFF2-40B4-BE49-F238E27FC236}">
                <a16:creationId xmlns:a16="http://schemas.microsoft.com/office/drawing/2014/main" id="{8B71437C-EB1A-AC44-CCB3-D0265D83BA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2470" y="3276098"/>
            <a:ext cx="2168293" cy="148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7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Modelagem</a:t>
            </a:r>
            <a:r>
              <a:rPr lang="en-US" sz="4000" b="1" dirty="0">
                <a:solidFill>
                  <a:srgbClr val="EA4E60"/>
                </a:solidFill>
                <a:latin typeface="Century Gothic"/>
              </a:rPr>
              <a:t> e Power BI</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6</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72818" y="1745198"/>
            <a:ext cx="4214492" cy="2852282"/>
          </a:xfrm>
          <a:prstGeom prst="rect">
            <a:avLst/>
          </a:prstGeom>
          <a:noFill/>
          <a:ln>
            <a:noFill/>
          </a:ln>
        </p:spPr>
        <p:txBody>
          <a:bodyPr spcFirstLastPara="1" wrap="square" lIns="91425" tIns="91425" rIns="91425" bIns="91425" anchor="ctr" anchorCtr="0">
            <a:noAutofit/>
          </a:bodyPr>
          <a:lstStyle/>
          <a:p>
            <a:pPr marL="76200" lvl="1" algn="just"/>
            <a:r>
              <a:rPr lang="en-US" sz="2400" dirty="0" err="1">
                <a:solidFill>
                  <a:srgbClr val="040A24"/>
                </a:solidFill>
                <a:latin typeface="Calibri"/>
                <a:cs typeface="Calibri"/>
              </a:rPr>
              <a:t>Modelo</a:t>
            </a:r>
            <a:r>
              <a:rPr lang="en-US" sz="2400" dirty="0">
                <a:solidFill>
                  <a:srgbClr val="040A24"/>
                </a:solidFill>
                <a:latin typeface="Calibri"/>
                <a:cs typeface="Calibri"/>
              </a:rPr>
              <a:t> </a:t>
            </a:r>
            <a:r>
              <a:rPr lang="en-US" sz="2400" dirty="0" err="1">
                <a:solidFill>
                  <a:srgbClr val="040A24"/>
                </a:solidFill>
                <a:latin typeface="Calibri"/>
                <a:cs typeface="Calibri"/>
              </a:rPr>
              <a:t>Menor</a:t>
            </a:r>
            <a:endParaRPr lang="en-US" sz="2400" dirty="0">
              <a:solidFill>
                <a:srgbClr val="040A24"/>
              </a:solidFill>
              <a:latin typeface="Calibri"/>
              <a:cs typeface="Calibri"/>
            </a:endParaRPr>
          </a:p>
          <a:p>
            <a:pPr marL="76200" lvl="1" algn="just"/>
            <a:endParaRPr lang="en-US" sz="2400" dirty="0">
              <a:solidFill>
                <a:srgbClr val="040A24"/>
              </a:solidFill>
              <a:latin typeface="Calibri"/>
              <a:cs typeface="Calibri"/>
            </a:endParaRPr>
          </a:p>
          <a:p>
            <a:pPr marL="419100" lvl="1" indent="-342900" algn="just">
              <a:buFont typeface="Arial" panose="020B0604020202020204" pitchFamily="34" charset="0"/>
              <a:buChar char="•"/>
            </a:pPr>
            <a:r>
              <a:rPr lang="en-US" sz="2400" dirty="0" err="1">
                <a:solidFill>
                  <a:srgbClr val="040A24"/>
                </a:solidFill>
                <a:latin typeface="Calibri"/>
                <a:cs typeface="Calibri"/>
              </a:rPr>
              <a:t>Executado</a:t>
            </a:r>
            <a:r>
              <a:rPr lang="en-US" sz="2400" dirty="0">
                <a:solidFill>
                  <a:srgbClr val="040A24"/>
                </a:solidFill>
                <a:latin typeface="Calibri"/>
                <a:cs typeface="Calibri"/>
              </a:rPr>
              <a:t> </a:t>
            </a:r>
            <a:r>
              <a:rPr lang="en-US" sz="2400" dirty="0" err="1">
                <a:solidFill>
                  <a:srgbClr val="040A24"/>
                </a:solidFill>
                <a:latin typeface="Calibri"/>
                <a:cs typeface="Calibri"/>
              </a:rPr>
              <a:t>mais</a:t>
            </a:r>
            <a:r>
              <a:rPr lang="en-US" sz="2400" dirty="0">
                <a:solidFill>
                  <a:srgbClr val="040A24"/>
                </a:solidFill>
                <a:latin typeface="Calibri"/>
                <a:cs typeface="Calibri"/>
              </a:rPr>
              <a:t> </a:t>
            </a:r>
            <a:r>
              <a:rPr lang="en-US" sz="2400" dirty="0" err="1">
                <a:solidFill>
                  <a:srgbClr val="040A24"/>
                </a:solidFill>
                <a:latin typeface="Calibri"/>
                <a:cs typeface="Calibri"/>
              </a:rPr>
              <a:t>rápido</a:t>
            </a:r>
            <a:endParaRPr lang="en-US" sz="2400" dirty="0">
              <a:solidFill>
                <a:srgbClr val="040A24"/>
              </a:solidFill>
              <a:latin typeface="Calibri"/>
              <a:cs typeface="Calibri"/>
            </a:endParaRPr>
          </a:p>
          <a:p>
            <a:pPr marL="419100" lvl="1" indent="-342900" algn="just">
              <a:buFont typeface="Arial" panose="020B0604020202020204" pitchFamily="34" charset="0"/>
              <a:buChar char="•"/>
            </a:pPr>
            <a:r>
              <a:rPr lang="en-US" sz="2400" dirty="0" err="1">
                <a:solidFill>
                  <a:srgbClr val="040A24"/>
                </a:solidFill>
                <a:latin typeface="Calibri"/>
                <a:cs typeface="Calibri"/>
              </a:rPr>
              <a:t>Fácil</a:t>
            </a:r>
            <a:r>
              <a:rPr lang="en-US" sz="2400" dirty="0">
                <a:solidFill>
                  <a:srgbClr val="040A24"/>
                </a:solidFill>
                <a:latin typeface="Calibri"/>
                <a:cs typeface="Calibri"/>
              </a:rPr>
              <a:t> de </a:t>
            </a:r>
            <a:r>
              <a:rPr lang="en-US" sz="2400" dirty="0" err="1">
                <a:solidFill>
                  <a:srgbClr val="040A24"/>
                </a:solidFill>
                <a:latin typeface="Calibri"/>
                <a:cs typeface="Calibri"/>
              </a:rPr>
              <a:t>entender</a:t>
            </a:r>
            <a:endParaRPr lang="en-US" sz="2400" dirty="0">
              <a:solidFill>
                <a:srgbClr val="040A24"/>
              </a:solidFill>
              <a:latin typeface="Calibri"/>
              <a:cs typeface="Calibri"/>
            </a:endParaRPr>
          </a:p>
          <a:p>
            <a:pPr marL="419100" lvl="1" indent="-342900" algn="just">
              <a:buFont typeface="Arial" panose="020B0604020202020204" pitchFamily="34" charset="0"/>
              <a:buChar char="•"/>
            </a:pPr>
            <a:r>
              <a:rPr lang="en-US" sz="2400" dirty="0" err="1">
                <a:solidFill>
                  <a:srgbClr val="040A24"/>
                </a:solidFill>
                <a:latin typeface="Calibri"/>
                <a:cs typeface="Calibri"/>
              </a:rPr>
              <a:t>Menor</a:t>
            </a:r>
            <a:r>
              <a:rPr lang="en-US" sz="2400" dirty="0">
                <a:solidFill>
                  <a:srgbClr val="040A24"/>
                </a:solidFill>
                <a:latin typeface="Calibri"/>
                <a:cs typeface="Calibri"/>
              </a:rPr>
              <a:t> </a:t>
            </a:r>
            <a:r>
              <a:rPr lang="en-US" sz="2400" dirty="0" err="1">
                <a:solidFill>
                  <a:srgbClr val="040A24"/>
                </a:solidFill>
                <a:latin typeface="Calibri"/>
                <a:cs typeface="Calibri"/>
              </a:rPr>
              <a:t>espaço</a:t>
            </a:r>
            <a:r>
              <a:rPr lang="en-US" sz="2400" dirty="0">
                <a:solidFill>
                  <a:srgbClr val="040A24"/>
                </a:solidFill>
                <a:latin typeface="Calibri"/>
                <a:cs typeface="Calibri"/>
              </a:rPr>
              <a:t> </a:t>
            </a:r>
            <a:r>
              <a:rPr lang="en-US" sz="2400" dirty="0" err="1">
                <a:solidFill>
                  <a:srgbClr val="040A24"/>
                </a:solidFill>
                <a:latin typeface="Calibri"/>
                <a:cs typeface="Calibri"/>
              </a:rPr>
              <a:t>dedicado</a:t>
            </a:r>
            <a:endParaRPr lang="en-US" sz="2400" dirty="0">
              <a:solidFill>
                <a:srgbClr val="040A24"/>
              </a:solidFill>
              <a:latin typeface="Calibri"/>
              <a:cs typeface="Calibri"/>
            </a:endParaRPr>
          </a:p>
          <a:p>
            <a:pPr marL="419100" lvl="1" indent="-342900" algn="just">
              <a:buFont typeface="Arial" panose="020B0604020202020204" pitchFamily="34" charset="0"/>
              <a:buChar char="•"/>
            </a:pPr>
            <a:endParaRPr lang="en-US" sz="2400" dirty="0">
              <a:solidFill>
                <a:srgbClr val="040A24"/>
              </a:solidFill>
              <a:latin typeface="Calibri"/>
              <a:cs typeface="Calibri"/>
            </a:endParaRPr>
          </a:p>
        </p:txBody>
      </p:sp>
      <p:pic>
        <p:nvPicPr>
          <p:cNvPr id="4" name="Imagem 5" descr="Diagrama&#10;&#10;Descrição gerada automaticamente">
            <a:extLst>
              <a:ext uri="{FF2B5EF4-FFF2-40B4-BE49-F238E27FC236}">
                <a16:creationId xmlns:a16="http://schemas.microsoft.com/office/drawing/2014/main" id="{18379D23-735A-4EF1-E408-2AEF9DF3FE36}"/>
              </a:ext>
            </a:extLst>
          </p:cNvPr>
          <p:cNvPicPr>
            <a:picLocks noChangeAspect="1"/>
          </p:cNvPicPr>
          <p:nvPr/>
        </p:nvPicPr>
        <p:blipFill>
          <a:blip r:embed="rId3"/>
          <a:stretch>
            <a:fillRect/>
          </a:stretch>
        </p:blipFill>
        <p:spPr>
          <a:xfrm>
            <a:off x="5432485" y="2223096"/>
            <a:ext cx="2948076" cy="1894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tângulo: Cantos Arredondados 4">
            <a:extLst>
              <a:ext uri="{FF2B5EF4-FFF2-40B4-BE49-F238E27FC236}">
                <a16:creationId xmlns:a16="http://schemas.microsoft.com/office/drawing/2014/main" id="{46331BAE-97A7-31DB-4199-610A7FFE50CD}"/>
              </a:ext>
            </a:extLst>
          </p:cNvPr>
          <p:cNvSpPr/>
          <p:nvPr/>
        </p:nvSpPr>
        <p:spPr>
          <a:xfrm>
            <a:off x="565525" y="4249859"/>
            <a:ext cx="4109544" cy="514182"/>
          </a:xfrm>
          <a:prstGeom prst="roundRect">
            <a:avLst/>
          </a:prstGeom>
          <a:solidFill>
            <a:schemeClr val="tx2">
              <a:lumMod val="1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Não é uma tarefa trivial</a:t>
            </a:r>
          </a:p>
        </p:txBody>
      </p:sp>
      <p:sp>
        <p:nvSpPr>
          <p:cNvPr id="6" name="Texto Explicativo: Seta para Baixo 5">
            <a:extLst>
              <a:ext uri="{FF2B5EF4-FFF2-40B4-BE49-F238E27FC236}">
                <a16:creationId xmlns:a16="http://schemas.microsoft.com/office/drawing/2014/main" id="{A2095B8B-470F-C118-7D65-DE5CA4566E9E}"/>
              </a:ext>
            </a:extLst>
          </p:cNvPr>
          <p:cNvSpPr/>
          <p:nvPr/>
        </p:nvSpPr>
        <p:spPr>
          <a:xfrm>
            <a:off x="5114587" y="1322948"/>
            <a:ext cx="3583872" cy="844500"/>
          </a:xfrm>
          <a:prstGeom prst="downArrowCallou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Busque a simplicidade!</a:t>
            </a:r>
          </a:p>
        </p:txBody>
      </p:sp>
    </p:spTree>
    <p:extLst>
      <p:ext uri="{BB962C8B-B14F-4D97-AF65-F5344CB8AC3E}">
        <p14:creationId xmlns:p14="http://schemas.microsoft.com/office/powerpoint/2010/main" val="386534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pic>
        <p:nvPicPr>
          <p:cNvPr id="3" name="Imagem 2" descr="Diagrama, Forma&#10;&#10;Descrição gerada automaticamente">
            <a:extLst>
              <a:ext uri="{FF2B5EF4-FFF2-40B4-BE49-F238E27FC236}">
                <a16:creationId xmlns:a16="http://schemas.microsoft.com/office/drawing/2014/main" id="{6753CC1A-3FE1-76D2-F36D-56335628D770}"/>
              </a:ext>
            </a:extLst>
          </p:cNvPr>
          <p:cNvPicPr>
            <a:picLocks noChangeAspect="1"/>
          </p:cNvPicPr>
          <p:nvPr/>
        </p:nvPicPr>
        <p:blipFill>
          <a:blip r:embed="rId3"/>
          <a:stretch>
            <a:fillRect/>
          </a:stretch>
        </p:blipFill>
        <p:spPr>
          <a:xfrm>
            <a:off x="5368405" y="1395132"/>
            <a:ext cx="3536301" cy="2788824"/>
          </a:xfrm>
          <a:prstGeom prst="rect">
            <a:avLst/>
          </a:prstGeom>
        </p:spPr>
      </p:pic>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a:solidFill>
                  <a:srgbClr val="EA4E60"/>
                </a:solidFill>
                <a:latin typeface="Century Gothic"/>
              </a:rPr>
              <a:t>Power Query</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7</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1718126"/>
            <a:ext cx="4613581" cy="2465830"/>
          </a:xfrm>
          <a:prstGeom prst="rect">
            <a:avLst/>
          </a:prstGeom>
          <a:noFill/>
          <a:ln>
            <a:noFill/>
          </a:ln>
        </p:spPr>
        <p:txBody>
          <a:bodyPr spcFirstLastPara="1" wrap="square" lIns="91425" tIns="91425" rIns="91425" bIns="91425" anchor="ctr" anchorCtr="0">
            <a:noAutofit/>
          </a:bodyPr>
          <a:lstStyle/>
          <a:p>
            <a:pPr marL="76200" lvl="1" algn="just">
              <a:buSzPts val="1600"/>
            </a:pPr>
            <a:r>
              <a:rPr lang="en-US" sz="2400" b="1" dirty="0">
                <a:solidFill>
                  <a:srgbClr val="040A24"/>
                </a:solidFill>
                <a:latin typeface="Calibri"/>
                <a:cs typeface="Calibri"/>
              </a:rPr>
              <a:t>Start Schema</a:t>
            </a:r>
          </a:p>
          <a:p>
            <a:pPr marL="76200" lvl="1" algn="just"/>
            <a:endParaRPr lang="en-US" sz="2400" dirty="0">
              <a:solidFill>
                <a:srgbClr val="040A24"/>
              </a:solidFill>
              <a:latin typeface="Calibri"/>
              <a:cs typeface="Calibri"/>
            </a:endParaRPr>
          </a:p>
          <a:p>
            <a:pPr marL="419100" lvl="1" indent="-342900" algn="just">
              <a:buFont typeface="Arial" panose="020B0604020202020204" pitchFamily="34" charset="0"/>
              <a:buChar char="•"/>
            </a:pPr>
            <a:r>
              <a:rPr lang="en-US" sz="2400" dirty="0" err="1">
                <a:solidFill>
                  <a:srgbClr val="040A24"/>
                </a:solidFill>
                <a:latin typeface="Calibri"/>
                <a:cs typeface="Calibri"/>
              </a:rPr>
              <a:t>Mais</a:t>
            </a:r>
            <a:r>
              <a:rPr lang="en-US" sz="2400" dirty="0">
                <a:solidFill>
                  <a:srgbClr val="040A24"/>
                </a:solidFill>
                <a:latin typeface="Calibri"/>
                <a:cs typeface="Calibri"/>
              </a:rPr>
              <a:t> </a:t>
            </a:r>
            <a:r>
              <a:rPr lang="en-US" sz="2400" dirty="0" err="1">
                <a:solidFill>
                  <a:srgbClr val="040A24"/>
                </a:solidFill>
                <a:latin typeface="Calibri"/>
                <a:cs typeface="Calibri"/>
              </a:rPr>
              <a:t>indicada</a:t>
            </a:r>
            <a:r>
              <a:rPr lang="en-US" sz="2400" dirty="0">
                <a:solidFill>
                  <a:srgbClr val="040A24"/>
                </a:solidFill>
                <a:latin typeface="Calibri"/>
                <a:cs typeface="Calibri"/>
              </a:rPr>
              <a:t> para </a:t>
            </a:r>
            <a:r>
              <a:rPr lang="en-US" sz="2400" dirty="0" err="1">
                <a:solidFill>
                  <a:srgbClr val="040A24"/>
                </a:solidFill>
                <a:latin typeface="Calibri"/>
                <a:cs typeface="Calibri"/>
              </a:rPr>
              <a:t>sistemas</a:t>
            </a:r>
            <a:r>
              <a:rPr lang="en-US" sz="2400" dirty="0">
                <a:solidFill>
                  <a:srgbClr val="040A24"/>
                </a:solidFill>
                <a:latin typeface="Calibri"/>
                <a:cs typeface="Calibri"/>
              </a:rPr>
              <a:t> </a:t>
            </a:r>
            <a:r>
              <a:rPr lang="en-US" sz="2400" dirty="0" err="1">
                <a:solidFill>
                  <a:srgbClr val="040A24"/>
                </a:solidFill>
                <a:latin typeface="Calibri"/>
                <a:cs typeface="Calibri"/>
              </a:rPr>
              <a:t>analíticos</a:t>
            </a:r>
            <a:endParaRPr lang="en-US" sz="2400" dirty="0">
              <a:solidFill>
                <a:srgbClr val="040A24"/>
              </a:solidFill>
              <a:latin typeface="Calibri"/>
              <a:cs typeface="Calibri"/>
            </a:endParaRPr>
          </a:p>
          <a:p>
            <a:pPr marL="419100" lvl="1" indent="-342900" algn="just">
              <a:buFont typeface="Arial" panose="020B0604020202020204" pitchFamily="34" charset="0"/>
              <a:buChar char="•"/>
            </a:pPr>
            <a:r>
              <a:rPr lang="en-US" sz="2400" dirty="0" err="1">
                <a:solidFill>
                  <a:srgbClr val="040A24"/>
                </a:solidFill>
                <a:latin typeface="Calibri"/>
                <a:cs typeface="Calibri"/>
              </a:rPr>
              <a:t>Eficiente</a:t>
            </a:r>
            <a:r>
              <a:rPr lang="en-US" sz="2400" dirty="0">
                <a:solidFill>
                  <a:srgbClr val="040A24"/>
                </a:solidFill>
                <a:latin typeface="Calibri"/>
                <a:cs typeface="Calibri"/>
              </a:rPr>
              <a:t> </a:t>
            </a:r>
            <a:r>
              <a:rPr lang="en-US" sz="2400" dirty="0" err="1">
                <a:solidFill>
                  <a:srgbClr val="040A24"/>
                </a:solidFill>
                <a:latin typeface="Calibri"/>
                <a:cs typeface="Calibri"/>
              </a:rPr>
              <a:t>na</a:t>
            </a:r>
            <a:r>
              <a:rPr lang="en-US" sz="2400" dirty="0">
                <a:solidFill>
                  <a:srgbClr val="040A24"/>
                </a:solidFill>
                <a:latin typeface="Calibri"/>
                <a:cs typeface="Calibri"/>
              </a:rPr>
              <a:t> </a:t>
            </a:r>
            <a:r>
              <a:rPr lang="en-US" sz="2400" dirty="0" err="1">
                <a:solidFill>
                  <a:srgbClr val="040A24"/>
                </a:solidFill>
                <a:latin typeface="Calibri"/>
                <a:cs typeface="Calibri"/>
              </a:rPr>
              <a:t>recuperação</a:t>
            </a:r>
            <a:r>
              <a:rPr lang="en-US" sz="2400" dirty="0">
                <a:solidFill>
                  <a:srgbClr val="040A24"/>
                </a:solidFill>
                <a:latin typeface="Calibri"/>
                <a:cs typeface="Calibri"/>
              </a:rPr>
              <a:t> de dados</a:t>
            </a:r>
          </a:p>
          <a:p>
            <a:pPr marL="76200" lvl="1" algn="just"/>
            <a:endParaRPr lang="en-US" sz="2400" dirty="0">
              <a:solidFill>
                <a:srgbClr val="040A24"/>
              </a:solidFill>
              <a:latin typeface="Calibri"/>
              <a:cs typeface="Calibri"/>
            </a:endParaRPr>
          </a:p>
        </p:txBody>
      </p:sp>
      <p:sp>
        <p:nvSpPr>
          <p:cNvPr id="5" name="Retângulo: Cantos Arredondados 4">
            <a:extLst>
              <a:ext uri="{FF2B5EF4-FFF2-40B4-BE49-F238E27FC236}">
                <a16:creationId xmlns:a16="http://schemas.microsoft.com/office/drawing/2014/main" id="{E3E22E4E-5614-E4E8-FA90-7DD5F4BF4078}"/>
              </a:ext>
            </a:extLst>
          </p:cNvPr>
          <p:cNvSpPr/>
          <p:nvPr/>
        </p:nvSpPr>
        <p:spPr>
          <a:xfrm>
            <a:off x="565525" y="4249859"/>
            <a:ext cx="4802880" cy="514182"/>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Casamento Perfeito: Power BI e Start </a:t>
            </a:r>
            <a:r>
              <a:rPr lang="pt-BR" dirty="0" err="1"/>
              <a:t>Schema</a:t>
            </a:r>
            <a:endParaRPr lang="pt-BR" dirty="0"/>
          </a:p>
        </p:txBody>
      </p:sp>
    </p:spTree>
    <p:extLst>
      <p:ext uri="{BB962C8B-B14F-4D97-AF65-F5344CB8AC3E}">
        <p14:creationId xmlns:p14="http://schemas.microsoft.com/office/powerpoint/2010/main" val="319961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04"/>
        <p:cNvGrpSpPr/>
        <p:nvPr/>
      </p:nvGrpSpPr>
      <p:grpSpPr>
        <a:xfrm>
          <a:off x="0" y="0"/>
          <a:ext cx="0" cy="0"/>
          <a:chOff x="0" y="0"/>
          <a:chExt cx="0" cy="0"/>
        </a:xfrm>
      </p:grpSpPr>
      <p:sp>
        <p:nvSpPr>
          <p:cNvPr id="105" name="Google Shape;105;p5"/>
          <p:cNvSpPr txBox="1"/>
          <p:nvPr/>
        </p:nvSpPr>
        <p:spPr>
          <a:xfrm>
            <a:off x="565525" y="3314631"/>
            <a:ext cx="7410300" cy="8178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sym typeface="Calibri"/>
              </a:rPr>
              <a:t>// Power BI Analyst</a:t>
            </a:r>
            <a:endParaRPr lang="en-US" sz="2400" dirty="0">
              <a:solidFill>
                <a:srgbClr val="A5A5A5"/>
              </a:solidFill>
              <a:latin typeface="Calibri"/>
              <a:ea typeface="Calibri"/>
              <a:cs typeface="Calibri"/>
            </a:endParaRPr>
          </a:p>
        </p:txBody>
      </p:sp>
      <p:sp>
        <p:nvSpPr>
          <p:cNvPr id="106" name="Google Shape;106;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1" dirty="0">
                <a:solidFill>
                  <a:srgbClr val="EA4E60"/>
                </a:solidFill>
                <a:latin typeface="Century Gothic"/>
                <a:ea typeface="Century Gothic"/>
                <a:cs typeface="Century Gothic"/>
                <a:sym typeface="Century Gothic"/>
              </a:rPr>
              <a:t>Etapa 2</a:t>
            </a:r>
            <a:endParaRPr sz="2400" dirty="0">
              <a:solidFill>
                <a:srgbClr val="EA4E60"/>
              </a:solidFill>
              <a:latin typeface="Century Gothic"/>
              <a:ea typeface="Century Gothic"/>
              <a:cs typeface="Century Gothic"/>
              <a:sym typeface="Century Gothic"/>
            </a:endParaRPr>
          </a:p>
        </p:txBody>
      </p:sp>
      <p:sp>
        <p:nvSpPr>
          <p:cNvPr id="107" name="Google Shape;107;p5"/>
          <p:cNvSpPr txBox="1"/>
          <p:nvPr/>
        </p:nvSpPr>
        <p:spPr>
          <a:xfrm>
            <a:off x="565525" y="2410628"/>
            <a:ext cx="7897133" cy="988635"/>
          </a:xfrm>
          <a:prstGeom prst="rect">
            <a:avLst/>
          </a:prstGeom>
          <a:noFill/>
          <a:ln>
            <a:noFill/>
          </a:ln>
        </p:spPr>
        <p:txBody>
          <a:bodyPr spcFirstLastPara="1" wrap="square" lIns="91425" tIns="91425" rIns="91425" bIns="91425" anchor="t" anchorCtr="0">
            <a:noAutofit/>
          </a:bodyPr>
          <a:lstStyle/>
          <a:p>
            <a:pPr>
              <a:lnSpc>
                <a:spcPct val="114999"/>
              </a:lnSpc>
            </a:pPr>
            <a:r>
              <a:rPr lang="en-US" sz="4000" b="1" dirty="0" err="1">
                <a:solidFill>
                  <a:srgbClr val="EA4E60"/>
                </a:solidFill>
                <a:latin typeface="Century Gothic"/>
              </a:rPr>
              <a:t>Trabalhando</a:t>
            </a:r>
            <a:r>
              <a:rPr lang="en-US" sz="4000" b="1" dirty="0">
                <a:solidFill>
                  <a:srgbClr val="EA4E60"/>
                </a:solidFill>
                <a:latin typeface="Century Gothic"/>
              </a:rPr>
              <a:t> com </a:t>
            </a:r>
            <a:r>
              <a:rPr lang="en-US" sz="4000" b="1" dirty="0" err="1">
                <a:solidFill>
                  <a:srgbClr val="EA4E60"/>
                </a:solidFill>
                <a:latin typeface="Century Gothic"/>
              </a:rPr>
              <a:t>Tabelas</a:t>
            </a:r>
            <a:endParaRPr lang="en-US" sz="4000" b="1" dirty="0">
              <a:solidFill>
                <a:srgbClr val="EA4E60"/>
              </a:solidFill>
              <a:latin typeface="Century Gothic"/>
            </a:endParaRPr>
          </a:p>
        </p:txBody>
      </p:sp>
      <p:pic>
        <p:nvPicPr>
          <p:cNvPr id="108" name="Google Shape;108;p5"/>
          <p:cNvPicPr preferRelativeResize="0"/>
          <p:nvPr/>
        </p:nvPicPr>
        <p:blipFill rotWithShape="1">
          <a:blip r:embed="rId3">
            <a:alphaModFix/>
          </a:blip>
          <a:srcRect/>
          <a:stretch/>
        </p:blipFill>
        <p:spPr>
          <a:xfrm>
            <a:off x="8127427" y="120128"/>
            <a:ext cx="851525" cy="331432"/>
          </a:xfrm>
          <a:prstGeom prst="rect">
            <a:avLst/>
          </a:prstGeom>
          <a:noFill/>
          <a:ln>
            <a:noFill/>
          </a:ln>
        </p:spPr>
      </p:pic>
      <p:sp>
        <p:nvSpPr>
          <p:cNvPr id="109" name="Google Shape;109;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r>
              <a:rPr lang="en-US">
                <a:solidFill>
                  <a:srgbClr val="EA4E60"/>
                </a:solidFill>
              </a:rPr>
              <a:t>[</a:t>
            </a:r>
            <a:fld id="{00000000-1234-1234-1234-123412341234}" type="slidenum">
              <a:rPr lang="en-US">
                <a:solidFill>
                  <a:srgbClr val="EA4E60"/>
                </a:solidFill>
              </a:rPr>
              <a:pPr/>
              <a:t>8</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4005716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Tabelas</a:t>
            </a:r>
            <a:r>
              <a:rPr lang="en-US" sz="4000" b="1" dirty="0">
                <a:solidFill>
                  <a:srgbClr val="EA4E60"/>
                </a:solidFill>
                <a:latin typeface="Century Gothic"/>
              </a:rPr>
              <a:t> e </a:t>
            </a:r>
            <a:r>
              <a:rPr lang="en-US" sz="4000" b="1" dirty="0" err="1">
                <a:solidFill>
                  <a:srgbClr val="EA4E60"/>
                </a:solidFill>
                <a:latin typeface="Century Gothic"/>
              </a:rPr>
              <a:t>Legibilidade</a:t>
            </a:r>
            <a:endParaRPr lang="en-US" sz="4000" b="1" dirty="0">
              <a:solidFill>
                <a:srgbClr val="EA4E60"/>
              </a:solidFill>
              <a:latin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9</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4446313" cy="2852282"/>
          </a:xfrm>
          <a:prstGeom prst="rect">
            <a:avLst/>
          </a:prstGeom>
          <a:noFill/>
          <a:ln>
            <a:noFill/>
          </a:ln>
        </p:spPr>
        <p:txBody>
          <a:bodyPr spcFirstLastPara="1" wrap="square" lIns="91425" tIns="91425" rIns="91425" bIns="91425" anchor="ctr" anchorCtr="0">
            <a:noAutofit/>
          </a:bodyPr>
          <a:lstStyle/>
          <a:p>
            <a:pPr marL="76200" lvl="1" algn="just"/>
            <a:r>
              <a:rPr lang="en-US" sz="2000" b="1" dirty="0" err="1">
                <a:latin typeface="Calibri" panose="020F0502020204030204" pitchFamily="34" charset="0"/>
                <a:cs typeface="Calibri" panose="020F0502020204030204" pitchFamily="34" charset="0"/>
              </a:rPr>
              <a:t>Vantagens</a:t>
            </a:r>
            <a:r>
              <a:rPr lang="en-US" sz="2000" b="1" dirty="0">
                <a:latin typeface="Calibri" panose="020F0502020204030204" pitchFamily="34" charset="0"/>
                <a:cs typeface="Calibri" panose="020F0502020204030204" pitchFamily="34" charset="0"/>
              </a:rPr>
              <a:t> de </a:t>
            </a:r>
            <a:r>
              <a:rPr lang="en-US" sz="2000" b="1" dirty="0" err="1">
                <a:latin typeface="Calibri" panose="020F0502020204030204" pitchFamily="34" charset="0"/>
                <a:cs typeface="Calibri" panose="020F0502020204030204" pitchFamily="34" charset="0"/>
              </a:rPr>
              <a:t>tabelas</a:t>
            </a:r>
            <a:r>
              <a:rPr lang="en-US" sz="2000" b="1" dirty="0">
                <a:latin typeface="Calibri" panose="020F0502020204030204" pitchFamily="34" charset="0"/>
                <a:cs typeface="Calibri" panose="020F0502020204030204" pitchFamily="34" charset="0"/>
              </a:rPr>
              <a:t> simples:</a:t>
            </a:r>
          </a:p>
          <a:p>
            <a:pPr marL="342900" lvl="0" indent="-342900">
              <a:buSzPts val="1000"/>
              <a:buFont typeface="Symbol" panose="05050102010706020507" pitchFamily="18" charset="2"/>
              <a:buChar char=""/>
              <a:tabLst>
                <a:tab pos="457200" algn="l"/>
              </a:tabLst>
            </a:pPr>
            <a:endParaRPr lang="pt-BR" sz="2000" dirty="0">
              <a:latin typeface="Calibri" panose="020F050202020403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pt-BR" sz="2000" dirty="0">
                <a:latin typeface="Calibri" panose="020F0502020204030204" pitchFamily="34" charset="0"/>
                <a:cs typeface="Calibri" panose="020F0502020204030204" pitchFamily="34" charset="0"/>
              </a:rPr>
              <a:t>Navegabilidade de coluna e de tabela amigável para o usuário.</a:t>
            </a:r>
          </a:p>
          <a:p>
            <a:pPr marL="342900" lvl="0" indent="-342900">
              <a:buSzPts val="1000"/>
              <a:buFont typeface="Symbol" panose="05050102010706020507" pitchFamily="18" charset="2"/>
              <a:buChar char=""/>
              <a:tabLst>
                <a:tab pos="457200" algn="l"/>
              </a:tabLst>
            </a:pPr>
            <a:r>
              <a:rPr lang="pt-BR" sz="2000" dirty="0">
                <a:latin typeface="Calibri" panose="020F0502020204030204" pitchFamily="34" charset="0"/>
                <a:cs typeface="Calibri" panose="020F0502020204030204" pitchFamily="34" charset="0"/>
              </a:rPr>
              <a:t>Ter relações de boa qualidade entre tabelas que fazem sentido.</a:t>
            </a:r>
          </a:p>
        </p:txBody>
      </p:sp>
      <p:pic>
        <p:nvPicPr>
          <p:cNvPr id="4" name="Imagem 3" descr="Interface gráfica do usuário, Aplicativo&#10;&#10;Descrição gerada automaticamente">
            <a:extLst>
              <a:ext uri="{FF2B5EF4-FFF2-40B4-BE49-F238E27FC236}">
                <a16:creationId xmlns:a16="http://schemas.microsoft.com/office/drawing/2014/main" id="{50DD2AED-8A29-FF42-A77B-5B546746107F}"/>
              </a:ext>
            </a:extLst>
          </p:cNvPr>
          <p:cNvPicPr>
            <a:picLocks noChangeAspect="1"/>
          </p:cNvPicPr>
          <p:nvPr/>
        </p:nvPicPr>
        <p:blipFill>
          <a:blip r:embed="rId3"/>
          <a:stretch>
            <a:fillRect/>
          </a:stretch>
        </p:blipFill>
        <p:spPr>
          <a:xfrm>
            <a:off x="5098222" y="1481050"/>
            <a:ext cx="2924175" cy="1252855"/>
          </a:xfrm>
          <a:prstGeom prst="rect">
            <a:avLst/>
          </a:prstGeom>
        </p:spPr>
      </p:pic>
      <p:pic>
        <p:nvPicPr>
          <p:cNvPr id="5" name="Imagem 4" descr="Gráfico&#10;&#10;Descrição gerada automaticamente">
            <a:extLst>
              <a:ext uri="{FF2B5EF4-FFF2-40B4-BE49-F238E27FC236}">
                <a16:creationId xmlns:a16="http://schemas.microsoft.com/office/drawing/2014/main" id="{F9383E11-9D7C-047D-9D8F-B34AB6B596AA}"/>
              </a:ext>
            </a:extLst>
          </p:cNvPr>
          <p:cNvPicPr>
            <a:picLocks noChangeAspect="1"/>
          </p:cNvPicPr>
          <p:nvPr/>
        </p:nvPicPr>
        <p:blipFill>
          <a:blip r:embed="rId4"/>
          <a:stretch>
            <a:fillRect/>
          </a:stretch>
        </p:blipFill>
        <p:spPr>
          <a:xfrm>
            <a:off x="5873115" y="3049956"/>
            <a:ext cx="2884170" cy="1699895"/>
          </a:xfrm>
          <a:prstGeom prst="rect">
            <a:avLst/>
          </a:prstGeom>
        </p:spPr>
      </p:pic>
    </p:spTree>
    <p:extLst>
      <p:ext uri="{BB962C8B-B14F-4D97-AF65-F5344CB8AC3E}">
        <p14:creationId xmlns:p14="http://schemas.microsoft.com/office/powerpoint/2010/main" val="78590310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9483571-f922-4e8e-9c1c-26f0a2252132">
      <UserInfo>
        <DisplayName/>
        <AccountId xsi:nil="true"/>
        <AccountType/>
      </UserInfo>
    </SharedWithUsers>
    <MediaLengthInSeconds xmlns="851b35d3-0456-4d6a-bc2f-da927e91d158" xsi:nil="true"/>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6" ma:contentTypeDescription="Crie um novo documento." ma:contentTypeScope="" ma:versionID="776c6dd0ea2199635295f0eace2bcdf2">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d0f52f09bfd34cabfd53d1cdf7dcbd2"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B005ED-3E83-4491-A0BB-C36D335FE14D}">
  <ds:schemaRefs>
    <ds:schemaRef ds:uri="http://purl.org/dc/terms/"/>
    <ds:schemaRef ds:uri="878716db-020a-4087-b0dc-18eb9c1797a2"/>
    <ds:schemaRef ds:uri="http://www.w3.org/XML/1998/namespace"/>
    <ds:schemaRef ds:uri="3019d89f-f031-4d1e-b7d8-a3aff2a03c55"/>
    <ds:schemaRef ds:uri="http://purl.org/dc/elements/1.1/"/>
    <ds:schemaRef ds:uri="http://schemas.openxmlformats.org/package/2006/metadata/core-properties"/>
    <ds:schemaRef ds:uri="http://schemas.microsoft.com/office/2006/metadata/properties"/>
    <ds:schemaRef ds:uri="http://purl.org/dc/dcmitype/"/>
    <ds:schemaRef ds:uri="http://schemas.microsoft.com/office/2006/documentManagement/types"/>
    <ds:schemaRef ds:uri="http://schemas.microsoft.com/office/infopath/2007/PartnerControls"/>
    <ds:schemaRef ds:uri="19483571-f922-4e8e-9c1c-26f0a2252132"/>
    <ds:schemaRef ds:uri="851b35d3-0456-4d6a-bc2f-da927e91d158"/>
  </ds:schemaRefs>
</ds:datastoreItem>
</file>

<file path=customXml/itemProps2.xml><?xml version="1.0" encoding="utf-8"?>
<ds:datastoreItem xmlns:ds="http://schemas.openxmlformats.org/officeDocument/2006/customXml" ds:itemID="{14C97937-DCE2-4E47-A577-60401D515C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D00815-259C-40B1-9162-FFA58291BC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997</TotalTime>
  <Words>1391</Words>
  <Application>Microsoft Office PowerPoint</Application>
  <PresentationFormat>Apresentação no Ecrã (16:9)</PresentationFormat>
  <Paragraphs>256</Paragraphs>
  <Slides>37</Slides>
  <Notes>37</Notes>
  <HiddenSlides>0</HiddenSlides>
  <MMClips>0</MMClips>
  <ScaleCrop>false</ScaleCrop>
  <HeadingPairs>
    <vt:vector size="4" baseType="variant">
      <vt:variant>
        <vt:lpstr>Tema</vt:lpstr>
      </vt:variant>
      <vt:variant>
        <vt:i4>1</vt:i4>
      </vt:variant>
      <vt:variant>
        <vt:lpstr>Títulos dos diapositivos</vt:lpstr>
      </vt:variant>
      <vt:variant>
        <vt:i4>37</vt:i4>
      </vt:variant>
    </vt:vector>
  </HeadingPairs>
  <TitlesOfParts>
    <vt:vector size="38" baseType="lpstr">
      <vt:lpstr>Simple Light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Juliana</cp:lastModifiedBy>
  <cp:revision>1003</cp:revision>
  <dcterms:modified xsi:type="dcterms:W3CDTF">2024-10-22T20:12:40Z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Order">
    <vt:r8>600</vt:r8>
  </property>
  <property fmtid="{D5CDD505-2E9C-101B-9397-08002B2CF9AE}" pid="4" name="TriggerFlowInfo">
    <vt:lpwstr/>
  </property>
  <property fmtid="{D5CDD505-2E9C-101B-9397-08002B2CF9AE}" pid="5" name="ComplianceAssetId">
    <vt:lpwstr/>
  </property>
  <property fmtid="{D5CDD505-2E9C-101B-9397-08002B2CF9AE}" pid="6" name="_ExtendedDescription">
    <vt:lpwstr/>
  </property>
  <property fmtid="{D5CDD505-2E9C-101B-9397-08002B2CF9AE}" pid="7" name="MediaServiceImageTags">
    <vt:lpwstr/>
  </property>
</Properties>
</file>