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  <p:sldMasterId id="2147483661" r:id="rId5"/>
  </p:sldMasterIdLst>
  <p:notesMasterIdLst>
    <p:notesMasterId r:id="rId21"/>
  </p:notesMasterIdLst>
  <p:sldIdLst>
    <p:sldId id="260" r:id="rId6"/>
    <p:sldId id="265" r:id="rId7"/>
    <p:sldId id="311" r:id="rId8"/>
    <p:sldId id="350" r:id="rId9"/>
    <p:sldId id="320" r:id="rId10"/>
    <p:sldId id="347" r:id="rId11"/>
    <p:sldId id="323" r:id="rId12"/>
    <p:sldId id="348" r:id="rId13"/>
    <p:sldId id="349" r:id="rId14"/>
    <p:sldId id="319" r:id="rId15"/>
    <p:sldId id="351" r:id="rId16"/>
    <p:sldId id="352" r:id="rId17"/>
    <p:sldId id="353" r:id="rId18"/>
    <p:sldId id="354" r:id="rId19"/>
    <p:sldId id="315" r:id="rId2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Segoe UI" panose="020B0502040204020203" pitchFamily="34" charset="0"/>
      <p:regular r:id="rId26"/>
      <p:bold r:id="rId27"/>
      <p:italic r:id="rId28"/>
      <p:boldItalic r:id="rId29"/>
    </p:embeddedFont>
    <p:embeddedFont>
      <p:font typeface="Segoe UI Semibold" panose="020B0702040204020203" pitchFamily="34" charset="0"/>
      <p:bold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86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89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8.fntdata"/><Relationship Id="rId88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3.fntdata"/><Relationship Id="rId87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90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10.fntdata"/><Relationship Id="rId86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802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300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745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011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466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6295da5bc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116295da5bc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562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259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229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441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056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854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5215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5450" y="95913"/>
            <a:ext cx="845550" cy="3799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/>
        </p:nvSpPr>
        <p:spPr>
          <a:xfrm>
            <a:off x="565525" y="733597"/>
            <a:ext cx="7980617" cy="2129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Contruindo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o Storytelling com Power BI</a:t>
            </a:r>
            <a:endParaRPr lang="en-US" dirty="0"/>
          </a:p>
          <a:p>
            <a:pPr>
              <a:lnSpc>
                <a:spcPct val="114999"/>
              </a:lnSpc>
            </a:pPr>
            <a:r>
              <a:rPr lang="en-US" sz="2400" i="1" dirty="0" err="1">
                <a:solidFill>
                  <a:srgbClr val="EA4E60"/>
                </a:solidFill>
                <a:latin typeface="Century Gothic"/>
              </a:rPr>
              <a:t>Formação</a:t>
            </a:r>
            <a:r>
              <a:rPr lang="en-US" sz="2400" i="1" dirty="0">
                <a:solidFill>
                  <a:srgbClr val="EA4E60"/>
                </a:solidFill>
                <a:latin typeface="Century Gothic"/>
              </a:rPr>
              <a:t> Power BI Analyst</a:t>
            </a:r>
            <a:endParaRPr lang="en-US" dirty="0"/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368EFF0C-058F-7EDB-1F36-F74DC0F55023}"/>
              </a:ext>
            </a:extLst>
          </p:cNvPr>
          <p:cNvSpPr txBox="1"/>
          <p:nvPr/>
        </p:nvSpPr>
        <p:spPr>
          <a:xfrm>
            <a:off x="565525" y="2946527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Mascarenhas</a:t>
            </a:r>
            <a:endParaRPr lang="en-US"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Tech Education Specialist DIO / Owner do canal @Simplificandoredes e @SimplificandoProgramação </a:t>
            </a:r>
            <a:endParaRPr lang="en-US" sz="1600">
              <a:ea typeface="Calibri"/>
            </a:endParaRPr>
          </a:p>
          <a:p>
            <a:pPr>
              <a:spcBef>
                <a:spcPts val="1000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>
              <a:ea typeface="Calibri"/>
            </a:endParaRP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40A24"/>
                </a:solidFill>
                <a:ea typeface="Calibri"/>
                <a:sym typeface="Calibri"/>
              </a:rPr>
              <a:t>@</a:t>
            </a:r>
            <a:r>
              <a:rPr lang="en-US" sz="2000" b="1">
                <a:solidFill>
                  <a:srgbClr val="040A24"/>
                </a:solidFill>
                <a:ea typeface="Calibri"/>
                <a:sym typeface="Calibri"/>
              </a:rPr>
              <a:t>in/juliana-mascarenhas-ds/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Segmentador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13" name="Google Shape;168;p3">
            <a:extLst>
              <a:ext uri="{FF2B5EF4-FFF2-40B4-BE49-F238E27FC236}">
                <a16:creationId xmlns:a16="http://schemas.microsoft.com/office/drawing/2014/main" id="{4A79FC9E-262A-4326-B95E-C5C34EE98E5A}"/>
              </a:ext>
            </a:extLst>
          </p:cNvPr>
          <p:cNvSpPr txBox="1"/>
          <p:nvPr/>
        </p:nvSpPr>
        <p:spPr>
          <a:xfrm>
            <a:off x="565526" y="1865972"/>
            <a:ext cx="5983958" cy="2591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Fornecer acesso mais rápido aos filtros mais usados ou mais importantes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b="0" i="0" u="none" strike="noStrike" baseline="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Simplificar a capacidade do usuário de ver o estado filtrado atual sem precisar abrir uma lista suspensa.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b="0" i="0" u="none" strike="noStrike" baseline="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Filtrar por colunas desnecessárias e ocultas nas tabelas de dados.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800" b="0" i="0" u="none" strike="noStrike" baseline="0" dirty="0">
              <a:solidFill>
                <a:srgbClr val="161616"/>
              </a:solidFill>
              <a:latin typeface="Segoe UI" panose="020B0502040204020203" pitchFamily="34" charset="0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D3D86FB-8333-477C-9257-E2BABB9C0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052" y="3353584"/>
            <a:ext cx="1269368" cy="1291784"/>
          </a:xfrm>
          <a:prstGeom prst="rect">
            <a:avLst/>
          </a:prstGeom>
        </p:spPr>
      </p:pic>
      <p:pic>
        <p:nvPicPr>
          <p:cNvPr id="2" name="Imagem 5">
            <a:extLst>
              <a:ext uri="{FF2B5EF4-FFF2-40B4-BE49-F238E27FC236}">
                <a16:creationId xmlns:a16="http://schemas.microsoft.com/office/drawing/2014/main" id="{D4104931-F3D1-4104-9849-58186633E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664" y="1800723"/>
            <a:ext cx="1269368" cy="1294696"/>
          </a:xfrm>
          <a:prstGeom prst="rect">
            <a:avLst/>
          </a:prstGeom>
        </p:spPr>
      </p:pic>
      <p:pic>
        <p:nvPicPr>
          <p:cNvPr id="3" name="Imagem 5">
            <a:extLst>
              <a:ext uri="{FF2B5EF4-FFF2-40B4-BE49-F238E27FC236}">
                <a16:creationId xmlns:a16="http://schemas.microsoft.com/office/drawing/2014/main" id="{BBCB5420-B809-4052-98A6-85397BB5B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8324" y="685700"/>
            <a:ext cx="1338754" cy="129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64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Segmentador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13" name="Google Shape;168;p3">
            <a:extLst>
              <a:ext uri="{FF2B5EF4-FFF2-40B4-BE49-F238E27FC236}">
                <a16:creationId xmlns:a16="http://schemas.microsoft.com/office/drawing/2014/main" id="{4A79FC9E-262A-4326-B95E-C5C34EE98E5A}"/>
              </a:ext>
            </a:extLst>
          </p:cNvPr>
          <p:cNvSpPr txBox="1"/>
          <p:nvPr/>
        </p:nvSpPr>
        <p:spPr>
          <a:xfrm>
            <a:off x="565525" y="1865972"/>
            <a:ext cx="6251587" cy="211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u="none" strike="noStrike" baseline="0">
                <a:solidFill>
                  <a:srgbClr val="161616"/>
                </a:solidFill>
                <a:latin typeface="Segoe UI" panose="020B0502040204020203" pitchFamily="34" charset="0"/>
              </a:rPr>
              <a:t>Criar relatórios mais direcionados (colocando a segmentação de dados ao lado devisuais importantes).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b="0" i="0" u="none" strike="noStrike" baseline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u="none" strike="noStrike" baseline="0">
                <a:solidFill>
                  <a:srgbClr val="161616"/>
                </a:solidFill>
                <a:latin typeface="Segoe UI" panose="020B0502040204020203" pitchFamily="34" charset="0"/>
              </a:rPr>
              <a:t>Adiar as consultas ao modelo de dados usando uma segmentação suspensa,especialmente ao usar o DirectQuery.</a:t>
            </a:r>
            <a:endParaRPr lang="pt-BR" sz="1800" b="0" i="0" u="none" strike="noStrike" baseline="0" dirty="0">
              <a:solidFill>
                <a:srgbClr val="161616"/>
              </a:solidFill>
              <a:latin typeface="Segoe UI" panose="020B0502040204020203" pitchFamily="34" charset="0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D3D86FB-8333-477C-9257-E2BABB9C0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052" y="3353584"/>
            <a:ext cx="1269368" cy="1291784"/>
          </a:xfrm>
          <a:prstGeom prst="rect">
            <a:avLst/>
          </a:prstGeom>
        </p:spPr>
      </p:pic>
      <p:pic>
        <p:nvPicPr>
          <p:cNvPr id="2" name="Imagem 5">
            <a:extLst>
              <a:ext uri="{FF2B5EF4-FFF2-40B4-BE49-F238E27FC236}">
                <a16:creationId xmlns:a16="http://schemas.microsoft.com/office/drawing/2014/main" id="{D4104931-F3D1-4104-9849-58186633E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664" y="1800723"/>
            <a:ext cx="1269368" cy="1294696"/>
          </a:xfrm>
          <a:prstGeom prst="rect">
            <a:avLst/>
          </a:prstGeom>
        </p:spPr>
      </p:pic>
      <p:pic>
        <p:nvPicPr>
          <p:cNvPr id="3" name="Imagem 5">
            <a:extLst>
              <a:ext uri="{FF2B5EF4-FFF2-40B4-BE49-F238E27FC236}">
                <a16:creationId xmlns:a16="http://schemas.microsoft.com/office/drawing/2014/main" id="{BBCB5420-B809-4052-98A6-85397BB5B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8324" y="685700"/>
            <a:ext cx="1338754" cy="129178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4671BED-D272-0007-AB60-4347257A7B40}"/>
              </a:ext>
            </a:extLst>
          </p:cNvPr>
          <p:cNvSpPr txBox="1"/>
          <p:nvPr/>
        </p:nvSpPr>
        <p:spPr>
          <a:xfrm>
            <a:off x="1405318" y="415188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As segmentações não têm suporte para campos de entrada nem para funções de </a:t>
            </a:r>
            <a:r>
              <a:rPr lang="pt-BR" sz="1400" b="0" i="0" u="none" strike="noStrike" baseline="0" dirty="0" err="1">
                <a:solidFill>
                  <a:srgbClr val="161616"/>
                </a:solidFill>
                <a:latin typeface="Segoe UI" panose="020B0502040204020203" pitchFamily="34" charset="0"/>
              </a:rPr>
              <a:t>drill</a:t>
            </a:r>
            <a:r>
              <a:rPr lang="pt-BR" sz="14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 </a:t>
            </a:r>
            <a:r>
              <a:rPr lang="pt-BR" sz="1400" b="0" i="0" u="none" strike="noStrike" baseline="0" dirty="0" err="1">
                <a:solidFill>
                  <a:srgbClr val="161616"/>
                </a:solidFill>
                <a:latin typeface="Segoe UI" panose="020B0502040204020203" pitchFamily="34" charset="0"/>
              </a:rPr>
              <a:t>down</a:t>
            </a:r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D8502AD-5F48-0635-8920-CEFCD8D26B34}"/>
              </a:ext>
            </a:extLst>
          </p:cNvPr>
          <p:cNvSpPr/>
          <p:nvPr/>
        </p:nvSpPr>
        <p:spPr>
          <a:xfrm>
            <a:off x="1193580" y="3999476"/>
            <a:ext cx="4932157" cy="89219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214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Segmentador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13" name="Google Shape;168;p3">
            <a:extLst>
              <a:ext uri="{FF2B5EF4-FFF2-40B4-BE49-F238E27FC236}">
                <a16:creationId xmlns:a16="http://schemas.microsoft.com/office/drawing/2014/main" id="{4A79FC9E-262A-4326-B95E-C5C34EE98E5A}"/>
              </a:ext>
            </a:extLst>
          </p:cNvPr>
          <p:cNvSpPr txBox="1"/>
          <p:nvPr/>
        </p:nvSpPr>
        <p:spPr>
          <a:xfrm>
            <a:off x="565525" y="1739215"/>
            <a:ext cx="8147295" cy="211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pt-BR" sz="1800" b="0" i="0" u="none" strike="noStrike" baseline="0" dirty="0">
              <a:solidFill>
                <a:srgbClr val="000000"/>
              </a:solidFill>
              <a:latin typeface="Segoe UI Semibold" panose="020B0702040204020203" pitchFamily="34" charset="0"/>
            </a:endParaRPr>
          </a:p>
          <a:p>
            <a:endParaRPr lang="pt-BR" sz="1800" b="0" i="0" u="none" strike="noStrike" baseline="0" dirty="0">
              <a:latin typeface="Segoe UI Semibold" panose="020B0702040204020203" pitchFamily="34" charset="0"/>
            </a:endParaRPr>
          </a:p>
          <a:p>
            <a:r>
              <a:rPr lang="pt-BR" sz="1800" b="1" i="0" u="none" strike="noStrike" baseline="0" dirty="0">
                <a:solidFill>
                  <a:srgbClr val="161616"/>
                </a:solidFill>
                <a:latin typeface="Segoe UI Semibold" panose="020B0702040204020203" pitchFamily="34" charset="0"/>
              </a:rPr>
              <a:t>Seleção única 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– essa opção está </a:t>
            </a:r>
            <a:r>
              <a:rPr lang="pt-BR" sz="1800" b="1" i="0" u="none" strike="noStrike" baseline="0" dirty="0">
                <a:solidFill>
                  <a:srgbClr val="161616"/>
                </a:solidFill>
                <a:latin typeface="Segoe UI Semibold" panose="020B0702040204020203" pitchFamily="34" charset="0"/>
              </a:rPr>
              <a:t>Desativada 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por padrão. Ela garante que apenas um </a:t>
            </a:r>
            <a:r>
              <a:rPr lang="pt-BR" sz="1800" b="0" i="0" u="none" strike="noStrike" baseline="0" dirty="0" err="1">
                <a:solidFill>
                  <a:srgbClr val="161616"/>
                </a:solidFill>
                <a:latin typeface="Segoe UI" panose="020B0502040204020203" pitchFamily="34" charset="0"/>
              </a:rPr>
              <a:t>itempossa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 ser selecionado por vez.</a:t>
            </a:r>
          </a:p>
          <a:p>
            <a:endParaRPr lang="pt-BR" sz="1800" b="0" i="0" u="none" strike="noStrike" baseline="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r>
              <a:rPr lang="pt-BR" sz="1800" b="1" i="0" u="none" strike="noStrike" baseline="0" dirty="0">
                <a:solidFill>
                  <a:srgbClr val="161616"/>
                </a:solidFill>
                <a:latin typeface="Segoe UI Semibold" panose="020B0702040204020203" pitchFamily="34" charset="0"/>
              </a:rPr>
              <a:t>Seleção múltipla com CTRL 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– essa opção está </a:t>
            </a:r>
            <a:r>
              <a:rPr lang="pt-BR" sz="1800" b="1" i="0" u="none" strike="noStrike" baseline="0" dirty="0">
                <a:solidFill>
                  <a:srgbClr val="161616"/>
                </a:solidFill>
                <a:latin typeface="Segoe UI Semibold" panose="020B0702040204020203" pitchFamily="34" charset="0"/>
              </a:rPr>
              <a:t>Ativada 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por padrão. Ela permite que </a:t>
            </a:r>
            <a:r>
              <a:rPr lang="pt-BR" sz="1800" b="0" i="0" u="none" strike="noStrike" baseline="0" dirty="0" err="1">
                <a:solidFill>
                  <a:srgbClr val="161616"/>
                </a:solidFill>
                <a:latin typeface="Segoe UI" panose="020B0502040204020203" pitchFamily="34" charset="0"/>
              </a:rPr>
              <a:t>vocêselecione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 vários itens pressionando a tecla </a:t>
            </a:r>
            <a:r>
              <a:rPr lang="pt-BR" sz="1800" b="1" i="0" u="none" strike="noStrike" baseline="0" dirty="0">
                <a:solidFill>
                  <a:srgbClr val="161616"/>
                </a:solidFill>
                <a:latin typeface="Segoe UI Semibold" panose="020B0702040204020203" pitchFamily="34" charset="0"/>
              </a:rPr>
              <a:t>Ctrl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.</a:t>
            </a:r>
          </a:p>
          <a:p>
            <a:endParaRPr lang="pt-BR" sz="1800" b="0" i="0" u="none" strike="noStrike" baseline="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r>
              <a:rPr lang="pt-BR" sz="1800" b="1" i="0" u="none" strike="noStrike" baseline="0" dirty="0">
                <a:solidFill>
                  <a:srgbClr val="161616"/>
                </a:solidFill>
                <a:latin typeface="Segoe UI Semibold" panose="020B0702040204020203" pitchFamily="34" charset="0"/>
              </a:rPr>
              <a:t>Mostrar "Selecionar tudo" 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– essa opção está </a:t>
            </a:r>
            <a:r>
              <a:rPr lang="pt-BR" sz="1800" b="1" i="0" u="none" strike="noStrike" baseline="0" dirty="0">
                <a:solidFill>
                  <a:srgbClr val="161616"/>
                </a:solidFill>
                <a:latin typeface="Segoe UI Semibold" panose="020B0702040204020203" pitchFamily="34" charset="0"/>
              </a:rPr>
              <a:t>Desativada 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por padrão. Se você </a:t>
            </a:r>
            <a:r>
              <a:rPr lang="pt-BR" sz="1800" b="0" i="0" u="none" strike="noStrike" baseline="0" dirty="0" err="1">
                <a:solidFill>
                  <a:srgbClr val="161616"/>
                </a:solidFill>
                <a:latin typeface="Segoe UI" panose="020B0502040204020203" pitchFamily="34" charset="0"/>
              </a:rPr>
              <a:t>habilitaressa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 opção, uma caixa de seleção </a:t>
            </a:r>
            <a:r>
              <a:rPr lang="pt-BR" sz="1800" b="1" i="0" u="none" strike="noStrike" baseline="0" dirty="0">
                <a:solidFill>
                  <a:srgbClr val="161616"/>
                </a:solidFill>
                <a:latin typeface="Segoe UI Semibold" panose="020B0702040204020203" pitchFamily="34" charset="0"/>
              </a:rPr>
              <a:t>Selecionar tudo 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será adicionada à segmentação. </a:t>
            </a:r>
          </a:p>
        </p:txBody>
      </p:sp>
      <p:pic>
        <p:nvPicPr>
          <p:cNvPr id="2" name="Imagem 5">
            <a:extLst>
              <a:ext uri="{FF2B5EF4-FFF2-40B4-BE49-F238E27FC236}">
                <a16:creationId xmlns:a16="http://schemas.microsoft.com/office/drawing/2014/main" id="{D4104931-F3D1-4104-9849-58186633E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552" y="254421"/>
            <a:ext cx="1269368" cy="129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18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Filtros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13" name="Google Shape;168;p3">
            <a:extLst>
              <a:ext uri="{FF2B5EF4-FFF2-40B4-BE49-F238E27FC236}">
                <a16:creationId xmlns:a16="http://schemas.microsoft.com/office/drawing/2014/main" id="{4A79FC9E-262A-4326-B95E-C5C34EE98E5A}"/>
              </a:ext>
            </a:extLst>
          </p:cNvPr>
          <p:cNvSpPr txBox="1"/>
          <p:nvPr/>
        </p:nvSpPr>
        <p:spPr>
          <a:xfrm>
            <a:off x="565525" y="1799063"/>
            <a:ext cx="8147295" cy="205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pt-BR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18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8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Ao expandir o painel </a:t>
            </a:r>
            <a:r>
              <a:rPr lang="pt-BR" sz="1800" b="1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Filtros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dependendo do item do relatório que você selecionou, </a:t>
            </a:r>
            <a:r>
              <a:rPr lang="pt-BR" sz="1800" b="0" i="0" u="none" strike="noStrike" baseline="0" dirty="0" err="1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vocêverá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 seguintes seções:</a:t>
            </a:r>
          </a:p>
          <a:p>
            <a:endParaRPr lang="pt-BR" sz="1800" b="0" i="0" u="none" strike="noStrike" baseline="0" dirty="0">
              <a:solidFill>
                <a:srgbClr val="16161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Filtros neste visual 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filtros que se aplicam ao visual selecionado e nada mais. Esta </a:t>
            </a:r>
            <a:r>
              <a:rPr lang="pt-BR" sz="1800" b="0" i="0" u="none" strike="noStrike" baseline="0" dirty="0" err="1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seçãosó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será exibida se você tiver um visual selecionado.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b="0" i="0" u="none" strike="noStrike" baseline="0" dirty="0">
              <a:solidFill>
                <a:srgbClr val="16161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Filtros nesta página 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filtros que se aplicam a toda a página que você tem aberta.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b="0" i="0" u="none" strike="noStrike" baseline="0" dirty="0">
              <a:solidFill>
                <a:srgbClr val="16161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Filtros em todas as páginas 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filtros que se aplicam a todas as páginas no relatório.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b="0" i="0" u="none" strike="noStrike" baseline="0" dirty="0">
              <a:solidFill>
                <a:srgbClr val="16161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Detalhamento 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filtros que se aplicam a uma só entidade no relatório.</a:t>
            </a:r>
          </a:p>
        </p:txBody>
      </p:sp>
      <p:pic>
        <p:nvPicPr>
          <p:cNvPr id="2" name="Imagem 5">
            <a:extLst>
              <a:ext uri="{FF2B5EF4-FFF2-40B4-BE49-F238E27FC236}">
                <a16:creationId xmlns:a16="http://schemas.microsoft.com/office/drawing/2014/main" id="{D4104931-F3D1-4104-9849-58186633E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552" y="254421"/>
            <a:ext cx="1269368" cy="129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1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Classificar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3" name="Google Shape;168;p3">
            <a:extLst>
              <a:ext uri="{FF2B5EF4-FFF2-40B4-BE49-F238E27FC236}">
                <a16:creationId xmlns:a16="http://schemas.microsoft.com/office/drawing/2014/main" id="{4A79FC9E-262A-4326-B95E-C5C34EE98E5A}"/>
              </a:ext>
            </a:extLst>
          </p:cNvPr>
          <p:cNvSpPr txBox="1"/>
          <p:nvPr/>
        </p:nvSpPr>
        <p:spPr>
          <a:xfrm>
            <a:off x="565525" y="1799062"/>
            <a:ext cx="8147295" cy="2765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Decrescente -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 o visual de acordo com a coluna selecionada na ordem do maior valor para o menor.</a:t>
            </a:r>
          </a:p>
          <a:p>
            <a:pPr algn="l"/>
            <a:endParaRPr lang="pt-B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Crescente - </a:t>
            </a:r>
            <a:r>
              <a:rPr lang="pt-BR" sz="20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 o visual de acordo com a coluna selecionada na ordem do menor valor para o maior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Classificar por - </a:t>
            </a:r>
            <a:r>
              <a:rPr lang="pt-BR" sz="20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 os dados de acordo com uma coluna específica. Focalize essa opção para exibir a lista de colunas entre as quais você pode selecionar </a:t>
            </a:r>
            <a:endParaRPr lang="pt-B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m 5">
            <a:extLst>
              <a:ext uri="{FF2B5EF4-FFF2-40B4-BE49-F238E27FC236}">
                <a16:creationId xmlns:a16="http://schemas.microsoft.com/office/drawing/2014/main" id="{D4104931-F3D1-4104-9849-58186633E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552" y="254421"/>
            <a:ext cx="1269368" cy="129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33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6295da5bc_1_9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ea typeface="Calibri"/>
                <a:sym typeface="Calibri"/>
              </a:rPr>
              <a:t>Como </a:t>
            </a:r>
            <a:r>
              <a:rPr lang="en-US" sz="2400" dirty="0" err="1">
                <a:solidFill>
                  <a:srgbClr val="A5A5A5"/>
                </a:solidFill>
                <a:ea typeface="Calibri"/>
                <a:sym typeface="Calibri"/>
              </a:rPr>
              <a:t>dominar</a:t>
            </a:r>
            <a:r>
              <a:rPr lang="en-US" sz="2400" dirty="0">
                <a:solidFill>
                  <a:srgbClr val="A5A5A5"/>
                </a:solidFill>
                <a:ea typeface="Calibri"/>
                <a:sym typeface="Calibri"/>
              </a:rPr>
              <a:t> a </a:t>
            </a:r>
            <a:r>
              <a:rPr lang="en-US" sz="2400" dirty="0" err="1">
                <a:solidFill>
                  <a:srgbClr val="A5A5A5"/>
                </a:solidFill>
                <a:ea typeface="Calibri"/>
                <a:sym typeface="Calibri"/>
              </a:rPr>
              <a:t>sua</a:t>
            </a:r>
            <a:r>
              <a:rPr lang="en-US" sz="2400" dirty="0">
                <a:solidFill>
                  <a:srgbClr val="A5A5A5"/>
                </a:solidFill>
                <a:ea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A5A5A5"/>
                </a:solidFill>
                <a:ea typeface="Calibri"/>
                <a:sym typeface="Calibri"/>
              </a:rPr>
              <a:t>carreira</a:t>
            </a:r>
            <a:r>
              <a:rPr lang="en-US" sz="2400" dirty="0">
                <a:solidFill>
                  <a:srgbClr val="A5A5A5"/>
                </a:solidFill>
                <a:ea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A5A5A5"/>
                </a:solidFill>
                <a:ea typeface="Calibri"/>
                <a:sym typeface="Calibri"/>
              </a:rPr>
              <a:t>em</a:t>
            </a:r>
            <a:r>
              <a:rPr lang="en-US" sz="2400" dirty="0">
                <a:solidFill>
                  <a:srgbClr val="A5A5A5"/>
                </a:solidFill>
                <a:ea typeface="Calibri"/>
                <a:sym typeface="Calibri"/>
              </a:rPr>
              <a:t> data</a:t>
            </a:r>
            <a:endParaRPr lang="en-US" sz="2400" dirty="0">
              <a:ea typeface="Calibri"/>
              <a:sym typeface="Calibri"/>
            </a:endParaRPr>
          </a:p>
        </p:txBody>
      </p:sp>
      <p:sp>
        <p:nvSpPr>
          <p:cNvPr id="252" name="Google Shape;252;g116295da5bc_1_9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Obrigada</a:t>
            </a:r>
            <a:endParaRPr lang="pt-BR" err="1"/>
          </a:p>
        </p:txBody>
      </p:sp>
      <p:pic>
        <p:nvPicPr>
          <p:cNvPr id="253" name="Google Shape;253;g116295da5bc_1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116295da5bc_1_9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15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60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Power BI Analyst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Projetando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layout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Relatórios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  <a:endParaRPr lang="en-US" dirty="0"/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Layout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13" name="Google Shape;168;p3">
            <a:extLst>
              <a:ext uri="{FF2B5EF4-FFF2-40B4-BE49-F238E27FC236}">
                <a16:creationId xmlns:a16="http://schemas.microsoft.com/office/drawing/2014/main" id="{4A79FC9E-262A-4326-B95E-C5C34EE98E5A}"/>
              </a:ext>
            </a:extLst>
          </p:cNvPr>
          <p:cNvSpPr txBox="1"/>
          <p:nvPr/>
        </p:nvSpPr>
        <p:spPr>
          <a:xfrm>
            <a:off x="565525" y="2074127"/>
            <a:ext cx="7984551" cy="222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Requisitos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empresariais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Publico-alvo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relatório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Disposição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dos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visuais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76200" lvl="1" algn="just"/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D3D86FB-8333-477C-9257-E2BABB9C0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391" y="3353583"/>
            <a:ext cx="1569029" cy="1596737"/>
          </a:xfrm>
          <a:prstGeom prst="rect">
            <a:avLst/>
          </a:prstGeom>
        </p:spPr>
      </p:pic>
      <p:pic>
        <p:nvPicPr>
          <p:cNvPr id="2" name="Imagem 5">
            <a:extLst>
              <a:ext uri="{FF2B5EF4-FFF2-40B4-BE49-F238E27FC236}">
                <a16:creationId xmlns:a16="http://schemas.microsoft.com/office/drawing/2014/main" id="{D4104931-F3D1-4104-9849-58186633E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664" y="1800722"/>
            <a:ext cx="1518804" cy="1549109"/>
          </a:xfrm>
          <a:prstGeom prst="rect">
            <a:avLst/>
          </a:prstGeom>
        </p:spPr>
      </p:pic>
      <p:pic>
        <p:nvPicPr>
          <p:cNvPr id="3" name="Imagem 5">
            <a:extLst>
              <a:ext uri="{FF2B5EF4-FFF2-40B4-BE49-F238E27FC236}">
                <a16:creationId xmlns:a16="http://schemas.microsoft.com/office/drawing/2014/main" id="{BBCB5420-B809-4052-98A6-85397BB5B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233" y="685700"/>
            <a:ext cx="1776845" cy="1714503"/>
          </a:xfrm>
          <a:prstGeom prst="rect">
            <a:avLst/>
          </a:prstGeom>
        </p:spPr>
      </p:pic>
      <p:sp>
        <p:nvSpPr>
          <p:cNvPr id="5" name="Retângulo: Cantos Diagonais Recortados 4">
            <a:extLst>
              <a:ext uri="{FF2B5EF4-FFF2-40B4-BE49-F238E27FC236}">
                <a16:creationId xmlns:a16="http://schemas.microsoft.com/office/drawing/2014/main" id="{457D424A-9F09-71DF-DCFB-4826ED53E8D6}"/>
              </a:ext>
            </a:extLst>
          </p:cNvPr>
          <p:cNvSpPr/>
          <p:nvPr/>
        </p:nvSpPr>
        <p:spPr>
          <a:xfrm>
            <a:off x="743415" y="3917795"/>
            <a:ext cx="4356409" cy="58915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que fazer então....</a:t>
            </a:r>
          </a:p>
        </p:txBody>
      </p:sp>
    </p:spTree>
    <p:extLst>
      <p:ext uri="{BB962C8B-B14F-4D97-AF65-F5344CB8AC3E}">
        <p14:creationId xmlns:p14="http://schemas.microsoft.com/office/powerpoint/2010/main" val="161899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Diretrizes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13" name="Google Shape;168;p3">
            <a:extLst>
              <a:ext uri="{FF2B5EF4-FFF2-40B4-BE49-F238E27FC236}">
                <a16:creationId xmlns:a16="http://schemas.microsoft.com/office/drawing/2014/main" id="{4A79FC9E-262A-4326-B95E-C5C34EE98E5A}"/>
              </a:ext>
            </a:extLst>
          </p:cNvPr>
          <p:cNvSpPr txBox="1"/>
          <p:nvPr/>
        </p:nvSpPr>
        <p:spPr>
          <a:xfrm>
            <a:off x="565525" y="1865972"/>
            <a:ext cx="6266455" cy="2591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Desenhe um esboço</a:t>
            </a: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Concentre-se no que é importante</a:t>
            </a: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Escolha o fundo ideal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D3D86FB-8333-477C-9257-E2BABB9C0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052" y="3353584"/>
            <a:ext cx="1269368" cy="1291784"/>
          </a:xfrm>
          <a:prstGeom prst="rect">
            <a:avLst/>
          </a:prstGeom>
        </p:spPr>
      </p:pic>
      <p:pic>
        <p:nvPicPr>
          <p:cNvPr id="2" name="Imagem 5">
            <a:extLst>
              <a:ext uri="{FF2B5EF4-FFF2-40B4-BE49-F238E27FC236}">
                <a16:creationId xmlns:a16="http://schemas.microsoft.com/office/drawing/2014/main" id="{D4104931-F3D1-4104-9849-58186633E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664" y="1800723"/>
            <a:ext cx="1269368" cy="1294696"/>
          </a:xfrm>
          <a:prstGeom prst="rect">
            <a:avLst/>
          </a:prstGeom>
        </p:spPr>
      </p:pic>
      <p:pic>
        <p:nvPicPr>
          <p:cNvPr id="3" name="Imagem 5">
            <a:extLst>
              <a:ext uri="{FF2B5EF4-FFF2-40B4-BE49-F238E27FC236}">
                <a16:creationId xmlns:a16="http://schemas.microsoft.com/office/drawing/2014/main" id="{BBCB5420-B809-4052-98A6-85397BB5B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8324" y="685700"/>
            <a:ext cx="1338754" cy="129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6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não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fazer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….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D3D86FB-8333-477C-9257-E2BABB9C0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052" y="3353584"/>
            <a:ext cx="1269368" cy="1291784"/>
          </a:xfrm>
          <a:prstGeom prst="rect">
            <a:avLst/>
          </a:prstGeom>
        </p:spPr>
      </p:pic>
      <p:pic>
        <p:nvPicPr>
          <p:cNvPr id="2" name="Imagem 5">
            <a:extLst>
              <a:ext uri="{FF2B5EF4-FFF2-40B4-BE49-F238E27FC236}">
                <a16:creationId xmlns:a16="http://schemas.microsoft.com/office/drawing/2014/main" id="{D4104931-F3D1-4104-9849-58186633E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664" y="1800723"/>
            <a:ext cx="1269368" cy="1294696"/>
          </a:xfrm>
          <a:prstGeom prst="rect">
            <a:avLst/>
          </a:prstGeom>
        </p:spPr>
      </p:pic>
      <p:pic>
        <p:nvPicPr>
          <p:cNvPr id="3" name="Imagem 5">
            <a:extLst>
              <a:ext uri="{FF2B5EF4-FFF2-40B4-BE49-F238E27FC236}">
                <a16:creationId xmlns:a16="http://schemas.microsoft.com/office/drawing/2014/main" id="{BBCB5420-B809-4052-98A6-85397BB5B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8324" y="685700"/>
            <a:ext cx="1338754" cy="129178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E8AF32D-CBCF-A492-AE79-A7AE99BE70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525" y="1521776"/>
            <a:ext cx="6025683" cy="342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5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Agora sim…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D3D86FB-8333-477C-9257-E2BABB9C0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022" y="3654867"/>
            <a:ext cx="1269368" cy="1291784"/>
          </a:xfrm>
          <a:prstGeom prst="rect">
            <a:avLst/>
          </a:prstGeom>
        </p:spPr>
      </p:pic>
      <p:pic>
        <p:nvPicPr>
          <p:cNvPr id="2" name="Imagem 5">
            <a:extLst>
              <a:ext uri="{FF2B5EF4-FFF2-40B4-BE49-F238E27FC236}">
                <a16:creationId xmlns:a16="http://schemas.microsoft.com/office/drawing/2014/main" id="{D4104931-F3D1-4104-9849-58186633E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664" y="1800723"/>
            <a:ext cx="1269368" cy="1294696"/>
          </a:xfrm>
          <a:prstGeom prst="rect">
            <a:avLst/>
          </a:prstGeom>
        </p:spPr>
      </p:pic>
      <p:pic>
        <p:nvPicPr>
          <p:cNvPr id="3" name="Imagem 5">
            <a:extLst>
              <a:ext uri="{FF2B5EF4-FFF2-40B4-BE49-F238E27FC236}">
                <a16:creationId xmlns:a16="http://schemas.microsoft.com/office/drawing/2014/main" id="{BBCB5420-B809-4052-98A6-85397BB5B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8324" y="685700"/>
            <a:ext cx="1338754" cy="12917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64E20FC-C9FB-E7D5-71B7-C59231B025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015" y="1565094"/>
            <a:ext cx="6111613" cy="306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07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87216" y="596843"/>
            <a:ext cx="398478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Acessibilidade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13" name="Google Shape;168;p3">
            <a:extLst>
              <a:ext uri="{FF2B5EF4-FFF2-40B4-BE49-F238E27FC236}">
                <a16:creationId xmlns:a16="http://schemas.microsoft.com/office/drawing/2014/main" id="{4A79FC9E-262A-4326-B95E-C5C34EE98E5A}"/>
              </a:ext>
            </a:extLst>
          </p:cNvPr>
          <p:cNvSpPr txBox="1"/>
          <p:nvPr/>
        </p:nvSpPr>
        <p:spPr>
          <a:xfrm>
            <a:off x="565525" y="1784195"/>
            <a:ext cx="7730982" cy="2673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pt-BR" sz="1800" b="0" i="0" u="none" strike="noStrike" baseline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pt-BR" sz="1800" b="0" i="0" u="none" strike="noStrike" baseline="0" dirty="0">
              <a:latin typeface="Segoe UI" panose="020B0502040204020203" pitchFamily="34" charset="0"/>
            </a:endParaRPr>
          </a:p>
          <a:p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Perceptível – as informações e os componentes da interface do usuário precisam </a:t>
            </a:r>
            <a:r>
              <a:rPr lang="pt-BR" sz="1800" b="0" i="0" u="none" strike="noStrike" baseline="0" dirty="0" err="1">
                <a:solidFill>
                  <a:srgbClr val="161616"/>
                </a:solidFill>
                <a:latin typeface="Segoe UI" panose="020B0502040204020203" pitchFamily="34" charset="0"/>
              </a:rPr>
              <a:t>serapresentadas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 aos usuários de maneiras que eles possam percebê-los.</a:t>
            </a:r>
          </a:p>
          <a:p>
            <a:endParaRPr lang="pt-BR" sz="1800" b="0" i="0" u="none" strike="noStrike" baseline="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Operável – os componentes e a navegação da interface do usuário precisam </a:t>
            </a:r>
            <a:r>
              <a:rPr lang="pt-BR" sz="1800" b="0" i="0" u="none" strike="noStrike" baseline="0" dirty="0" err="1">
                <a:solidFill>
                  <a:srgbClr val="161616"/>
                </a:solidFill>
                <a:latin typeface="Segoe UI" panose="020B0502040204020203" pitchFamily="34" charset="0"/>
              </a:rPr>
              <a:t>seroperáveis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.</a:t>
            </a:r>
          </a:p>
          <a:p>
            <a:endParaRPr lang="pt-BR" sz="1800" b="0" i="0" u="none" strike="noStrike" baseline="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Compreensível – as informações e a operação da interface do usuário precisam </a:t>
            </a:r>
            <a:r>
              <a:rPr lang="pt-BR" sz="1800" b="0" i="0" u="none" strike="noStrike" baseline="0" dirty="0" err="1">
                <a:solidFill>
                  <a:srgbClr val="161616"/>
                </a:solidFill>
                <a:latin typeface="Segoe UI" panose="020B0502040204020203" pitchFamily="34" charset="0"/>
              </a:rPr>
              <a:t>sercompreensíveis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.</a:t>
            </a:r>
          </a:p>
          <a:p>
            <a:pPr lvl="0">
              <a:buSzPts val="1000"/>
              <a:tabLst>
                <a:tab pos="457200" algn="l"/>
              </a:tabLst>
            </a:pPr>
            <a:endParaRPr lang="pt-BR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8401071-B631-253E-01F7-354FE8F353C5}"/>
              </a:ext>
            </a:extLst>
          </p:cNvPr>
          <p:cNvSpPr txBox="1"/>
          <p:nvPr/>
        </p:nvSpPr>
        <p:spPr>
          <a:xfrm>
            <a:off x="5352585" y="1089549"/>
            <a:ext cx="3308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i="0" u="none" strike="noStrike" baseline="0" dirty="0">
                <a:solidFill>
                  <a:srgbClr val="002060"/>
                </a:solidFill>
                <a:latin typeface="Segoe UI" panose="020B0502040204020203" pitchFamily="34" charset="0"/>
              </a:rPr>
              <a:t>WCAG (Diretrizes de Acessibilidade de Conteúdo da Web) </a:t>
            </a:r>
            <a:endParaRPr lang="pt-B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229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87216" y="596843"/>
            <a:ext cx="398478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Recursos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13" name="Google Shape;168;p3">
            <a:extLst>
              <a:ext uri="{FF2B5EF4-FFF2-40B4-BE49-F238E27FC236}">
                <a16:creationId xmlns:a16="http://schemas.microsoft.com/office/drawing/2014/main" id="{4A79FC9E-262A-4326-B95E-C5C34EE98E5A}"/>
              </a:ext>
            </a:extLst>
          </p:cNvPr>
          <p:cNvSpPr txBox="1"/>
          <p:nvPr/>
        </p:nvSpPr>
        <p:spPr>
          <a:xfrm>
            <a:off x="565525" y="1784195"/>
            <a:ext cx="7730982" cy="2673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latin typeface="Segoe UI" panose="020B0502040204020203" pitchFamily="34" charset="0"/>
              </a:rPr>
              <a:t>Indicadores - 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capturam a exibição configurada de uma página do relatório para que você possa voltar rapidamente para essa exibição mais tarde.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161616"/>
                </a:solidFill>
                <a:latin typeface="Segoe UI" panose="020B0502040204020203" pitchFamily="34" charset="0"/>
              </a:rPr>
              <a:t>Botões - 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criam uma experiência mais interativa para os usuários do relatório </a:t>
            </a:r>
            <a:endParaRPr lang="pt-BR" sz="180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800" b="0" i="0" u="none" strike="noStrike" baseline="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Seleções - permitem determinar quais itens no relatório ficam visíveis e quais </a:t>
            </a:r>
            <a:r>
              <a:rPr lang="pt-BR" sz="1800" b="0" i="0" u="none" strike="noStrike" baseline="0" dirty="0" err="1">
                <a:solidFill>
                  <a:srgbClr val="161616"/>
                </a:solidFill>
                <a:latin typeface="Segoe UI" panose="020B0502040204020203" pitchFamily="34" charset="0"/>
              </a:rPr>
              <a:t>ficamocultos</a:t>
            </a:r>
            <a:endParaRPr lang="pt-BR" sz="1800" b="0" i="0" u="none" strike="noStrike" baseline="0" dirty="0">
              <a:solidFill>
                <a:srgbClr val="161616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719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87216" y="596843"/>
            <a:ext cx="398478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Recursos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E2EF896-5B79-D2F4-6340-4D3FE9FAC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12" y="468224"/>
            <a:ext cx="6828112" cy="316374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59B1C97-26A7-245A-4A3E-86E51822E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5461" y="3455404"/>
            <a:ext cx="5449270" cy="135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664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2A3FE7A3-116C-47B0-B990-872054BE6F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208E39-A07E-4A79-B630-528EEE186A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CA735D-3CE0-457C-AACA-E1B8FE456E6D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573</Words>
  <Application>Microsoft Office PowerPoint</Application>
  <PresentationFormat>Apresentação no Ecrã (16:9)</PresentationFormat>
  <Paragraphs>89</Paragraphs>
  <Slides>15</Slides>
  <Notes>15</Notes>
  <HiddenSlides>1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dos diapositivos</vt:lpstr>
      </vt:variant>
      <vt:variant>
        <vt:i4>15</vt:i4>
      </vt:variant>
    </vt:vector>
  </HeadingPairs>
  <TitlesOfParts>
    <vt:vector size="17" baseType="lpstr">
      <vt:lpstr>Simple Light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Juliana Mascarenhas</cp:lastModifiedBy>
  <cp:revision>505</cp:revision>
  <dcterms:modified xsi:type="dcterms:W3CDTF">2024-10-26T22:56:31Z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