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7"/>
  </p:notesMasterIdLst>
  <p:sldIdLst>
    <p:sldId id="368" r:id="rId5"/>
    <p:sldId id="381" r:id="rId6"/>
    <p:sldId id="382" r:id="rId7"/>
    <p:sldId id="387" r:id="rId8"/>
    <p:sldId id="383" r:id="rId9"/>
    <p:sldId id="384" r:id="rId10"/>
    <p:sldId id="380" r:id="rId11"/>
    <p:sldId id="385" r:id="rId12"/>
    <p:sldId id="386" r:id="rId13"/>
    <p:sldId id="302" r:id="rId14"/>
    <p:sldId id="301" r:id="rId15"/>
    <p:sldId id="392" r:id="rId1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95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C5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4B946-52CE-89FD-496C-6182E914FE45}" v="134" dt="2022-08-01T19:20:00.848"/>
    <p1510:client id="{3D189090-7F5C-8BC3-FFDA-4E093F98915A}" v="1203" dt="2022-09-14T05:15:23.142"/>
    <p1510:client id="{529E741A-A276-772F-FFB5-2954F31D24DB}" v="22" dt="2022-09-28T04:51:44.387"/>
    <p1510:client id="{53032017-CEB5-DE27-F1FA-B4DE88060054}" v="1253" dt="2022-10-05T19:38:11.392"/>
    <p1510:client id="{5C2D9265-9EB9-066A-8EDF-1DC68B94F8A5}" v="17" dt="2022-10-07T15:58:34.992"/>
    <p1510:client id="{76853A7D-5CEE-A2F6-F1C3-5C5345C25D8D}" v="48" dt="2022-10-12T02:42:07.917"/>
    <p1510:client id="{78EB0679-3E8E-81E9-4DE5-0CAEB58003B9}" v="31" dt="2022-10-04T17:28:31.547"/>
    <p1510:client id="{790943A4-9A28-F790-A333-9F86C157DF6E}" v="586" dt="2022-10-05T17:40:46.367"/>
    <p1510:client id="{8209AC6F-79AE-FAB6-26D8-F61806EBC6C2}" v="1586" dt="2022-09-27T04:29:11.091"/>
    <p1510:client id="{9CA477F1-85D2-350F-E4DA-C89D79CEB199}" v="1420" dt="2022-10-04T19:52:15.961"/>
    <p1510:client id="{A1B70F3C-6300-9675-51B5-E9E571F1DFC9}" v="20" dt="2022-10-11T21:21:33.663"/>
    <p1510:client id="{B968A905-2C10-A987-FE5C-FB1958B7E159}" v="610" dt="2022-09-19T21:14:47.055"/>
    <p1510:client id="{F430E7D2-A5DE-97FA-E100-835D19689E61}" v="17" dt="2022-09-20T23:23:20.289"/>
    <p1510:client id="{F670A3C0-2CC7-DA26-DA0C-CA6A9C3C0E41}" v="338" dt="2022-10-05T02:38:12.961"/>
    <p1510:client id="{FDFD99B4-63DC-CE44-667B-326C4C5BEC24}" v="385" dt="2022-09-26T19:13:02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9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9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95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10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225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50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6888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866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44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40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9136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43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19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pi.org/project/flake8/" TargetMode="External"/><Relationship Id="rId5" Type="http://schemas.openxmlformats.org/officeDocument/2006/relationships/hyperlink" Target="https://pypi.org/project/pylint/" TargetMode="External"/><Relationship Id="rId4" Type="http://schemas.openxmlformats.org/officeDocument/2006/relationships/hyperlink" Target="https://peps.python.org/pep-0257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michaelbryantds/crimedata" TargetMode="External"/><Relationship Id="rId3" Type="http://schemas.openxmlformats.org/officeDocument/2006/relationships/image" Target="../media/image14.png"/><Relationship Id="rId7" Type="http://schemas.openxmlformats.org/officeDocument/2006/relationships/hyperlink" Target="https://www.kaggle.com/datasets/die9origephit/amazon-data-science-book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datasets/whenamancodes/data-science-fields-salary-categorization" TargetMode="External"/><Relationship Id="rId5" Type="http://schemas.openxmlformats.org/officeDocument/2006/relationships/hyperlink" Target="https://www.kaggle.com/datasets/anushabellam/trending-videos-on-youtube" TargetMode="External"/><Relationship Id="rId4" Type="http://schemas.openxmlformats.org/officeDocument/2006/relationships/hyperlink" Target="https://www.kaggle.com/datasets/whenamancodes/alcohol-effects-on-study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608657" y="3563839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608657" y="2761395"/>
            <a:ext cx="6321216" cy="112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SQL Analytics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  <p:pic>
        <p:nvPicPr>
          <p:cNvPr id="2" name="Picture 3" descr="Logo&#10;&#10;Description automatically generated">
            <a:extLst>
              <a:ext uri="{FF2B5EF4-FFF2-40B4-BE49-F238E27FC236}">
                <a16:creationId xmlns:a16="http://schemas.microsoft.com/office/drawing/2014/main" id="{8F0670D8-301D-6596-73C0-67B018A82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485" y="1013064"/>
            <a:ext cx="5740878" cy="323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2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4914472" cy="346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>
              <a:spcBef>
                <a:spcPts val="1800"/>
              </a:spcBef>
            </a:pPr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3"/>
              </a:rPr>
              <a:t>https://peps.python.org/pep-0008/</a:t>
            </a:r>
            <a:endParaRPr lang="en-US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4"/>
              </a:rPr>
              <a:t>https://peps.python.org/pep-0257/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5"/>
              </a:rPr>
              <a:t>https://pypi.org/project/pylint/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6"/>
              </a:rPr>
              <a:t>https://pypi.org/project/flake8/</a:t>
            </a:r>
            <a:endParaRPr lang="en-US" sz="2000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2069" y="3439102"/>
            <a:ext cx="1300793" cy="1549881"/>
          </a:xfrm>
          <a:prstGeom prst="rect">
            <a:avLst/>
          </a:prstGeom>
        </p:spPr>
      </p:pic>
      <p:sp>
        <p:nvSpPr>
          <p:cNvPr id="4" name="CaixaDeTexto 270">
            <a:extLst>
              <a:ext uri="{FF2B5EF4-FFF2-40B4-BE49-F238E27FC236}">
                <a16:creationId xmlns:a16="http://schemas.microsoft.com/office/drawing/2014/main" id="{BA9754DE-A27E-3747-EA56-F48BD9B79AAC}"/>
              </a:ext>
            </a:extLst>
          </p:cNvPr>
          <p:cNvSpPr txBox="1"/>
          <p:nvPr/>
        </p:nvSpPr>
        <p:spPr>
          <a:xfrm>
            <a:off x="5883831" y="3188076"/>
            <a:ext cx="29090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https://github.com/julianazanelatto</a:t>
            </a:r>
          </a:p>
        </p:txBody>
      </p:sp>
    </p:spTree>
    <p:extLst>
      <p:ext uri="{BB962C8B-B14F-4D97-AF65-F5344CB8AC3E}">
        <p14:creationId xmlns:p14="http://schemas.microsoft.com/office/powerpoint/2010/main" val="336507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399324"/>
            <a:ext cx="6119089" cy="112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Datasets no Kaggle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A4B8E5-3A41-EA81-A50C-0E755C116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t="-231" r="23125" b="538"/>
          <a:stretch/>
        </p:blipFill>
        <p:spPr>
          <a:xfrm>
            <a:off x="321333" y="3466161"/>
            <a:ext cx="1441367" cy="14954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1EBB14-4B92-3B47-4EFC-7425CE913712}"/>
              </a:ext>
            </a:extLst>
          </p:cNvPr>
          <p:cNvSpPr/>
          <p:nvPr/>
        </p:nvSpPr>
        <p:spPr>
          <a:xfrm>
            <a:off x="966158" y="2394908"/>
            <a:ext cx="4884706" cy="4744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  <a:hlinkClick r:id="rId4"/>
              </a:rPr>
              <a:t>Dataset: Efeitos do alcool nos estudos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36CCBC-C5E1-2063-6CB0-EE48E857C81D}"/>
              </a:ext>
            </a:extLst>
          </p:cNvPr>
          <p:cNvSpPr/>
          <p:nvPr/>
        </p:nvSpPr>
        <p:spPr>
          <a:xfrm>
            <a:off x="1548441" y="3052672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5"/>
              </a:rPr>
              <a:t>Dataset: Trending videos on Youtube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511B5C-A7B3-2C62-0183-21CFC6187742}"/>
              </a:ext>
            </a:extLst>
          </p:cNvPr>
          <p:cNvSpPr/>
          <p:nvPr/>
        </p:nvSpPr>
        <p:spPr>
          <a:xfrm>
            <a:off x="2540479" y="3753568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6"/>
              </a:rPr>
              <a:t>Dataset: Categorização de Salários de DS</a:t>
            </a:r>
            <a:endParaRPr lang="en-US" sz="2000" dirty="0">
              <a:latin typeface="Calibri"/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F62BB1-A6D2-4CD1-E9B3-D251AAF134A4}"/>
              </a:ext>
            </a:extLst>
          </p:cNvPr>
          <p:cNvSpPr/>
          <p:nvPr/>
        </p:nvSpPr>
        <p:spPr>
          <a:xfrm>
            <a:off x="3672696" y="4400550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7"/>
              </a:rPr>
              <a:t>Dataset: Conjunto de Livros de DS Amazon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E1886D-C014-EACD-55C8-2E374CAAED68}"/>
              </a:ext>
            </a:extLst>
          </p:cNvPr>
          <p:cNvSpPr/>
          <p:nvPr/>
        </p:nvSpPr>
        <p:spPr>
          <a:xfrm>
            <a:off x="567186" y="1661663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ea typeface="+mn-lt"/>
                <a:cs typeface="+mn-lt"/>
                <a:hlinkClick r:id="rId8"/>
              </a:rPr>
              <a:t>Dataset: Crimes em comunidades dos EUA</a:t>
            </a:r>
            <a:endParaRPr lang="en-US" sz="2000">
              <a:latin typeface="Calibri"/>
              <a:cs typeface="Arial"/>
            </a:endParaRPr>
          </a:p>
        </p:txBody>
      </p:sp>
      <p:pic>
        <p:nvPicPr>
          <p:cNvPr id="12" name="Picture 3" descr="Logo&#10;&#10;Description automatically generated">
            <a:extLst>
              <a:ext uri="{FF2B5EF4-FFF2-40B4-BE49-F238E27FC236}">
                <a16:creationId xmlns:a16="http://schemas.microsoft.com/office/drawing/2014/main" id="{75356BB6-E7C4-B970-A581-87DEC2424B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8391" y="1196375"/>
            <a:ext cx="3433313" cy="19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0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Relembrando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03;g109ffa863cd_0_328">
            <a:extLst>
              <a:ext uri="{FF2B5EF4-FFF2-40B4-BE49-F238E27FC236}">
                <a16:creationId xmlns:a16="http://schemas.microsoft.com/office/drawing/2014/main" id="{000A66D2-67F8-49CE-18FE-8F47A247791D}"/>
              </a:ext>
            </a:extLst>
          </p:cNvPr>
          <p:cNvSpPr txBox="1"/>
          <p:nvPr/>
        </p:nvSpPr>
        <p:spPr>
          <a:xfrm>
            <a:off x="673355" y="1653578"/>
            <a:ext cx="6778003" cy="296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>
                <a:latin typeface="Calibri"/>
                <a:ea typeface="Calibri"/>
              </a:rPr>
              <a:t>Linguagem para:</a:t>
            </a:r>
            <a:endParaRPr lang="pt-BR"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>
                <a:latin typeface="Calibri"/>
                <a:ea typeface="Calibri"/>
              </a:rPr>
              <a:t>Manipulação de dados</a:t>
            </a:r>
            <a:endParaRPr lang="pt-BR"/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>
                <a:latin typeface="Calibri"/>
                <a:ea typeface="Calibri"/>
              </a:rPr>
              <a:t>Execução de operações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639FE30-3C8E-8BA8-46E6-6A94D3616991}"/>
              </a:ext>
            </a:extLst>
          </p:cNvPr>
          <p:cNvSpPr/>
          <p:nvPr/>
        </p:nvSpPr>
        <p:spPr>
          <a:xfrm rot="16200000">
            <a:off x="6551760" y="2502738"/>
            <a:ext cx="3914234" cy="6685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 dirty="0">
                <a:cs typeface="Arial"/>
              </a:rPr>
              <a:t>Introdução ao SQL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6872FB-67AC-D25F-33B3-D1D76147AB94}"/>
              </a:ext>
            </a:extLst>
          </p:cNvPr>
          <p:cNvSpPr txBox="1"/>
          <p:nvPr/>
        </p:nvSpPr>
        <p:spPr>
          <a:xfrm>
            <a:off x="6248400" y="1062566"/>
            <a:ext cx="15790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/>
              <a:t>1970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4432296-532D-3BCD-8D77-ED9E52160E54}"/>
              </a:ext>
            </a:extLst>
          </p:cNvPr>
          <p:cNvSpPr/>
          <p:nvPr/>
        </p:nvSpPr>
        <p:spPr>
          <a:xfrm>
            <a:off x="733425" y="4257675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>
                <a:cs typeface="Arial"/>
              </a:rPr>
              <a:t>DBAs</a:t>
            </a:r>
            <a:endParaRPr lang="pt-BR" err="1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808466F-3049-16FD-0A9F-F06E8F44EF27}"/>
              </a:ext>
            </a:extLst>
          </p:cNvPr>
          <p:cNvSpPr/>
          <p:nvPr/>
        </p:nvSpPr>
        <p:spPr>
          <a:xfrm>
            <a:off x="2585508" y="4077758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BI</a:t>
            </a:r>
            <a:endParaRPr lang="pt-BR" err="1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2886F58-6039-998D-E925-450EF6D87E1F}"/>
              </a:ext>
            </a:extLst>
          </p:cNvPr>
          <p:cNvSpPr/>
          <p:nvPr/>
        </p:nvSpPr>
        <p:spPr>
          <a:xfrm>
            <a:off x="4247092" y="4310592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err="1">
                <a:cs typeface="Arial"/>
              </a:rPr>
              <a:t>Devs</a:t>
            </a:r>
            <a:endParaRPr lang="pt-BR" err="1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DF9E305-ABB6-7C45-1E75-1677AE8A2F8F}"/>
              </a:ext>
            </a:extLst>
          </p:cNvPr>
          <p:cNvSpPr/>
          <p:nvPr/>
        </p:nvSpPr>
        <p:spPr>
          <a:xfrm>
            <a:off x="5051425" y="3305175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DS</a:t>
            </a:r>
            <a:endParaRPr lang="pt-BR" err="1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CEDF3DC-E074-1538-C16D-D23F2A2BC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567" y="4139142"/>
            <a:ext cx="1155700" cy="6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3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Relembrando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03;g109ffa863cd_0_328">
            <a:extLst>
              <a:ext uri="{FF2B5EF4-FFF2-40B4-BE49-F238E27FC236}">
                <a16:creationId xmlns:a16="http://schemas.microsoft.com/office/drawing/2014/main" id="{000A66D2-67F8-49CE-18FE-8F47A247791D}"/>
              </a:ext>
            </a:extLst>
          </p:cNvPr>
          <p:cNvSpPr txBox="1"/>
          <p:nvPr/>
        </p:nvSpPr>
        <p:spPr>
          <a:xfrm>
            <a:off x="673355" y="1653578"/>
            <a:ext cx="6778003" cy="296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>
                <a:latin typeface="Calibri"/>
                <a:ea typeface="Calibri"/>
              </a:rPr>
              <a:t>Classificações</a:t>
            </a:r>
            <a:endParaRPr lang="pt-BR"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DDL </a:t>
            </a:r>
            <a:r>
              <a:rPr lang="pt-BR" sz="2200">
                <a:latin typeface="Calibri"/>
                <a:ea typeface="Calibri"/>
              </a:rPr>
              <a:t>– Data </a:t>
            </a:r>
            <a:r>
              <a:rPr lang="pt-BR" sz="2200" err="1">
                <a:latin typeface="Calibri"/>
                <a:ea typeface="Calibri"/>
              </a:rPr>
              <a:t>Definition</a:t>
            </a:r>
            <a:r>
              <a:rPr lang="pt-BR" sz="2200">
                <a:latin typeface="Calibri"/>
                <a:ea typeface="Calibri"/>
              </a:rPr>
              <a:t>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err="1"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DML </a:t>
            </a:r>
            <a:r>
              <a:rPr lang="pt-BR" sz="2200">
                <a:latin typeface="Calibri"/>
                <a:ea typeface="Calibri"/>
              </a:rPr>
              <a:t>– Data </a:t>
            </a:r>
            <a:r>
              <a:rPr lang="pt-BR" sz="2200" err="1">
                <a:latin typeface="Calibri"/>
                <a:ea typeface="Calibri"/>
              </a:rPr>
              <a:t>Manipulation</a:t>
            </a:r>
            <a:r>
              <a:rPr lang="pt-BR" sz="2200">
                <a:latin typeface="Calibri"/>
                <a:ea typeface="Calibri"/>
              </a:rPr>
              <a:t>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sz="2200">
              <a:latin typeface="Calibri"/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DCL </a:t>
            </a:r>
            <a:r>
              <a:rPr lang="pt-BR" sz="2200">
                <a:latin typeface="Calibri"/>
                <a:ea typeface="Calibri"/>
              </a:rPr>
              <a:t>– Data </a:t>
            </a:r>
            <a:r>
              <a:rPr lang="pt-BR" sz="2200" err="1">
                <a:latin typeface="Calibri"/>
                <a:ea typeface="Calibri"/>
              </a:rPr>
              <a:t>Control</a:t>
            </a:r>
            <a:r>
              <a:rPr lang="pt-BR" sz="2200">
                <a:latin typeface="Calibri"/>
                <a:ea typeface="Calibri"/>
              </a:rPr>
              <a:t>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sz="2200">
              <a:latin typeface="Calibri"/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DQL </a:t>
            </a:r>
            <a:r>
              <a:rPr lang="pt-BR" sz="2200">
                <a:latin typeface="Calibri"/>
                <a:ea typeface="Calibri"/>
              </a:rPr>
              <a:t>– Data Query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sz="2200">
              <a:latin typeface="Calibri"/>
              <a:ea typeface="Calibri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639FE30-3C8E-8BA8-46E6-6A94D3616991}"/>
              </a:ext>
            </a:extLst>
          </p:cNvPr>
          <p:cNvSpPr/>
          <p:nvPr/>
        </p:nvSpPr>
        <p:spPr>
          <a:xfrm rot="16200000">
            <a:off x="6551760" y="2502738"/>
            <a:ext cx="3914234" cy="6685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>
                <a:cs typeface="Arial"/>
              </a:rPr>
              <a:t>Introdução ao SQL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6872FB-67AC-D25F-33B3-D1D76147AB94}"/>
              </a:ext>
            </a:extLst>
          </p:cNvPr>
          <p:cNvSpPr txBox="1"/>
          <p:nvPr/>
        </p:nvSpPr>
        <p:spPr>
          <a:xfrm>
            <a:off x="6248400" y="1062566"/>
            <a:ext cx="15790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/>
              <a:t>1970</a:t>
            </a:r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6" y="3195638"/>
            <a:ext cx="14859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0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Relembrando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639FE30-3C8E-8BA8-46E6-6A94D3616991}"/>
              </a:ext>
            </a:extLst>
          </p:cNvPr>
          <p:cNvSpPr/>
          <p:nvPr/>
        </p:nvSpPr>
        <p:spPr>
          <a:xfrm rot="16200000">
            <a:off x="6551760" y="2502738"/>
            <a:ext cx="3914234" cy="6685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>
                <a:cs typeface="Arial"/>
              </a:rPr>
              <a:t>Introdução ao SQL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6872FB-67AC-D25F-33B3-D1D76147AB94}"/>
              </a:ext>
            </a:extLst>
          </p:cNvPr>
          <p:cNvSpPr txBox="1"/>
          <p:nvPr/>
        </p:nvSpPr>
        <p:spPr>
          <a:xfrm>
            <a:off x="6248400" y="1062566"/>
            <a:ext cx="15790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/>
              <a:t>1970</a:t>
            </a:r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6" y="3195638"/>
            <a:ext cx="1485900" cy="1419225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836AFE77-C723-ED03-BE45-7BD901D22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061" y="1692473"/>
            <a:ext cx="4349869" cy="29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367925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SQL Analytics</a:t>
            </a:r>
            <a:endParaRPr lang="en-US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15" y="2990761"/>
            <a:ext cx="1485900" cy="1419225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81020CD3-0268-F74B-C8CC-324395DAA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702" y="935932"/>
            <a:ext cx="4306737" cy="29697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77F04B-B8A8-52DE-5D06-23FEFA9CDAEB}"/>
              </a:ext>
            </a:extLst>
          </p:cNvPr>
          <p:cNvSpPr/>
          <p:nvPr/>
        </p:nvSpPr>
        <p:spPr>
          <a:xfrm>
            <a:off x="793630" y="2287078"/>
            <a:ext cx="2145820" cy="4528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Estrutura Tabular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6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SQL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31" y="3195638"/>
            <a:ext cx="1485900" cy="1419225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8847295-8009-0C07-1A91-341D79D38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08" y="1541715"/>
            <a:ext cx="5126247" cy="2232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5205CD-88CB-0CB1-3A0B-BECE5AE621F6}"/>
              </a:ext>
            </a:extLst>
          </p:cNvPr>
          <p:cNvSpPr/>
          <p:nvPr/>
        </p:nvSpPr>
        <p:spPr>
          <a:xfrm>
            <a:off x="6562545" y="2567436"/>
            <a:ext cx="2145820" cy="4528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JOINs Queries</a:t>
            </a:r>
          </a:p>
        </p:txBody>
      </p:sp>
    </p:spTree>
    <p:extLst>
      <p:ext uri="{BB962C8B-B14F-4D97-AF65-F5344CB8AC3E}">
        <p14:creationId xmlns:p14="http://schemas.microsoft.com/office/powerpoint/2010/main" val="406598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SQL Analytics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B9C7EA-2B9E-4D33-BDDA-A236C9C0C672}"/>
              </a:ext>
            </a:extLst>
          </p:cNvPr>
          <p:cNvGrpSpPr/>
          <p:nvPr/>
        </p:nvGrpSpPr>
        <p:grpSpPr>
          <a:xfrm>
            <a:off x="336429" y="1875705"/>
            <a:ext cx="8156275" cy="2460146"/>
            <a:chOff x="304080" y="1476733"/>
            <a:chExt cx="8156275" cy="246014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C8FFC66-2C65-5A7F-2595-28259566C1B7}"/>
                </a:ext>
              </a:extLst>
            </p:cNvPr>
            <p:cNvSpPr/>
            <p:nvPr/>
          </p:nvSpPr>
          <p:spPr>
            <a:xfrm>
              <a:off x="879895" y="2502738"/>
              <a:ext cx="7580460" cy="143414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dirty="0">
                  <a:latin typeface="Calibri"/>
                  <a:cs typeface="Arial"/>
                </a:rPr>
                <a:t>SQL Analytics </a:t>
              </a:r>
              <a:r>
                <a:rPr lang="en-US" sz="2000" dirty="0" err="1">
                  <a:latin typeface="Calibri"/>
                  <a:cs typeface="Arial"/>
                </a:rPr>
                <a:t>consiste</a:t>
              </a:r>
              <a:r>
                <a:rPr lang="en-US" sz="2000" dirty="0">
                  <a:latin typeface="Calibri"/>
                  <a:cs typeface="Arial"/>
                </a:rPr>
                <a:t> </a:t>
              </a:r>
              <a:r>
                <a:rPr lang="en-US" sz="2000" dirty="0" err="1">
                  <a:latin typeface="Calibri"/>
                  <a:cs typeface="Arial"/>
                </a:rPr>
                <a:t>na</a:t>
              </a:r>
              <a:r>
                <a:rPr lang="en-US" sz="2000" dirty="0">
                  <a:latin typeface="Calibri"/>
                  <a:cs typeface="Arial"/>
                </a:rPr>
                <a:t> </a:t>
              </a:r>
              <a:r>
                <a:rPr lang="en-US" sz="2000" dirty="0" err="1">
                  <a:latin typeface="Calibri"/>
                  <a:cs typeface="Arial"/>
                </a:rPr>
                <a:t>utilização</a:t>
              </a:r>
              <a:r>
                <a:rPr lang="en-US" sz="2000" dirty="0">
                  <a:latin typeface="Calibri"/>
                  <a:cs typeface="Arial"/>
                </a:rPr>
                <a:t> do SQL para </a:t>
              </a:r>
              <a:r>
                <a:rPr lang="en-US" sz="2000" dirty="0" err="1">
                  <a:latin typeface="Calibri"/>
                  <a:cs typeface="Arial"/>
                </a:rPr>
                <a:t>manipulação</a:t>
              </a:r>
              <a:r>
                <a:rPr lang="en-US" sz="2000" dirty="0">
                  <a:latin typeface="Calibri"/>
                  <a:cs typeface="Arial"/>
                </a:rPr>
                <a:t>, </a:t>
              </a:r>
              <a:r>
                <a:rPr lang="en-US" sz="2000" dirty="0" err="1">
                  <a:latin typeface="Calibri"/>
                  <a:cs typeface="Arial"/>
                </a:rPr>
                <a:t>transformação</a:t>
              </a:r>
              <a:r>
                <a:rPr lang="en-US" sz="2000" dirty="0">
                  <a:latin typeface="Calibri"/>
                  <a:cs typeface="Arial"/>
                </a:rPr>
                <a:t> e </a:t>
              </a:r>
              <a:r>
                <a:rPr lang="en-US" sz="2000" dirty="0" err="1">
                  <a:latin typeface="Calibri"/>
                  <a:cs typeface="Arial"/>
                </a:rPr>
                <a:t>análise</a:t>
              </a:r>
              <a:r>
                <a:rPr lang="en-US" sz="2000" dirty="0">
                  <a:latin typeface="Calibri"/>
                  <a:cs typeface="Arial"/>
                </a:rPr>
                <a:t> de dados com </a:t>
              </a:r>
              <a:r>
                <a:rPr lang="en-US" sz="2000" dirty="0" err="1">
                  <a:latin typeface="Calibri"/>
                  <a:cs typeface="Arial"/>
                </a:rPr>
                <a:t>foco</a:t>
              </a:r>
              <a:r>
                <a:rPr lang="en-US" sz="2000" dirty="0">
                  <a:latin typeface="Calibri"/>
                  <a:cs typeface="Arial"/>
                </a:rPr>
                <a:t> </a:t>
              </a:r>
              <a:r>
                <a:rPr lang="en-US" sz="2000" dirty="0" err="1">
                  <a:latin typeface="Calibri"/>
                  <a:cs typeface="Arial"/>
                </a:rPr>
                <a:t>em</a:t>
              </a:r>
              <a:r>
                <a:rPr lang="en-US" sz="2000" dirty="0">
                  <a:latin typeface="Calibri"/>
                  <a:cs typeface="Arial"/>
                </a:rPr>
                <a:t> BI</a:t>
              </a:r>
              <a:endParaRPr lang="en-US"/>
            </a:p>
          </p:txBody>
        </p:sp>
        <p:pic>
          <p:nvPicPr>
            <p:cNvPr id="10" name="Picture 3" descr="Logo&#10;&#10;Description automatically generated">
              <a:extLst>
                <a:ext uri="{FF2B5EF4-FFF2-40B4-BE49-F238E27FC236}">
                  <a16:creationId xmlns:a16="http://schemas.microsoft.com/office/drawing/2014/main" id="{7E60A9C4-807A-83DE-26F2-4A4049F3C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04080" y="1476733"/>
              <a:ext cx="3209027" cy="1812625"/>
            </a:xfrm>
            <a:prstGeom prst="rect">
              <a:avLst/>
            </a:prstGeom>
          </p:spPr>
        </p:pic>
      </p:grpSp>
      <p:pic>
        <p:nvPicPr>
          <p:cNvPr id="16" name="Picture 16">
            <a:extLst>
              <a:ext uri="{FF2B5EF4-FFF2-40B4-BE49-F238E27FC236}">
                <a16:creationId xmlns:a16="http://schemas.microsoft.com/office/drawing/2014/main" id="{52A25BAC-27B5-B6F6-99EF-80D34938B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315" y="960256"/>
            <a:ext cx="2743200" cy="12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1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SQL Analytics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4034BA64-B9CA-CDEF-59EC-D775197A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25423" y="2869473"/>
            <a:ext cx="2271861" cy="2271861"/>
          </a:xfrm>
          <a:prstGeom prst="rect">
            <a:avLst/>
          </a:prstGeom>
        </p:spPr>
      </p:pic>
      <p:sp>
        <p:nvSpPr>
          <p:cNvPr id="10" name="Balão de Pensamento: Nuvem 6">
            <a:extLst>
              <a:ext uri="{FF2B5EF4-FFF2-40B4-BE49-F238E27FC236}">
                <a16:creationId xmlns:a16="http://schemas.microsoft.com/office/drawing/2014/main" id="{A7F3E5EA-2876-8B40-9BC5-887BF551BC9C}"/>
              </a:ext>
            </a:extLst>
          </p:cNvPr>
          <p:cNvSpPr/>
          <p:nvPr/>
        </p:nvSpPr>
        <p:spPr>
          <a:xfrm flipH="1">
            <a:off x="5959054" y="1189984"/>
            <a:ext cx="2638281" cy="1554996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Como vamos trabalhar com SQL?</a:t>
            </a:r>
            <a:endParaRPr lang="en-US" dirty="0"/>
          </a:p>
        </p:txBody>
      </p:sp>
      <p:sp>
        <p:nvSpPr>
          <p:cNvPr id="17" name="Google Shape;203;g109ffa863cd_0_328">
            <a:extLst>
              <a:ext uri="{FF2B5EF4-FFF2-40B4-BE49-F238E27FC236}">
                <a16:creationId xmlns:a16="http://schemas.microsoft.com/office/drawing/2014/main" id="{6B6EF860-FAB3-5989-77B2-3B543EE29793}"/>
              </a:ext>
            </a:extLst>
          </p:cNvPr>
          <p:cNvSpPr txBox="1"/>
          <p:nvPr/>
        </p:nvSpPr>
        <p:spPr>
          <a:xfrm>
            <a:off x="673355" y="1653578"/>
            <a:ext cx="4966456" cy="284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 b="1" dirty="0">
                <a:latin typeface="Calibri"/>
                <a:ea typeface="Calibri"/>
              </a:rPr>
              <a:t>Plano de Estudo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  <a:ea typeface="Calibri"/>
              </a:rPr>
              <a:t>Cenário do mundo real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  <a:ea typeface="Calibri"/>
              </a:rPr>
              <a:t>Situação com problema de negócios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  <a:ea typeface="Calibri"/>
              </a:rPr>
              <a:t>Escolha da abordagem (análise)</a:t>
            </a: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3DEC60D8-18C8-6CB7-40F0-0D20BE35F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312" y="545082"/>
            <a:ext cx="1063386" cy="103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5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Projetos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SQL</a:t>
            </a:r>
            <a:endParaRPr sz="24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134674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CB6093-ED00-4AFF-91DB-3A78EE12D748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6D91829-FEF1-4151-BD7B-1EE103C142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69DCF0-5580-48EF-85A4-B1F5883A3E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no Ecrã (16:9)</PresentationFormat>
  <Slides>12</Slides>
  <Notes>12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3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1651</cp:revision>
  <dcterms:modified xsi:type="dcterms:W3CDTF">2024-09-11T00:39:09Z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