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7" r:id="rId6"/>
    <p:sldId id="298" r:id="rId7"/>
    <p:sldId id="301" r:id="rId8"/>
    <p:sldId id="302" r:id="rId9"/>
    <p:sldId id="358" r:id="rId10"/>
    <p:sldId id="359" r:id="rId11"/>
    <p:sldId id="303" r:id="rId12"/>
    <p:sldId id="360" r:id="rId13"/>
    <p:sldId id="361" r:id="rId14"/>
    <p:sldId id="333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49B9B-38AE-4EFE-8792-4093E66EBF64}" v="22" dt="2022-11-01T04:48:4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8" autoAdjust="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  <dgm:t>
        <a:bodyPr/>
        <a:lstStyle/>
        <a:p>
          <a:endParaRPr lang="pt-BR"/>
        </a:p>
      </dgm:t>
    </dgm:pt>
    <dgm:pt modelId="{C00CCAD7-147A-46FE-B814-BA8DDEE45CC0}" type="sibTrans" cxnId="{85DD3357-087D-49C1-8E92-0A6CE2778B9C}">
      <dgm:prSet/>
      <dgm:spPr/>
      <dgm:t>
        <a:bodyPr/>
        <a:lstStyle/>
        <a:p>
          <a:endParaRPr lang="pt-BR"/>
        </a:p>
      </dgm:t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  <dgm:t>
        <a:bodyPr/>
        <a:lstStyle/>
        <a:p>
          <a:endParaRPr lang="pt-BR"/>
        </a:p>
      </dgm:t>
    </dgm:pt>
    <dgm:pt modelId="{6392DA22-8B9A-473D-906B-E561AC0D5F87}" type="sibTrans" cxnId="{1CDE10FC-3E64-4AAA-A0EE-85E640163651}">
      <dgm:prSet/>
      <dgm:spPr/>
      <dgm:t>
        <a:bodyPr/>
        <a:lstStyle/>
        <a:p>
          <a:endParaRPr lang="pt-BR"/>
        </a:p>
      </dgm:t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  <dgm:t>
        <a:bodyPr/>
        <a:lstStyle/>
        <a:p>
          <a:endParaRPr lang="pt-BR"/>
        </a:p>
      </dgm:t>
    </dgm:pt>
    <dgm:pt modelId="{40D1F0AC-7A20-4366-BA28-17D68F6A2613}" type="sibTrans" cxnId="{7D111487-58CF-4DA1-BFF9-812C621F87E7}">
      <dgm:prSet/>
      <dgm:spPr/>
      <dgm:t>
        <a:bodyPr/>
        <a:lstStyle/>
        <a:p>
          <a:endParaRPr lang="pt-BR"/>
        </a:p>
      </dgm:t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  <dgm:t>
        <a:bodyPr/>
        <a:lstStyle/>
        <a:p>
          <a:endParaRPr lang="pt-BR"/>
        </a:p>
      </dgm:t>
    </dgm:pt>
    <dgm:pt modelId="{A68D2006-560C-4CA6-BA45-82A5565B673D}" type="sibTrans" cxnId="{5A7DCCCA-B3A0-4957-9DBE-A56299581451}">
      <dgm:prSet/>
      <dgm:spPr/>
      <dgm:t>
        <a:bodyPr/>
        <a:lstStyle/>
        <a:p>
          <a:endParaRPr lang="pt-BR"/>
        </a:p>
      </dgm:t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  <dgm:t>
        <a:bodyPr/>
        <a:lstStyle/>
        <a:p>
          <a:endParaRPr lang="pt-BR"/>
        </a:p>
      </dgm:t>
    </dgm:pt>
    <dgm:pt modelId="{11389979-5F1E-48A2-8BC8-0D2D5D9FC8F1}" type="sibTrans" cxnId="{833D5F2E-9B01-402A-8FEE-3E7E0E2ADF6C}">
      <dgm:prSet/>
      <dgm:spPr/>
      <dgm:t>
        <a:bodyPr/>
        <a:lstStyle/>
        <a:p>
          <a:endParaRPr lang="pt-BR"/>
        </a:p>
      </dgm:t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75744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54598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08349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rastrear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</a:t>
            </a:r>
            <a:r>
              <a:rPr lang="en-US" dirty="0" err="1"/>
              <a:t>descendo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nivel</a:t>
            </a:r>
            <a:r>
              <a:rPr lang="en-US" dirty="0"/>
              <a:t> individual. Ex: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 </a:t>
            </a:r>
            <a:r>
              <a:rPr lang="en-US" dirty="0" err="1"/>
              <a:t>mês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no time.</a:t>
            </a:r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59740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cademiapme-my.sharepoint.com/:f:/g/personal/juliana_mascarenhas_dio_me/EqzO3X7iaKBBlR9kO66SEvAB1l4KRZXgHBW5Dmnro-uI4Q?e=5WUCrM" TargetMode="External"/><Relationship Id="rId4" Type="http://schemas.openxmlformats.org/officeDocument/2006/relationships/hyperlink" Target="https://learn.microsoft.com/pt-br/training/modules/get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15004"/>
            <a:ext cx="8105509" cy="238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Limpeza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Transformação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en-US" sz="24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Transformar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BDBD9B-F1B3-EDAF-C1DE-EB72BE2F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9" y="1482583"/>
            <a:ext cx="6858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Curva para Baixo 3">
            <a:extLst>
              <a:ext uri="{FF2B5EF4-FFF2-40B4-BE49-F238E27FC236}">
                <a16:creationId xmlns:a16="http://schemas.microsoft.com/office/drawing/2014/main" id="{27E23179-787C-4A5C-F8E8-0B9737383FA1}"/>
              </a:ext>
            </a:extLst>
          </p:cNvPr>
          <p:cNvSpPr/>
          <p:nvPr/>
        </p:nvSpPr>
        <p:spPr>
          <a:xfrm rot="17612850">
            <a:off x="3665644" y="2599520"/>
            <a:ext cx="1825521" cy="836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D034A2-486C-B2F5-2D9F-23F284E5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6" y="3228209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8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https://dev.mysql.com/downloads/connector/net/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https://learn.microsoft.com/pt-br/training/modules/get-data/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dataset_powerbi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04" y="2136683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4847304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  <a:ea typeface="Calibri"/>
              </a:rPr>
              <a:t>Executar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processos</a:t>
            </a:r>
            <a:r>
              <a:rPr lang="en-US" sz="2000" dirty="0">
                <a:latin typeface="Calibri"/>
                <a:ea typeface="Calibri"/>
              </a:rPr>
              <a:t> de </a:t>
            </a:r>
            <a:r>
              <a:rPr lang="en-US" sz="2000" dirty="0" err="1">
                <a:latin typeface="Calibri"/>
                <a:ea typeface="Calibri"/>
              </a:rPr>
              <a:t>limpeza</a:t>
            </a:r>
            <a:r>
              <a:rPr lang="en-US" sz="2000" dirty="0">
                <a:latin typeface="Calibri"/>
                <a:ea typeface="Calibri"/>
              </a:rPr>
              <a:t> e </a:t>
            </a:r>
            <a:r>
              <a:rPr lang="en-US" sz="2000" dirty="0" err="1">
                <a:latin typeface="Calibri"/>
                <a:ea typeface="Calibri"/>
              </a:rPr>
              <a:t>transformação</a:t>
            </a:r>
            <a:r>
              <a:rPr lang="en-US" sz="2000" dirty="0">
                <a:latin typeface="Calibri"/>
                <a:ea typeface="Calibri"/>
              </a:rPr>
              <a:t> de dados </a:t>
            </a:r>
            <a:r>
              <a:rPr lang="en-US" sz="2000" dirty="0" err="1">
                <a:latin typeface="Calibri"/>
                <a:ea typeface="Calibri"/>
              </a:rPr>
              <a:t>utilzando</a:t>
            </a:r>
            <a:r>
              <a:rPr lang="en-US" sz="2000" dirty="0">
                <a:latin typeface="Calibri"/>
                <a:ea typeface="Calibri"/>
              </a:rPr>
              <a:t> a interface do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</a:rPr>
              <a:t>Tópicos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avançados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como</a:t>
            </a:r>
            <a:r>
              <a:rPr lang="en-US" sz="2000" dirty="0">
                <a:latin typeface="Calibri"/>
              </a:rPr>
              <a:t> DAX </a:t>
            </a:r>
            <a:r>
              <a:rPr lang="en-US" sz="2000" dirty="0" err="1">
                <a:latin typeface="Calibri"/>
              </a:rPr>
              <a:t>serão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aboradados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em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próximos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módulos</a:t>
            </a:r>
            <a:r>
              <a:rPr lang="en-US" sz="2000" dirty="0">
                <a:latin typeface="Calibri"/>
              </a:rPr>
              <a:t>.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Coletando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fontes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distintas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868B1A-0B86-2C95-7F99-CD296B86A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5586451" y="1141700"/>
            <a:ext cx="3568055" cy="392428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E agora?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Dados para </a:t>
            </a: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análise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Status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numérico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 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Erros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nulos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Duplicações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IDs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endereço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0DDD9AB9-5C7F-3661-D26A-B6177018A83F}"/>
              </a:ext>
            </a:extLst>
          </p:cNvPr>
          <p:cNvSpPr/>
          <p:nvPr/>
        </p:nvSpPr>
        <p:spPr>
          <a:xfrm>
            <a:off x="1855758" y="1636330"/>
            <a:ext cx="2459421" cy="935420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Problemas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inválidos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Resultados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incorretos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equivocados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Más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decisões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92A88C-9CC8-97DB-3066-A1AADDB7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49" y="1442527"/>
            <a:ext cx="397798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42AA0C-5EF1-AC97-0AB5-B4C34FACC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7033017" y="2690650"/>
            <a:ext cx="2121489" cy="233329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Resultados precisos quando fazem agregações e cálculos.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tabelas são organizadas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duplicatas são removidas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Divisão de uma coluna complicada em duas colunas mais simples.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 de colunas para facilitar a leitura.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Códigos e inteiros podem ser substituídos por valores legíveis por humanos.</a:t>
            </a:r>
          </a:p>
          <a:p>
            <a:pPr marL="419100" lvl="1" indent="-342900" algn="just">
              <a:buChar char="•"/>
            </a:pP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931335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8DEFFCB5-8375-E7A6-B578-78639DFF4F92}"/>
              </a:ext>
            </a:extLst>
          </p:cNvPr>
          <p:cNvSpPr/>
          <p:nvPr/>
        </p:nvSpPr>
        <p:spPr>
          <a:xfrm>
            <a:off x="2165769" y="2003260"/>
            <a:ext cx="283780" cy="1659191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resolver inconsistências?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substituir valore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Analisar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Combinar consultas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Aplicar nomenclaturas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Entender Código M</a:t>
            </a: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E4648-5C36-6BC7-EB63-E8C98DB2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49" y="2571750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856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DAC419-FF8B-4046-AD9C-8609B5888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19483571-f922-4e8e-9c1c-26f0a2252132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416</Words>
  <Application>Microsoft Office PowerPoint</Application>
  <PresentationFormat>Apresentação no Ecrã (16:9)</PresentationFormat>
  <Paragraphs>86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985</cp:revision>
  <dcterms:modified xsi:type="dcterms:W3CDTF">2024-10-19T18:42:37Z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