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Proxima Nova"/>
      <p:regular r:id="rId53"/>
      <p:bold r:id="rId54"/>
      <p:italic r:id="rId55"/>
      <p:boldItalic r:id="rId56"/>
    </p:embeddedFont>
    <p:embeddedFont>
      <p:font typeface="Century Gothic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1" roundtripDataSignature="AMtx7mhVPEFsmtwBua6N/UbM4aTXQrq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CenturyGothic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ProximaNova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54" Type="http://schemas.openxmlformats.org/officeDocument/2006/relationships/font" Target="fonts/ProximaNova-bold.fntdata"/><Relationship Id="rId13" Type="http://schemas.openxmlformats.org/officeDocument/2006/relationships/slide" Target="slides/slide9.xml"/><Relationship Id="rId57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59" Type="http://schemas.openxmlformats.org/officeDocument/2006/relationships/font" Target="fonts/CenturyGothic-italic.fntdata"/><Relationship Id="rId14" Type="http://schemas.openxmlformats.org/officeDocument/2006/relationships/slide" Target="slides/slide10.xml"/><Relationship Id="rId58" Type="http://schemas.openxmlformats.org/officeDocument/2006/relationships/font" Target="fonts/CenturyGothic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hyperlink" Target="https://github.com/tiemi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hyperlink" Target="https://setuptools.readthedocs.io/en/latest/setuptools.html" TargetMode="External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hyperlink" Target="https://pypi.org/account/register/" TargetMode="External"/><Relationship Id="rId5" Type="http://schemas.openxmlformats.org/officeDocument/2006/relationships/hyperlink" Target="https://test.pypi.org/account/register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hyperlink" Target="https://setuptools.readthedocs.io/en/latest/setuptools.html" TargetMode="External"/><Relationship Id="rId7" Type="http://schemas.openxmlformats.org/officeDocument/2006/relationships/hyperlink" Target="https://docs.pytest.org/en/latest/goodpractices.html" TargetMode="External"/><Relationship Id="rId8" Type="http://schemas.openxmlformats.org/officeDocument/2006/relationships/hyperlink" Target="https://tox.readthedocs.io/en/latest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hyperlink" Target="https://github.com/tiemi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Relationship Id="rId4" Type="http://schemas.openxmlformats.org/officeDocument/2006/relationships/image" Target="../media/image26.jpg"/><Relationship Id="rId5" Type="http://schemas.openxmlformats.org/officeDocument/2006/relationships/hyperlink" Target="https://www.linkedin.com/in/karina-kato-4b2a56182/" TargetMode="External"/><Relationship Id="rId6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Karina Kato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Engineer/Machine Learning Tech Lead - Take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1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PRÁTICA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1"/>
          <p:cNvSpPr txBox="1"/>
          <p:nvPr>
            <p:ph idx="1" type="subTitle"/>
          </p:nvPr>
        </p:nvSpPr>
        <p:spPr>
          <a:xfrm>
            <a:off x="311700" y="1828949"/>
            <a:ext cx="8520600" cy="132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Descomplicando a criação de pacotes em Python</a:t>
            </a:r>
            <a:endParaRPr b="1" sz="4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2: Criar o projeto e gerar as distribuições</a:t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Descomplicando a criação de pacotes em Python</a:t>
            </a:r>
            <a:endParaRPr b="0" i="0" sz="1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Exemplos de estruturas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354275" y="1303960"/>
            <a:ext cx="8478025" cy="3447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304" y="1241325"/>
            <a:ext cx="2814259" cy="2994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1246116"/>
            <a:ext cx="2507672" cy="2960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/>
          <p:nvPr/>
        </p:nvSpPr>
        <p:spPr>
          <a:xfrm>
            <a:off x="1652903" y="4235443"/>
            <a:ext cx="8210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5105400" y="4220561"/>
            <a:ext cx="25076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vários módulos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/>
        </p:nvSpPr>
        <p:spPr>
          <a:xfrm>
            <a:off x="354275" y="1303960"/>
            <a:ext cx="8478025" cy="3447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343401" y="1482213"/>
            <a:ext cx="4181168" cy="30012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4343401" y="1627643"/>
            <a:ext cx="41811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de chamadas a file1_name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pacote simples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032" y="1303960"/>
            <a:ext cx="3240189" cy="344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8" y="2111626"/>
            <a:ext cx="3737795" cy="97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1997" y="3362854"/>
            <a:ext cx="3737795" cy="85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>
            <a:off x="4129548" y="1482213"/>
            <a:ext cx="4815349" cy="30012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4129548" y="1640399"/>
            <a:ext cx="48153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de chamadas a file1_name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Estrutura de pacote com vários módulos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244" y="1258079"/>
            <a:ext cx="2876330" cy="33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393" y="2196071"/>
            <a:ext cx="4620907" cy="87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6768" y="3382793"/>
            <a:ext cx="4620907" cy="78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Repositórios disponíveis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232" y="1573283"/>
            <a:ext cx="2166677" cy="23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7689" y="1562188"/>
            <a:ext cx="1946150" cy="2297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14"/>
          <p:cNvGrpSpPr/>
          <p:nvPr/>
        </p:nvGrpSpPr>
        <p:grpSpPr>
          <a:xfrm>
            <a:off x="363129" y="3763995"/>
            <a:ext cx="2487311" cy="555191"/>
            <a:chOff x="363129" y="3770922"/>
            <a:chExt cx="2487311" cy="555191"/>
          </a:xfrm>
        </p:grpSpPr>
        <p:pic>
          <p:nvPicPr>
            <p:cNvPr id="201" name="Google Shape;201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3129" y="3770922"/>
              <a:ext cx="555191" cy="5551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" name="Google Shape;202;p14"/>
            <p:cNvGrpSpPr/>
            <p:nvPr/>
          </p:nvGrpSpPr>
          <p:grpSpPr>
            <a:xfrm>
              <a:off x="831939" y="3881176"/>
              <a:ext cx="2018501" cy="360127"/>
              <a:chOff x="831939" y="3881176"/>
              <a:chExt cx="2018501" cy="360127"/>
            </a:xfrm>
          </p:grpSpPr>
          <p:sp>
            <p:nvSpPr>
              <p:cNvPr id="203" name="Google Shape;203;p14"/>
              <p:cNvSpPr/>
              <p:nvPr/>
            </p:nvSpPr>
            <p:spPr>
              <a:xfrm>
                <a:off x="831939" y="3930434"/>
                <a:ext cx="201850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100" u="none" cap="none" strike="noStrike">
                    <a:solidFill>
                      <a:srgbClr val="07376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simple-package-template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835242" y="3881176"/>
                <a:ext cx="1994667" cy="360127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5" name="Google Shape;205;p14"/>
          <p:cNvGrpSpPr/>
          <p:nvPr/>
        </p:nvGrpSpPr>
        <p:grpSpPr>
          <a:xfrm>
            <a:off x="3116857" y="3763995"/>
            <a:ext cx="2196982" cy="555191"/>
            <a:chOff x="3654637" y="3785735"/>
            <a:chExt cx="2196982" cy="555191"/>
          </a:xfrm>
        </p:grpSpPr>
        <p:pic>
          <p:nvPicPr>
            <p:cNvPr id="206" name="Google Shape;206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4"/>
            <p:cNvSpPr/>
            <p:nvPr/>
          </p:nvSpPr>
          <p:spPr>
            <a:xfrm>
              <a:off x="4186081" y="3915045"/>
              <a:ext cx="1620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0737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package-template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141502" y="3881175"/>
              <a:ext cx="1710117" cy="360127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4"/>
          <p:cNvSpPr/>
          <p:nvPr/>
        </p:nvSpPr>
        <p:spPr>
          <a:xfrm>
            <a:off x="5870585" y="4165297"/>
            <a:ext cx="23936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sng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https://github.com/tiemi/</a:t>
            </a:r>
            <a:endParaRPr b="0" i="0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15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219" name="Google Shape;21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15"/>
            <p:cNvSpPr txBox="1"/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3.Upload to Pypi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21" name="Google Shape;221;p15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222" name="Google Shape;222;p15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2C0"/>
            </a:solidFill>
            <a:ln cap="flat" cmpd="sng" w="9525">
              <a:solidFill>
                <a:srgbClr val="576C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 txBox="1"/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setup.py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24" name="Google Shape;224;p15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225" name="Google Shape;225;p15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2C0"/>
            </a:solidFill>
            <a:ln cap="flat" cmpd="sng" w="9525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twine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7" name="Google Shape;227;p15"/>
          <p:cNvSpPr/>
          <p:nvPr/>
        </p:nvSpPr>
        <p:spPr>
          <a:xfrm>
            <a:off x="5697509" y="4140999"/>
            <a:ext cx="25266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 install package_name</a:t>
            </a:r>
            <a:endParaRPr b="0" i="0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8" name="Google Shape;228;p15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229" name="Google Shape;229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15"/>
            <p:cNvSpPr txBox="1"/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1.Create Project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31" name="Google Shape;231;p15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232" name="Google Shape;232;p15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wheel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sdist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 txBox="1"/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2.Generate Distributions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Passos para criar o projeto</a:t>
            </a:r>
            <a:endParaRPr b="1" sz="3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6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244" name="Google Shape;244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6"/>
            <p:cNvSpPr txBox="1"/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1.Create Project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46" name="Google Shape;246;p16"/>
          <p:cNvSpPr/>
          <p:nvPr/>
        </p:nvSpPr>
        <p:spPr>
          <a:xfrm>
            <a:off x="2848328" y="1291880"/>
            <a:ext cx="332509" cy="30341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3090782" y="1247641"/>
            <a:ext cx="423256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Fork do template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Adição do conteúdo dos módulos do projeto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Edição do  arquivo setup.py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Edição do requirements.txt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Edição do README.md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pt-BR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pacote com vários módulos</a:t>
            </a:r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232" y="1573283"/>
            <a:ext cx="2166677" cy="23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7689" y="1562188"/>
            <a:ext cx="1946150" cy="2297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17"/>
          <p:cNvGrpSpPr/>
          <p:nvPr/>
        </p:nvGrpSpPr>
        <p:grpSpPr>
          <a:xfrm>
            <a:off x="363129" y="3763995"/>
            <a:ext cx="2487311" cy="555191"/>
            <a:chOff x="363129" y="3770922"/>
            <a:chExt cx="2487311" cy="555191"/>
          </a:xfrm>
        </p:grpSpPr>
        <p:pic>
          <p:nvPicPr>
            <p:cNvPr id="259" name="Google Shape;259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3129" y="3770922"/>
              <a:ext cx="555191" cy="5551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0" name="Google Shape;260;p17"/>
            <p:cNvGrpSpPr/>
            <p:nvPr/>
          </p:nvGrpSpPr>
          <p:grpSpPr>
            <a:xfrm>
              <a:off x="831939" y="3881176"/>
              <a:ext cx="2018501" cy="360127"/>
              <a:chOff x="831939" y="3881176"/>
              <a:chExt cx="2018501" cy="360127"/>
            </a:xfrm>
          </p:grpSpPr>
          <p:sp>
            <p:nvSpPr>
              <p:cNvPr id="261" name="Google Shape;261;p17"/>
              <p:cNvSpPr/>
              <p:nvPr/>
            </p:nvSpPr>
            <p:spPr>
              <a:xfrm>
                <a:off x="831939" y="3930434"/>
                <a:ext cx="201850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100" u="none" cap="none" strike="noStrike">
                    <a:solidFill>
                      <a:srgbClr val="07376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simple-package-template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835242" y="3881176"/>
                <a:ext cx="1994667" cy="360127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" name="Google Shape;263;p17"/>
          <p:cNvGrpSpPr/>
          <p:nvPr/>
        </p:nvGrpSpPr>
        <p:grpSpPr>
          <a:xfrm>
            <a:off x="3116857" y="3763995"/>
            <a:ext cx="2196982" cy="555191"/>
            <a:chOff x="3654637" y="3785735"/>
            <a:chExt cx="2196982" cy="555191"/>
          </a:xfrm>
        </p:grpSpPr>
        <p:pic>
          <p:nvPicPr>
            <p:cNvPr id="264" name="Google Shape;264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17"/>
            <p:cNvSpPr/>
            <p:nvPr/>
          </p:nvSpPr>
          <p:spPr>
            <a:xfrm>
              <a:off x="4186081" y="3915045"/>
              <a:ext cx="1620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0737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package-template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4141502" y="3881175"/>
              <a:ext cx="1710117" cy="360127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17"/>
          <p:cNvSpPr/>
          <p:nvPr/>
        </p:nvSpPr>
        <p:spPr>
          <a:xfrm>
            <a:off x="5387544" y="2791691"/>
            <a:ext cx="314910" cy="3255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2C0"/>
          </a:solidFill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70585" y="1558470"/>
            <a:ext cx="2219236" cy="23009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17"/>
          <p:cNvGrpSpPr/>
          <p:nvPr/>
        </p:nvGrpSpPr>
        <p:grpSpPr>
          <a:xfrm>
            <a:off x="5646675" y="3758737"/>
            <a:ext cx="2443146" cy="555191"/>
            <a:chOff x="3654637" y="3785735"/>
            <a:chExt cx="2443146" cy="555191"/>
          </a:xfrm>
        </p:grpSpPr>
        <p:pic>
          <p:nvPicPr>
            <p:cNvPr id="270" name="Google Shape;270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7"/>
            <p:cNvSpPr/>
            <p:nvPr/>
          </p:nvSpPr>
          <p:spPr>
            <a:xfrm>
              <a:off x="4186081" y="3915045"/>
              <a:ext cx="19117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0737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image-processing-package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141502" y="3881175"/>
              <a:ext cx="1956281" cy="360127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pacote com vários módulos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" name="Google Shape;2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244" y="1258079"/>
            <a:ext cx="2876330" cy="33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1097" y="1252583"/>
            <a:ext cx="3269525" cy="338993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8"/>
          <p:cNvSpPr/>
          <p:nvPr/>
        </p:nvSpPr>
        <p:spPr>
          <a:xfrm>
            <a:off x="3843363" y="2640162"/>
            <a:ext cx="728636" cy="594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2C0"/>
          </a:solidFill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 do projeto image-processing</a:t>
            </a:r>
            <a:endParaRPr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786" y="1229757"/>
            <a:ext cx="3269525" cy="338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3433" y="1224165"/>
            <a:ext cx="5254698" cy="128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3433" y="2601578"/>
            <a:ext cx="5304330" cy="122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do Projeto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311700" y="1333493"/>
            <a:ext cx="7003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Entender conceitos relacionados aos pacotes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2"/>
          <p:cNvSpPr txBox="1"/>
          <p:nvPr>
            <p:ph idx="1" type="subTitle"/>
          </p:nvPr>
        </p:nvSpPr>
        <p:spPr>
          <a:xfrm>
            <a:off x="311700" y="2364741"/>
            <a:ext cx="6858028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Atualizar o projeto e gerar as distribuições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2"/>
          <p:cNvSpPr txBox="1"/>
          <p:nvPr>
            <p:ph idx="1" type="subTitle"/>
          </p:nvPr>
        </p:nvSpPr>
        <p:spPr>
          <a:xfrm>
            <a:off x="311700" y="3395989"/>
            <a:ext cx="8028735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Publicar o pacote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 do projeto image-processing</a:t>
            </a:r>
            <a:endParaRPr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786" y="1229757"/>
            <a:ext cx="3269525" cy="338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3433" y="1224165"/>
            <a:ext cx="5254698" cy="128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2544" y="2612650"/>
            <a:ext cx="2256475" cy="223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 do projeto image-processing</a:t>
            </a:r>
            <a:endParaRPr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8" name="Google Shape;3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786" y="1229757"/>
            <a:ext cx="3269525" cy="338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2042" y="1326089"/>
            <a:ext cx="5226089" cy="1509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pacote com vários módulos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244" y="1258079"/>
            <a:ext cx="2876330" cy="33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1097" y="1252583"/>
            <a:ext cx="3269525" cy="338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2"/>
          <p:cNvSpPr/>
          <p:nvPr/>
        </p:nvSpPr>
        <p:spPr>
          <a:xfrm>
            <a:off x="3843363" y="2640162"/>
            <a:ext cx="728636" cy="594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2C0"/>
          </a:solidFill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1141176" y="1912051"/>
            <a:ext cx="1738745" cy="623455"/>
          </a:xfrm>
          <a:prstGeom prst="rect">
            <a:avLst/>
          </a:prstGeom>
          <a:noFill/>
          <a:ln cap="flat" cmpd="sng" w="25400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5332176" y="1912051"/>
            <a:ext cx="1738745" cy="623455"/>
          </a:xfrm>
          <a:prstGeom prst="rect">
            <a:avLst/>
          </a:prstGeom>
          <a:noFill/>
          <a:ln cap="flat" cmpd="sng" w="25400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 setup.py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9" name="Google Shape;3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354275" y="1318695"/>
            <a:ext cx="3933707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Usado para especificar como o pacote deve ser construído.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Documentação: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sng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https://setuptools.readthedocs.io/en/latest/setuptools.html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2" name="Google Shape;33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4232" y="1196266"/>
            <a:ext cx="3185436" cy="32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Arquivo requirements.txt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" name="Google Shape;3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354275" y="1318695"/>
            <a:ext cx="3933707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Usado para passar as dependências que devem ser instaladas com o seu pacote. Opcionalmente, podem ser especificadas as versões.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 README.md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" name="Google Shape;3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9" name="Google Shape;3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8934" y="1168083"/>
            <a:ext cx="2566261" cy="326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5"/>
          <p:cNvSpPr txBox="1"/>
          <p:nvPr/>
        </p:nvSpPr>
        <p:spPr>
          <a:xfrm>
            <a:off x="354275" y="1318695"/>
            <a:ext cx="4203870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Será exibido como documentação na página do Pypi do seu pacote. Foi usado markdown.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26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360" name="Google Shape;360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26"/>
            <p:cNvSpPr txBox="1"/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3.Upload to Pypi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62" name="Google Shape;362;p26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363" name="Google Shape;363;p26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2C0"/>
            </a:solidFill>
            <a:ln cap="flat" cmpd="sng" w="9525">
              <a:solidFill>
                <a:srgbClr val="576C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 txBox="1"/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setup.py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366" name="Google Shape;366;p26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2C0"/>
            </a:solidFill>
            <a:ln cap="flat" cmpd="sng" w="9525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 txBox="1"/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twine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8" name="Google Shape;368;p26"/>
          <p:cNvSpPr/>
          <p:nvPr/>
        </p:nvSpPr>
        <p:spPr>
          <a:xfrm>
            <a:off x="5697509" y="4140999"/>
            <a:ext cx="25266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 install package_name</a:t>
            </a:r>
            <a:endParaRPr b="0" i="0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69" name="Google Shape;369;p26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370" name="Google Shape;370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26"/>
            <p:cNvSpPr txBox="1"/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1.Create Project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373" name="Google Shape;373;p26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wheel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sdist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 txBox="1"/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2.Generate Distributions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Distribuições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1" name="Google Shape;3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subir o pacote, criar uma distribuição binária ou distribuição de código fonte. 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versões mais recentes do pip instalam primeiramente a binária e usam a distribuição de código fonte, apenas se necessário. 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qualquer forma, iremos criar ambas distribuições.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gerar as distribuições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0" name="Google Shape;3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28"/>
          <p:cNvGrpSpPr/>
          <p:nvPr/>
        </p:nvGrpSpPr>
        <p:grpSpPr>
          <a:xfrm>
            <a:off x="1161124" y="1508241"/>
            <a:ext cx="1252316" cy="2608464"/>
            <a:chOff x="3994766" y="1477776"/>
            <a:chExt cx="1252316" cy="2608464"/>
          </a:xfrm>
        </p:grpSpPr>
        <p:sp>
          <p:nvSpPr>
            <p:cNvPr id="393" name="Google Shape;393;p28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wheel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sdist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 txBox="1"/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2.Generate Distributions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96" name="Google Shape;396;p28"/>
          <p:cNvSpPr txBox="1"/>
          <p:nvPr/>
        </p:nvSpPr>
        <p:spPr>
          <a:xfrm>
            <a:off x="3120354" y="1139551"/>
            <a:ext cx="3190392" cy="3034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Acessar a raiz do projeto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de instalação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criar a distribuição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2787845" y="1260764"/>
            <a:ext cx="332509" cy="30341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Comandos de instalação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-m pip install --upgrade pip</a:t>
            </a:r>
            <a:b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-m pip install --user twine</a:t>
            </a:r>
            <a:b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-m pip install --user setuptools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Básicos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instalado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 um projeto a ser empacotado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(recomendado)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para criar distribuições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1" name="Google Shape;4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setup.py sdist bdist_wheel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p3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3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3: Publicando o pacote</a:t>
            </a:r>
            <a:endParaRPr b="1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Descomplicando a criação de pacotes em Python</a:t>
            </a:r>
            <a:endParaRPr b="0" i="0" sz="1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4" name="Google Shape;4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32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437" name="Google Shape;437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32"/>
            <p:cNvSpPr txBox="1"/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3.Upload to Pypi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39" name="Google Shape;439;p32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440" name="Google Shape;440;p32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2C0"/>
            </a:solidFill>
            <a:ln cap="flat" cmpd="sng" w="9525">
              <a:solidFill>
                <a:srgbClr val="576C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 txBox="1"/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setup.py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42" name="Google Shape;442;p32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443" name="Google Shape;443;p32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2C0"/>
            </a:solidFill>
            <a:ln cap="flat" cmpd="sng" w="9525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 txBox="1"/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twine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45" name="Google Shape;445;p32"/>
          <p:cNvSpPr/>
          <p:nvPr/>
        </p:nvSpPr>
        <p:spPr>
          <a:xfrm>
            <a:off x="5940981" y="4145420"/>
            <a:ext cx="22076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 install package_name</a:t>
            </a:r>
            <a:endParaRPr b="0" i="0" sz="12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46" name="Google Shape;446;p32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447" name="Google Shape;447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Google Shape;448;p32"/>
            <p:cNvSpPr txBox="1"/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1.Create Project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49" name="Google Shape;449;p32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450" name="Google Shape;450;p32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wheel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sdist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2"/>
            <p:cNvSpPr txBox="1"/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2.Generate Distributions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subir o pacote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9" name="Google Shape;4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3"/>
          <p:cNvSpPr txBox="1"/>
          <p:nvPr/>
        </p:nvSpPr>
        <p:spPr>
          <a:xfrm>
            <a:off x="3091341" y="1247641"/>
            <a:ext cx="5037433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conta no Test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Publicar no Test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pacote usando Test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Testar pacote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conta no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Publicar no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pacote usando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33"/>
          <p:cNvSpPr/>
          <p:nvPr/>
        </p:nvSpPr>
        <p:spPr>
          <a:xfrm>
            <a:off x="2787845" y="1260764"/>
            <a:ext cx="332509" cy="30341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3" name="Google Shape;463;p33"/>
          <p:cNvGrpSpPr/>
          <p:nvPr/>
        </p:nvGrpSpPr>
        <p:grpSpPr>
          <a:xfrm>
            <a:off x="810618" y="1841377"/>
            <a:ext cx="1664317" cy="1671264"/>
            <a:chOff x="6139055" y="1640486"/>
            <a:chExt cx="1664317" cy="1671264"/>
          </a:xfrm>
        </p:grpSpPr>
        <p:pic>
          <p:nvPicPr>
            <p:cNvPr id="464" name="Google Shape;464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9055" y="1640486"/>
              <a:ext cx="1645599" cy="164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Google Shape;465;p33"/>
            <p:cNvSpPr txBox="1"/>
            <p:nvPr/>
          </p:nvSpPr>
          <p:spPr>
            <a:xfrm>
              <a:off x="6286245" y="2875251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3.Upload to Pypi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4"/>
          <p:cNvSpPr/>
          <p:nvPr/>
        </p:nvSpPr>
        <p:spPr>
          <a:xfrm>
            <a:off x="3120354" y="1330036"/>
            <a:ext cx="454119" cy="1828800"/>
          </a:xfrm>
          <a:prstGeom prst="rect">
            <a:avLst/>
          </a:prstGeom>
          <a:solidFill>
            <a:srgbClr val="0072C0">
              <a:alpha val="5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subir o pacote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3" name="Google Shape;4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4"/>
          <p:cNvSpPr txBox="1"/>
          <p:nvPr/>
        </p:nvSpPr>
        <p:spPr>
          <a:xfrm>
            <a:off x="3091341" y="1247641"/>
            <a:ext cx="5037433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conta no Test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Publicar no Test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pacote usando Test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Testar pacote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conta no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Publicar no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pacote usando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34"/>
          <p:cNvSpPr/>
          <p:nvPr/>
        </p:nvSpPr>
        <p:spPr>
          <a:xfrm>
            <a:off x="2787845" y="1260764"/>
            <a:ext cx="332509" cy="30341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34"/>
          <p:cNvGrpSpPr/>
          <p:nvPr/>
        </p:nvGrpSpPr>
        <p:grpSpPr>
          <a:xfrm>
            <a:off x="810618" y="1841377"/>
            <a:ext cx="1664317" cy="1671264"/>
            <a:chOff x="6139055" y="1640486"/>
            <a:chExt cx="1664317" cy="1671264"/>
          </a:xfrm>
        </p:grpSpPr>
        <p:pic>
          <p:nvPicPr>
            <p:cNvPr id="478" name="Google Shape;478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9055" y="1640486"/>
              <a:ext cx="1645599" cy="164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9" name="Google Shape;479;p34"/>
            <p:cNvSpPr txBox="1"/>
            <p:nvPr/>
          </p:nvSpPr>
          <p:spPr>
            <a:xfrm>
              <a:off x="6286245" y="2875251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3.Upload to Pypi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Criando contas no Pypi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5" name="Google Shape;4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sng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https://pypi.org/account/register/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sng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https://test.pypi.org/account/register/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publicar no Test Pypi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3" name="Google Shape;4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-m twine upload --repository-url https://test.pypi.org/legacy/ dist/*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instalar o pacote de teste 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1" name="Google Shape;5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 install –-index-url https://test.pypi.org/simple/ image-processing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3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publicar no Pypi</a:t>
            </a:r>
            <a:endParaRPr b="1" sz="3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-m twine upload --repository-url https://upload.pypi.org/legacy/ dist/*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instalar o pacote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7" name="Google Shape;5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-m pip install package_name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1: Introdução e conceitos</a:t>
            </a:r>
            <a:endParaRPr b="1" i="0" sz="3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Descomplicando a criação de pacotes em Python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40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529" name="Google Shape;529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" name="Google Shape;530;p40"/>
            <p:cNvSpPr txBox="1"/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3.Upload to Pypi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532" name="Google Shape;532;p40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2C0"/>
            </a:solidFill>
            <a:ln cap="flat" cmpd="sng" w="9525">
              <a:solidFill>
                <a:srgbClr val="576C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0"/>
            <p:cNvSpPr txBox="1"/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setup.py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535" name="Google Shape;535;p40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2C0"/>
            </a:solidFill>
            <a:ln cap="flat" cmpd="sng" w="9525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0"/>
            <p:cNvSpPr txBox="1"/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twine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37" name="Google Shape;537;p40"/>
          <p:cNvSpPr/>
          <p:nvPr/>
        </p:nvSpPr>
        <p:spPr>
          <a:xfrm>
            <a:off x="5940981" y="4145420"/>
            <a:ext cx="22076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 install package_name</a:t>
            </a:r>
            <a:endParaRPr b="0" i="0" sz="12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38" name="Google Shape;538;p40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539" name="Google Shape;539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40"/>
            <p:cNvSpPr txBox="1"/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1.Create Project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41" name="Google Shape;541;p40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542" name="Google Shape;542;p40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wheel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sdist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0"/>
            <p:cNvSpPr txBox="1"/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2.Generate Distributions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3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b="1" sz="3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1" name="Google Shape;5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41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554" name="Google Shape;554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p41"/>
            <p:cNvSpPr txBox="1"/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1.Create Project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56" name="Google Shape;556;p41"/>
          <p:cNvSpPr/>
          <p:nvPr/>
        </p:nvSpPr>
        <p:spPr>
          <a:xfrm>
            <a:off x="2848328" y="1291880"/>
            <a:ext cx="332509" cy="30341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 txBox="1"/>
          <p:nvPr/>
        </p:nvSpPr>
        <p:spPr>
          <a:xfrm>
            <a:off x="3090782" y="1247641"/>
            <a:ext cx="423256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Fork do template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Adição do conteúdo dos módulos do projeto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Edição do  arquivo setup.py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Edição do requirements.txt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Edição do README.md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4" name="Google Shape;5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42"/>
          <p:cNvGrpSpPr/>
          <p:nvPr/>
        </p:nvGrpSpPr>
        <p:grpSpPr>
          <a:xfrm>
            <a:off x="1161124" y="1508241"/>
            <a:ext cx="1252316" cy="2608464"/>
            <a:chOff x="3994766" y="1477776"/>
            <a:chExt cx="1252316" cy="2608464"/>
          </a:xfrm>
        </p:grpSpPr>
        <p:sp>
          <p:nvSpPr>
            <p:cNvPr id="567" name="Google Shape;567;p42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wheel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sdist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2"/>
            <p:cNvSpPr txBox="1"/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2.Generate Distributions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70" name="Google Shape;570;p42"/>
          <p:cNvSpPr txBox="1"/>
          <p:nvPr/>
        </p:nvSpPr>
        <p:spPr>
          <a:xfrm>
            <a:off x="3120354" y="1139551"/>
            <a:ext cx="3190392" cy="3034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Acessar a raiz do projeto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de instalação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criar a distribuição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42"/>
          <p:cNvSpPr/>
          <p:nvPr/>
        </p:nvSpPr>
        <p:spPr>
          <a:xfrm>
            <a:off x="2787845" y="1260764"/>
            <a:ext cx="332509" cy="30341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8" name="Google Shape;5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3091341" y="1247641"/>
            <a:ext cx="5037433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conta no Test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Publicar no Test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pacote usando Test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Testar pacote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conta no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Publicar no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pacote usando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p43"/>
          <p:cNvSpPr/>
          <p:nvPr/>
        </p:nvSpPr>
        <p:spPr>
          <a:xfrm>
            <a:off x="2787845" y="1260764"/>
            <a:ext cx="332509" cy="30341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2" name="Google Shape;582;p43"/>
          <p:cNvGrpSpPr/>
          <p:nvPr/>
        </p:nvGrpSpPr>
        <p:grpSpPr>
          <a:xfrm>
            <a:off x="810618" y="1841377"/>
            <a:ext cx="1664317" cy="1671264"/>
            <a:chOff x="6139055" y="1640486"/>
            <a:chExt cx="1664317" cy="1671264"/>
          </a:xfrm>
        </p:grpSpPr>
        <p:pic>
          <p:nvPicPr>
            <p:cNvPr id="583" name="Google Shape;583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9055" y="1640486"/>
              <a:ext cx="1645599" cy="164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43"/>
            <p:cNvSpPr txBox="1"/>
            <p:nvPr/>
          </p:nvSpPr>
          <p:spPr>
            <a:xfrm>
              <a:off x="6286245" y="2875251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3.Upload to Pypi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 prático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0" name="Google Shape;5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4"/>
          <p:cNvSpPr txBox="1"/>
          <p:nvPr>
            <p:ph idx="1" type="subTitle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2" name="Google Shape;592;p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4"/>
          <p:cNvSpPr txBox="1"/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4" name="Google Shape;594;p4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Fazer um pacote usando a estrutura simples de um módulo para testar os conhecimentos adquiridos.</a:t>
            </a:r>
            <a:endParaRPr/>
          </a:p>
        </p:txBody>
      </p:sp>
      <p:grpSp>
        <p:nvGrpSpPr>
          <p:cNvPr id="595" name="Google Shape;595;p44"/>
          <p:cNvGrpSpPr/>
          <p:nvPr/>
        </p:nvGrpSpPr>
        <p:grpSpPr>
          <a:xfrm>
            <a:off x="429066" y="2434886"/>
            <a:ext cx="2083090" cy="2286954"/>
            <a:chOff x="1889587" y="2231409"/>
            <a:chExt cx="2501127" cy="2745903"/>
          </a:xfrm>
        </p:grpSpPr>
        <p:pic>
          <p:nvPicPr>
            <p:cNvPr id="596" name="Google Shape;596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89690" y="2231409"/>
              <a:ext cx="2166677" cy="23051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7" name="Google Shape;597;p44"/>
            <p:cNvGrpSpPr/>
            <p:nvPr/>
          </p:nvGrpSpPr>
          <p:grpSpPr>
            <a:xfrm>
              <a:off x="1889587" y="4422121"/>
              <a:ext cx="2501127" cy="555191"/>
              <a:chOff x="363129" y="3770922"/>
              <a:chExt cx="2501127" cy="555191"/>
            </a:xfrm>
          </p:grpSpPr>
          <p:pic>
            <p:nvPicPr>
              <p:cNvPr id="598" name="Google Shape;598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63129" y="3770922"/>
                <a:ext cx="555191" cy="55519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99" name="Google Shape;599;p44"/>
              <p:cNvGrpSpPr/>
              <p:nvPr/>
            </p:nvGrpSpPr>
            <p:grpSpPr>
              <a:xfrm>
                <a:off x="835242" y="3878162"/>
                <a:ext cx="2029014" cy="363141"/>
                <a:chOff x="835242" y="3878162"/>
                <a:chExt cx="2029014" cy="363141"/>
              </a:xfrm>
            </p:grpSpPr>
            <p:sp>
              <p:nvSpPr>
                <p:cNvPr id="600" name="Google Shape;600;p44"/>
                <p:cNvSpPr/>
                <p:nvPr/>
              </p:nvSpPr>
              <p:spPr>
                <a:xfrm>
                  <a:off x="835242" y="3878162"/>
                  <a:ext cx="2029014" cy="314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pt-BR" sz="1100" u="none" cap="none" strike="noStrike">
                      <a:solidFill>
                        <a:srgbClr val="07376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</a:t>
                  </a:r>
                  <a:r>
                    <a:rPr b="0" i="0" lang="pt-BR" sz="900" u="none" cap="none" strike="noStrike">
                      <a:solidFill>
                        <a:srgbClr val="07376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simple-package-template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44"/>
                <p:cNvSpPr/>
                <p:nvPr/>
              </p:nvSpPr>
              <p:spPr>
                <a:xfrm>
                  <a:off x="835242" y="3881176"/>
                  <a:ext cx="1994667" cy="360127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 prático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7" name="Google Shape;60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5"/>
          <p:cNvSpPr txBox="1"/>
          <p:nvPr>
            <p:ph idx="1" type="subTitle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9" name="Google Shape;609;p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5"/>
          <p:cNvSpPr txBox="1"/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1" name="Google Shape;611;p4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Fazer um pacote usando a estrutura simples de um módulo para testar os conhecimentos adquiridos.</a:t>
            </a:r>
            <a:endParaRPr/>
          </a:p>
        </p:txBody>
      </p:sp>
      <p:grpSp>
        <p:nvGrpSpPr>
          <p:cNvPr id="612" name="Google Shape;612;p45"/>
          <p:cNvGrpSpPr/>
          <p:nvPr/>
        </p:nvGrpSpPr>
        <p:grpSpPr>
          <a:xfrm>
            <a:off x="429066" y="2434886"/>
            <a:ext cx="2083090" cy="2286954"/>
            <a:chOff x="1889587" y="2231409"/>
            <a:chExt cx="2501127" cy="2745903"/>
          </a:xfrm>
        </p:grpSpPr>
        <p:pic>
          <p:nvPicPr>
            <p:cNvPr id="613" name="Google Shape;613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89690" y="2231409"/>
              <a:ext cx="2166677" cy="23051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4" name="Google Shape;614;p45"/>
            <p:cNvGrpSpPr/>
            <p:nvPr/>
          </p:nvGrpSpPr>
          <p:grpSpPr>
            <a:xfrm>
              <a:off x="1889587" y="4422121"/>
              <a:ext cx="2501127" cy="555191"/>
              <a:chOff x="363129" y="3770922"/>
              <a:chExt cx="2501127" cy="555191"/>
            </a:xfrm>
          </p:grpSpPr>
          <p:pic>
            <p:nvPicPr>
              <p:cNvPr id="615" name="Google Shape;615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63129" y="3770922"/>
                <a:ext cx="555191" cy="55519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16" name="Google Shape;616;p45"/>
              <p:cNvGrpSpPr/>
              <p:nvPr/>
            </p:nvGrpSpPr>
            <p:grpSpPr>
              <a:xfrm>
                <a:off x="835242" y="3878162"/>
                <a:ext cx="2029014" cy="363141"/>
                <a:chOff x="835242" y="3878162"/>
                <a:chExt cx="2029014" cy="363141"/>
              </a:xfrm>
            </p:grpSpPr>
            <p:sp>
              <p:nvSpPr>
                <p:cNvPr id="617" name="Google Shape;617;p45"/>
                <p:cNvSpPr/>
                <p:nvPr/>
              </p:nvSpPr>
              <p:spPr>
                <a:xfrm>
                  <a:off x="835242" y="3878162"/>
                  <a:ext cx="2029014" cy="314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pt-BR" sz="1100" u="none" cap="none" strike="noStrike">
                      <a:solidFill>
                        <a:srgbClr val="07376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</a:t>
                  </a:r>
                  <a:r>
                    <a:rPr b="0" i="0" lang="pt-BR" sz="900" u="none" cap="none" strike="noStrike">
                      <a:solidFill>
                        <a:srgbClr val="07376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simple-package-template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45"/>
                <p:cNvSpPr/>
                <p:nvPr/>
              </p:nvSpPr>
              <p:spPr>
                <a:xfrm>
                  <a:off x="835242" y="3881176"/>
                  <a:ext cx="1994667" cy="360127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19" name="Google Shape;619;p45"/>
          <p:cNvSpPr/>
          <p:nvPr/>
        </p:nvSpPr>
        <p:spPr>
          <a:xfrm>
            <a:off x="2808285" y="2380634"/>
            <a:ext cx="441842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Adicionais:</a:t>
            </a:r>
            <a:endParaRPr/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do setuptools: </a:t>
            </a:r>
            <a:r>
              <a:rPr b="0" i="0" lang="pt-B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https://setuptools.readthedocs.io/en/latest/setuptools.html</a:t>
            </a:r>
            <a:endParaRPr b="0" i="0" sz="16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automatizados: </a:t>
            </a:r>
            <a:r>
              <a:rPr b="0" i="0" lang="pt-B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https://docs.pytest.org/en/latest/goodpractices.html</a:t>
            </a:r>
            <a:endParaRPr b="0" i="0" sz="16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do Tox: </a:t>
            </a:r>
            <a:r>
              <a:rPr b="0" i="0" lang="pt-B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https://tox.readthedocs.io/en/latest/</a:t>
            </a:r>
            <a:endParaRPr b="0" i="0" sz="16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6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Repositórios disponíveis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6" name="Google Shape;62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232" y="1573283"/>
            <a:ext cx="2166677" cy="23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7689" y="1562188"/>
            <a:ext cx="1946150" cy="2297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0" name="Google Shape;630;p46"/>
          <p:cNvGrpSpPr/>
          <p:nvPr/>
        </p:nvGrpSpPr>
        <p:grpSpPr>
          <a:xfrm>
            <a:off x="363129" y="3763995"/>
            <a:ext cx="2487311" cy="555191"/>
            <a:chOff x="363129" y="3770922"/>
            <a:chExt cx="2487311" cy="555191"/>
          </a:xfrm>
        </p:grpSpPr>
        <p:pic>
          <p:nvPicPr>
            <p:cNvPr id="631" name="Google Shape;631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3129" y="3770922"/>
              <a:ext cx="555191" cy="5551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2" name="Google Shape;632;p46"/>
            <p:cNvGrpSpPr/>
            <p:nvPr/>
          </p:nvGrpSpPr>
          <p:grpSpPr>
            <a:xfrm>
              <a:off x="831939" y="3881176"/>
              <a:ext cx="2018501" cy="360127"/>
              <a:chOff x="831939" y="3881176"/>
              <a:chExt cx="2018501" cy="360127"/>
            </a:xfrm>
          </p:grpSpPr>
          <p:sp>
            <p:nvSpPr>
              <p:cNvPr id="633" name="Google Shape;633;p46"/>
              <p:cNvSpPr/>
              <p:nvPr/>
            </p:nvSpPr>
            <p:spPr>
              <a:xfrm>
                <a:off x="831939" y="3930434"/>
                <a:ext cx="201850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100" u="none" cap="none" strike="noStrike">
                    <a:solidFill>
                      <a:srgbClr val="07376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simple-package-template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6"/>
              <p:cNvSpPr/>
              <p:nvPr/>
            </p:nvSpPr>
            <p:spPr>
              <a:xfrm>
                <a:off x="835242" y="3881176"/>
                <a:ext cx="1994667" cy="360127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5" name="Google Shape;635;p46"/>
          <p:cNvGrpSpPr/>
          <p:nvPr/>
        </p:nvGrpSpPr>
        <p:grpSpPr>
          <a:xfrm>
            <a:off x="3116857" y="3763995"/>
            <a:ext cx="2196982" cy="555191"/>
            <a:chOff x="3654637" y="3785735"/>
            <a:chExt cx="2196982" cy="555191"/>
          </a:xfrm>
        </p:grpSpPr>
        <p:pic>
          <p:nvPicPr>
            <p:cNvPr id="636" name="Google Shape;636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7" name="Google Shape;637;p46"/>
            <p:cNvSpPr/>
            <p:nvPr/>
          </p:nvSpPr>
          <p:spPr>
            <a:xfrm>
              <a:off x="4186081" y="3915045"/>
              <a:ext cx="1620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0737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package-template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4141502" y="3881175"/>
              <a:ext cx="1710117" cy="360127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46"/>
          <p:cNvSpPr/>
          <p:nvPr/>
        </p:nvSpPr>
        <p:spPr>
          <a:xfrm>
            <a:off x="5387544" y="2791691"/>
            <a:ext cx="314910" cy="3255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2C0"/>
          </a:solidFill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Google Shape;640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70585" y="1558470"/>
            <a:ext cx="2219236" cy="23009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46"/>
          <p:cNvGrpSpPr/>
          <p:nvPr/>
        </p:nvGrpSpPr>
        <p:grpSpPr>
          <a:xfrm>
            <a:off x="5646675" y="3758737"/>
            <a:ext cx="2443146" cy="555191"/>
            <a:chOff x="3654637" y="3785735"/>
            <a:chExt cx="2443146" cy="555191"/>
          </a:xfrm>
        </p:grpSpPr>
        <p:pic>
          <p:nvPicPr>
            <p:cNvPr id="642" name="Google Shape;642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3" name="Google Shape;643;p46"/>
            <p:cNvSpPr/>
            <p:nvPr/>
          </p:nvSpPr>
          <p:spPr>
            <a:xfrm>
              <a:off x="4186081" y="3915045"/>
              <a:ext cx="19117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rgbClr val="0737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image-processing-package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4141502" y="3881175"/>
              <a:ext cx="1956281" cy="360127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46"/>
          <p:cNvSpPr/>
          <p:nvPr/>
        </p:nvSpPr>
        <p:spPr>
          <a:xfrm>
            <a:off x="311700" y="4583298"/>
            <a:ext cx="23936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sng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https://github.com/tiemi/</a:t>
            </a:r>
            <a:endParaRPr b="0" i="0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/>
          <p:nvPr/>
        </p:nvSpPr>
        <p:spPr>
          <a:xfrm>
            <a:off x="1285875" y="-1"/>
            <a:ext cx="7858126" cy="5077718"/>
          </a:xfrm>
          <a:prstGeom prst="triangle">
            <a:avLst>
              <a:gd fmla="val 100000" name="adj"/>
            </a:avLst>
          </a:prstGeom>
          <a:solidFill>
            <a:srgbClr val="D8D8D8">
              <a:alpha val="4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Obrigada!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2" name="Google Shape;6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7"/>
          <p:cNvSpPr txBox="1"/>
          <p:nvPr>
            <p:ph idx="1" type="subTitle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4" name="Google Shape;654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7"/>
          <p:cNvSpPr txBox="1"/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6" name="Google Shape;656;p47"/>
          <p:cNvSpPr txBox="1"/>
          <p:nvPr/>
        </p:nvSpPr>
        <p:spPr>
          <a:xfrm>
            <a:off x="-272734" y="3835422"/>
            <a:ext cx="8023135" cy="1058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B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Karina Kato</a:t>
            </a:r>
            <a:br>
              <a:rPr b="1" i="0" lang="pt-BR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7" name="Google Shape;65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466" y="1532791"/>
            <a:ext cx="2196244" cy="2196244"/>
          </a:xfrm>
          <a:prstGeom prst="ellipse">
            <a:avLst/>
          </a:prstGeom>
          <a:solidFill>
            <a:schemeClr val="lt1"/>
          </a:solidFill>
          <a:ln cap="rnd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8" name="Google Shape;658;p47"/>
          <p:cNvSpPr/>
          <p:nvPr/>
        </p:nvSpPr>
        <p:spPr>
          <a:xfrm>
            <a:off x="5556548" y="4289689"/>
            <a:ext cx="24406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https://www.linkedin.com/in/karina-kato-4b2a56182/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9" name="Google Shape;65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69966" y="4369897"/>
            <a:ext cx="386582" cy="38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5" name="Google Shape;665;p4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6" name="Google Shape;666;p4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0" name="Google Shape;67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8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3" name="Google Shape;673;p48"/>
          <p:cNvSpPr txBox="1"/>
          <p:nvPr/>
        </p:nvSpPr>
        <p:spPr>
          <a:xfrm>
            <a:off x="3574473" y="2436732"/>
            <a:ext cx="5413677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Descomplicando a criação de pacotes em Python</a:t>
            </a:r>
            <a:endParaRPr b="0" i="0" sz="1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vs Pacote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Módulo: </a:t>
            </a: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 que serve como unidade organizacional do código que é carregado pelo comando de import.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Pacote: </a:t>
            </a: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coleção de módulos com hierarquia.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Modularização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da modularização: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Manutenção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Reaproveitamento de código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 em Python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de criar um pacote: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Facilidade de compartilhamento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Facilidade de instalação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Pypi: </a:t>
            </a: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 público oficial de pacotes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Wheel e Sdist: </a:t>
            </a: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dois tipos de distribuições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Setuptools: </a:t>
            </a: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 usado em setup.py para gerar as distribuições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Twine: </a:t>
            </a: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 usado para subir as distribuições no repositório Pypi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9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122" name="Google Shape;12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9"/>
            <p:cNvSpPr txBox="1"/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3.Upload to Pypi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125" name="Google Shape;125;p9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2C0"/>
            </a:solidFill>
            <a:ln cap="flat" cmpd="sng" w="9525">
              <a:solidFill>
                <a:srgbClr val="576C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 txBox="1"/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setup.py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128" name="Google Shape;128;p9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2C0"/>
            </a:solidFill>
            <a:ln cap="flat" cmpd="sng" w="9525">
              <a:solidFill>
                <a:srgbClr val="7777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 txBox="1"/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twine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0" name="Google Shape;130;p9"/>
          <p:cNvSpPr/>
          <p:nvPr/>
        </p:nvSpPr>
        <p:spPr>
          <a:xfrm>
            <a:off x="5940981" y="4145420"/>
            <a:ext cx="22076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 install package_name</a:t>
            </a:r>
            <a:endParaRPr b="0" i="0" sz="12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1" name="Google Shape;131;p9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132" name="Google Shape;13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9"/>
            <p:cNvSpPr txBox="1"/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1.Create Project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4" name="Google Shape;134;p9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135" name="Google Shape;135;p9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wheel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2B2B2"/>
            </a:solidFill>
            <a:ln cap="flat" cmpd="sng" w="9525">
              <a:solidFill>
                <a:srgbClr val="9B9B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sdist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 txBox="1"/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2.Generate Distributions</a:t>
              </a:r>
              <a:endPara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