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67" r:id="rId4"/>
    <p:sldId id="258" r:id="rId5"/>
    <p:sldId id="259" r:id="rId6"/>
    <p:sldId id="261" r:id="rId7"/>
    <p:sldId id="260" r:id="rId8"/>
    <p:sldId id="283" r:id="rId9"/>
    <p:sldId id="279" r:id="rId10"/>
    <p:sldId id="257" r:id="rId11"/>
    <p:sldId id="281" r:id="rId12"/>
    <p:sldId id="272" r:id="rId13"/>
    <p:sldId id="263" r:id="rId14"/>
    <p:sldId id="280" r:id="rId15"/>
    <p:sldId id="265" r:id="rId16"/>
    <p:sldId id="278" r:id="rId17"/>
    <p:sldId id="276" r:id="rId18"/>
    <p:sldId id="266" r:id="rId19"/>
    <p:sldId id="277" r:id="rId20"/>
    <p:sldId id="268" r:id="rId21"/>
    <p:sldId id="273" r:id="rId22"/>
    <p:sldId id="270" r:id="rId23"/>
    <p:sldId id="271" r:id="rId24"/>
    <p:sldId id="274" r:id="rId25"/>
    <p:sldId id="269" r:id="rId26"/>
    <p:sldId id="275" r:id="rId27"/>
    <p:sldId id="28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5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735" autoAdjust="0"/>
    <p:restoredTop sz="94718" autoAdjust="0"/>
  </p:normalViewPr>
  <p:slideViewPr>
    <p:cSldViewPr>
      <p:cViewPr varScale="1">
        <p:scale>
          <a:sx n="70" d="100"/>
          <a:sy n="70" d="100"/>
        </p:scale>
        <p:origin x="-4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95536" y="2204864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3A4C0D1-050B-4459-A1B1-D5057F7539AA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64807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544616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6" y="6597352"/>
            <a:ext cx="957264" cy="260648"/>
          </a:xfrm>
        </p:spPr>
        <p:txBody>
          <a:bodyPr/>
          <a:lstStyle/>
          <a:p>
            <a:fld id="{13A4C0D1-050B-4459-A1B1-D5057F7539AA}" type="datetimeFigureOut">
              <a:rPr lang="pt-BR" smtClean="0"/>
              <a:pPr/>
              <a:t>12/11/2013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6256" y="6597352"/>
            <a:ext cx="1325880" cy="2606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24744"/>
            <a:ext cx="4316288" cy="565064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042792" cy="565064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79208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424847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45720" indent="0">
              <a:buNone/>
              <a:defRPr sz="2400" b="1">
                <a:solidFill>
                  <a:schemeClr val="tx1">
                    <a:tint val="95000"/>
                  </a:schemeClr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0" y="1196752"/>
            <a:ext cx="440181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Autofit/>
          </a:bodyPr>
          <a:lstStyle>
            <a:lvl1pPr marL="45720" indent="0">
              <a:buNone/>
              <a:defRPr kumimoji="0" lang="en-US" sz="2400" b="1" kern="1200" smtClean="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marL="45720" lvl="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79512" y="1700808"/>
            <a:ext cx="4243136" cy="48939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00808"/>
            <a:ext cx="4392488" cy="48939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 rtlCol="0"/>
          <a:lstStyle/>
          <a:p>
            <a:fld id="{13A4C0D1-050B-4459-A1B1-D5057F7539AA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6876256" y="6400800"/>
            <a:ext cx="1325880" cy="457200"/>
          </a:xfrm>
        </p:spPr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79208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8784976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45720" indent="0">
              <a:buNone/>
              <a:defRPr sz="2400" b="1">
                <a:solidFill>
                  <a:schemeClr val="tx1">
                    <a:tint val="95000"/>
                  </a:schemeClr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79512" y="3645024"/>
            <a:ext cx="8784976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Autofit/>
          </a:bodyPr>
          <a:lstStyle>
            <a:lvl1pPr marL="45720" indent="0">
              <a:buNone/>
              <a:defRPr kumimoji="0" lang="en-US" sz="2400" b="1" kern="1200" smtClean="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marL="45720" lvl="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</a:pPr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79512" y="1700808"/>
            <a:ext cx="8784976" cy="194421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9512" y="4149080"/>
            <a:ext cx="8784976" cy="24456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8186736" y="6400800"/>
            <a:ext cx="957264" cy="457200"/>
          </a:xfrm>
        </p:spPr>
        <p:txBody>
          <a:bodyPr rtlCol="0"/>
          <a:lstStyle/>
          <a:p>
            <a:fld id="{13A4C0D1-050B-4459-A1B1-D5057F7539AA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6876256" y="6400800"/>
            <a:ext cx="1325880" cy="457200"/>
          </a:xfrm>
        </p:spPr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3A4C0D1-050B-4459-A1B1-D5057F7539AA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C0D1-050B-4459-A1B1-D5057F7539AA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r>
              <a:rPr kumimoji="0" lang="en-US" sz="1800" dirty="0" smtClean="0">
                <a:latin typeface="+mj-lt"/>
                <a:ea typeface="Verdana" pitchFamily="34" charset="0"/>
                <a:cs typeface="Verdana" pitchFamily="34" charset="0"/>
              </a:rPr>
              <a:t>www.specrunner.org</a:t>
            </a:r>
            <a:endParaRPr kumimoji="0" lang="en-US" sz="1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6480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79512" y="1124744"/>
            <a:ext cx="8784976" cy="5544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86736" y="6400800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3A4C0D1-050B-4459-A1B1-D5057F7539AA}" type="datetimeFigureOut">
              <a:rPr lang="pt-BR" smtClean="0"/>
              <a:pPr/>
              <a:t>12/11/2013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256" y="6400800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9200C80-F6A0-4B34-A1A6-FBCD8C3A9A3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80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\\d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it.c2.com/" TargetMode="External"/><Relationship Id="rId2" Type="http://schemas.openxmlformats.org/officeDocument/2006/relationships/hyperlink" Target="http://www.concordion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fitness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ukes.info/" TargetMode="External"/><Relationship Id="rId2" Type="http://schemas.openxmlformats.org/officeDocument/2006/relationships/hyperlink" Target="http://jbehave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hucydides-webtests.com/" TargetMode="External"/><Relationship Id="rId2" Type="http://schemas.openxmlformats.org/officeDocument/2006/relationships/hyperlink" Target="http://www.thoughtworks.com/products/twist-agile-testing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obotframework.org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encrypted-tbn0.gstatic.com/images?q=tbn:ANd9GcRSUq3BBUfw8aYoldDOlAJUgVwUrQPiSexrMV1Gj9IYBbq8x7F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048375" y="5381625"/>
            <a:ext cx="30956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296" y="2247007"/>
            <a:ext cx="8458200" cy="1470025"/>
          </a:xfr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at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www.specrunner.org]</a:t>
            </a:r>
            <a:endParaRPr lang="pt-BR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7592" y="4268688"/>
            <a:ext cx="4232920" cy="816496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thiago.lvl.santos@gmail.com</a:t>
            </a:r>
          </a:p>
        </p:txBody>
      </p:sp>
      <p:pic>
        <p:nvPicPr>
          <p:cNvPr id="2051" name="Picture 3" descr="C:\Java\googlecode\svn\trunk\specrunner-core\logos\specrun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8784976" cy="15354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0" y="5373216"/>
            <a:ext cx="2433351" cy="1484784"/>
            <a:chOff x="0" y="5373216"/>
            <a:chExt cx="2433351" cy="1484784"/>
          </a:xfrm>
        </p:grpSpPr>
        <p:pic>
          <p:nvPicPr>
            <p:cNvPr id="17418" name="Picture 10" descr="https://encrypted-tbn0.gstatic.com/images?q=tbn:ANd9GcSPj1ERtARu9klCaeg0udod7PyPKPu1XKC65lALo_JgDBJRu6fr"/>
            <p:cNvPicPr>
              <a:picLocks noChangeAspect="1" noChangeArrowheads="1"/>
            </p:cNvPicPr>
            <p:nvPr/>
          </p:nvPicPr>
          <p:blipFill>
            <a:blip r:embed="rId2" cstate="print">
              <a:lum bright="26000" contrast="-27000"/>
            </a:blip>
            <a:srcRect/>
            <a:stretch>
              <a:fillRect/>
            </a:stretch>
          </p:blipFill>
          <p:spPr bwMode="auto">
            <a:xfrm>
              <a:off x="0" y="5373216"/>
              <a:ext cx="1734627" cy="1484784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259632" y="6488668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Black box</a:t>
              </a:r>
              <a:endParaRPr lang="pt-B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68144" y="4375247"/>
            <a:ext cx="3240360" cy="2482753"/>
            <a:chOff x="5868144" y="4375247"/>
            <a:chExt cx="3240360" cy="2482753"/>
          </a:xfrm>
        </p:grpSpPr>
        <p:pic>
          <p:nvPicPr>
            <p:cNvPr id="17410" name="Picture 2" descr="https://encrypted-tbn3.gstatic.com/images?q=tbn:ANd9GcSrX44Kq18hNUkLCU6Kzo5223T1IKS5ll9iWALNqSB841_9IVcck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17276" y="4375247"/>
              <a:ext cx="2191228" cy="2438129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5868144" y="6488668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White box</a:t>
              </a:r>
              <a:endParaRPr lang="pt-BR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899592" y="2924944"/>
            <a:ext cx="7272808" cy="165618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– Overview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87624" y="3356992"/>
            <a:ext cx="1584176" cy="79208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Readers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7904" y="3212976"/>
            <a:ext cx="1584176" cy="108012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Context, Runners &amp;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192" y="3356992"/>
            <a:ext cx="1584176" cy="79208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Writers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7904" y="1484784"/>
            <a:ext cx="1584176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urved Connector 11"/>
          <p:cNvCxnSpPr>
            <a:stCxn id="10" idx="1"/>
            <a:endCxn id="7" idx="1"/>
          </p:cNvCxnSpPr>
          <p:nvPr/>
        </p:nvCxnSpPr>
        <p:spPr>
          <a:xfrm rot="10800000" flipV="1">
            <a:off x="1187624" y="1880828"/>
            <a:ext cx="2520280" cy="1872208"/>
          </a:xfrm>
          <a:prstGeom prst="curvedConnector3">
            <a:avLst>
              <a:gd name="adj1" fmla="val 109070"/>
            </a:avLst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2771800" y="3753036"/>
            <a:ext cx="936104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5292080" y="3753036"/>
            <a:ext cx="100811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3"/>
            <a:endCxn id="10" idx="3"/>
          </p:cNvCxnSpPr>
          <p:nvPr/>
        </p:nvCxnSpPr>
        <p:spPr>
          <a:xfrm flipH="1" flipV="1">
            <a:off x="5292080" y="1880828"/>
            <a:ext cx="2592288" cy="1872208"/>
          </a:xfrm>
          <a:prstGeom prst="curvedConnector3">
            <a:avLst>
              <a:gd name="adj1" fmla="val -8818"/>
            </a:avLst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07904" y="5373216"/>
            <a:ext cx="1584176" cy="792088"/>
          </a:xfrm>
          <a:prstGeom prst="rect">
            <a:avLst/>
          </a:prstGeom>
          <a:solidFill>
            <a:schemeClr val="accent2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Curved Connector 30"/>
          <p:cNvCxnSpPr>
            <a:stCxn id="8" idx="2"/>
            <a:endCxn id="29" idx="1"/>
          </p:cNvCxnSpPr>
          <p:nvPr/>
        </p:nvCxnSpPr>
        <p:spPr>
          <a:xfrm rot="5400000">
            <a:off x="3365866" y="4635134"/>
            <a:ext cx="1476164" cy="792088"/>
          </a:xfrm>
          <a:prstGeom prst="curvedConnector4">
            <a:avLst>
              <a:gd name="adj1" fmla="val 36585"/>
              <a:gd name="adj2" fmla="val 128860"/>
            </a:avLst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9" idx="3"/>
            <a:endCxn id="8" idx="2"/>
          </p:cNvCxnSpPr>
          <p:nvPr/>
        </p:nvCxnSpPr>
        <p:spPr>
          <a:xfrm flipH="1" flipV="1">
            <a:off x="4499992" y="4293096"/>
            <a:ext cx="792088" cy="1476164"/>
          </a:xfrm>
          <a:prstGeom prst="curvedConnector4">
            <a:avLst>
              <a:gd name="adj1" fmla="val -28860"/>
              <a:gd name="adj2" fmla="val 63415"/>
            </a:avLst>
          </a:prstGeom>
          <a:ln w="25400">
            <a:solidFill>
              <a:schemeClr val="bg2">
                <a:lumMod val="2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7160" y="424838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SpecRunner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Curved Connector 51"/>
          <p:cNvCxnSpPr>
            <a:stCxn id="10" idx="0"/>
            <a:endCxn id="29" idx="2"/>
          </p:cNvCxnSpPr>
          <p:nvPr/>
        </p:nvCxnSpPr>
        <p:spPr>
          <a:xfrm rot="16200000" flipH="1">
            <a:off x="2159732" y="3825044"/>
            <a:ext cx="4680520" cy="12700"/>
          </a:xfrm>
          <a:prstGeom prst="curvedConnector5">
            <a:avLst>
              <a:gd name="adj1" fmla="val -4884"/>
              <a:gd name="adj2" fmla="val 31786167"/>
              <a:gd name="adj3" fmla="val 104884"/>
            </a:avLst>
          </a:prstGeom>
          <a:ln w="25400">
            <a:solidFill>
              <a:schemeClr val="accent4">
                <a:lumMod val="75000"/>
              </a:schemeClr>
            </a:solidFill>
            <a:prstDash val="sysDot"/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51"/>
          <p:cNvCxnSpPr>
            <a:stCxn id="10" idx="0"/>
            <a:endCxn id="29" idx="2"/>
          </p:cNvCxnSpPr>
          <p:nvPr/>
        </p:nvCxnSpPr>
        <p:spPr>
          <a:xfrm rot="16200000" flipH="1">
            <a:off x="2159732" y="3825044"/>
            <a:ext cx="4680520" cy="12700"/>
          </a:xfrm>
          <a:prstGeom prst="curvedConnector5">
            <a:avLst>
              <a:gd name="adj1" fmla="val -4884"/>
              <a:gd name="adj2" fmla="val -31079514"/>
              <a:gd name="adj3" fmla="val 104884"/>
            </a:avLst>
          </a:prstGeom>
          <a:ln w="25400">
            <a:solidFill>
              <a:schemeClr val="accent4">
                <a:lumMod val="75000"/>
              </a:schemeClr>
            </a:solidFill>
            <a:prstDash val="sysDot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3688" y="213285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Reference</a:t>
            </a:r>
            <a:endParaRPr lang="pt-BR" dirty="0"/>
          </a:p>
        </p:txBody>
      </p:sp>
      <p:sp>
        <p:nvSpPr>
          <p:cNvPr id="25" name="TextBox 24"/>
          <p:cNvSpPr txBox="1"/>
          <p:nvPr/>
        </p:nvSpPr>
        <p:spPr>
          <a:xfrm>
            <a:off x="2771800" y="335699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Tree</a:t>
            </a:r>
            <a:endParaRPr lang="pt-BR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88" y="33569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Res</a:t>
            </a:r>
            <a:endParaRPr lang="pt-BR" dirty="0"/>
          </a:p>
        </p:txBody>
      </p:sp>
      <p:sp>
        <p:nvSpPr>
          <p:cNvPr id="28" name="TextBox 27"/>
          <p:cNvSpPr txBox="1"/>
          <p:nvPr/>
        </p:nvSpPr>
        <p:spPr>
          <a:xfrm>
            <a:off x="6228184" y="213285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Report</a:t>
            </a:r>
            <a:endParaRPr lang="pt-BR" dirty="0"/>
          </a:p>
        </p:txBody>
      </p:sp>
      <p:sp>
        <p:nvSpPr>
          <p:cNvPr id="30" name="TextBox 29"/>
          <p:cNvSpPr txBox="1"/>
          <p:nvPr/>
        </p:nvSpPr>
        <p:spPr>
          <a:xfrm>
            <a:off x="2411760" y="494116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Invoke</a:t>
            </a:r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5508104" y="49318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React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</a:t>
            </a:r>
            <a:r>
              <a:rPr lang="en-US" dirty="0" err="1" smtClean="0"/>
              <a:t>SpecRunner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SRRunner</a:t>
            </a:r>
            <a:r>
              <a:rPr lang="en-US" dirty="0" smtClean="0"/>
              <a:t> </a:t>
            </a:r>
            <a:r>
              <a:rPr lang="en-US" sz="2400" dirty="0" smtClean="0"/>
              <a:t>(+runners, introduces </a:t>
            </a:r>
            <a:r>
              <a:rPr lang="en-US" sz="2400" dirty="0" smtClean="0">
                <a:solidFill>
                  <a:srgbClr val="0070C0"/>
                </a:solidFill>
              </a:rPr>
              <a:t>$THIS</a:t>
            </a:r>
            <a:r>
              <a:rPr lang="en-US" sz="2400" dirty="0" smtClean="0"/>
              <a:t>)</a:t>
            </a:r>
            <a:endParaRPr lang="en-US" dirty="0" smtClean="0"/>
          </a:p>
          <a:p>
            <a:pPr lvl="1"/>
            <a:r>
              <a:rPr lang="en-US" sz="2000" dirty="0" smtClean="0"/>
              <a:t>Test class become a fixture and there must be a HTML or Excel or TXT (…) file corresponding to it.</a:t>
            </a:r>
          </a:p>
          <a:p>
            <a:r>
              <a:rPr lang="en-US" dirty="0" smtClean="0"/>
              <a:t>Point to a file</a:t>
            </a:r>
            <a:r>
              <a:rPr lang="en-US" sz="2400" dirty="0" smtClean="0"/>
              <a:t> (+runners)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Test class has methods @Test calling </a:t>
            </a:r>
            <a:r>
              <a:rPr lang="en-US" sz="2000" dirty="0" err="1" smtClean="0"/>
              <a:t>SpecRunner</a:t>
            </a:r>
            <a:r>
              <a:rPr lang="en-US" sz="2000" dirty="0" smtClean="0"/>
              <a:t> services.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dirty="0" smtClean="0"/>
              <a:t>Don’t use </a:t>
            </a:r>
            <a:r>
              <a:rPr lang="en-US" dirty="0" smtClean="0"/>
              <a:t>a specification file, </a:t>
            </a:r>
            <a:r>
              <a:rPr lang="en-US" dirty="0" smtClean="0"/>
              <a:t>create a program: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988840"/>
            <a:ext cx="3147015" cy="5847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SRRunner</a:t>
            </a:r>
            <a:r>
              <a:rPr lang="pt-BR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TestSet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…}</a:t>
            </a:r>
            <a:endParaRPr lang="pt-B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5208" y="3024248"/>
            <a:ext cx="833112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TestSet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@Test</a:t>
            </a:r>
            <a:endParaRPr lang="pt-BR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run()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Iconfiguration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…;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SpecRunnerJUnit.defaultRun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input.txt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”,“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output.html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120" y="4797152"/>
            <a:ext cx="5739072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TestSet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@Test</a:t>
            </a:r>
            <a:endParaRPr lang="pt-BR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run() {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IPluginGroup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group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…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PluginBrowser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browser = …;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group.add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(browser);…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SpecRunnerJUnit.defaultRun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11762073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Readers [HTML+ Excel + txt + …]</a:t>
            </a:r>
            <a:endParaRPr lang="pt-BR" dirty="0"/>
          </a:p>
        </p:txBody>
      </p:sp>
      <p:pic>
        <p:nvPicPr>
          <p:cNvPr id="16386" name="Picture 2" descr="Feature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39952" y="4653136"/>
            <a:ext cx="4834104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51520" y="1196752"/>
            <a:ext cx="3816424" cy="1077218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 is/as </a:t>
            </a:r>
          </a:p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tree!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1577330"/>
            <a:ext cx="47434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3528" y="2319076"/>
            <a:ext cx="327685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HTML at </a:t>
            </a:r>
            <a:r>
              <a:rPr lang="en-US" b="1" dirty="0" err="1" smtClean="0"/>
              <a:t>specrunner</a:t>
            </a:r>
            <a:r>
              <a:rPr lang="en-US" b="1" dirty="0" smtClean="0"/>
              <a:t>-core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83968" y="1124744"/>
            <a:ext cx="384271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Excel at </a:t>
            </a:r>
            <a:r>
              <a:rPr lang="en-US" b="1" dirty="0" err="1" smtClean="0"/>
              <a:t>specrunner</a:t>
            </a:r>
            <a:r>
              <a:rPr lang="en-US" b="1" dirty="0" smtClean="0"/>
              <a:t>-core-excel</a:t>
            </a:r>
            <a:endParaRPr lang="pt-BR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86032" y="4235156"/>
            <a:ext cx="480772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Gherkin at </a:t>
            </a:r>
            <a:r>
              <a:rPr lang="en-US" b="1" dirty="0" err="1" smtClean="0"/>
              <a:t>specrunner</a:t>
            </a:r>
            <a:r>
              <a:rPr lang="en-US" b="1" dirty="0" smtClean="0"/>
              <a:t>-core-text (i18n)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concepts – context &amp; </a:t>
            </a:r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048082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  <a:r>
              <a:rPr lang="en-US" b="1" dirty="0" smtClean="0">
                <a:solidFill>
                  <a:srgbClr val="00B0F0"/>
                </a:solidFill>
              </a:rPr>
              <a:t>&lt;body&gt;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&lt;p class="</a:t>
            </a:r>
            <a:r>
              <a:rPr lang="en-US" dirty="0" smtClean="0">
                <a:solidFill>
                  <a:srgbClr val="FF0000"/>
                </a:solidFill>
              </a:rPr>
              <a:t>macro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9A7500"/>
                </a:solidFill>
              </a:rPr>
              <a:t>name="</a:t>
            </a:r>
            <a:r>
              <a:rPr lang="en-US" dirty="0" err="1" smtClean="0">
                <a:solidFill>
                  <a:srgbClr val="9A7500"/>
                </a:solidFill>
              </a:rPr>
              <a:t>googleSearch</a:t>
            </a:r>
            <a:r>
              <a:rPr lang="en-US" dirty="0" smtClean="0">
                <a:solidFill>
                  <a:srgbClr val="9A7500"/>
                </a:solidFill>
              </a:rPr>
              <a:t>"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/>
              <a:t>        When I open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&lt;span class="</a:t>
            </a:r>
            <a:r>
              <a:rPr lang="en-US" dirty="0" smtClean="0">
                <a:solidFill>
                  <a:srgbClr val="0070C0"/>
                </a:solidFill>
              </a:rPr>
              <a:t>browser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"&gt;</a:t>
            </a:r>
            <a:r>
              <a:rPr lang="en-US" dirty="0" smtClean="0"/>
              <a:t>browser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&lt;/span&gt;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   at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smtClean="0">
                <a:solidFill>
                  <a:srgbClr val="0070C0"/>
                </a:solidFill>
              </a:rPr>
              <a:t>open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http://www.google.com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dirty="0" smtClean="0">
                <a:solidFill>
                  <a:srgbClr val="0070C0"/>
                </a:solidFill>
              </a:rPr>
              <a:t>open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dirty="0" smtClean="0"/>
              <a:t>and search </a:t>
            </a:r>
          </a:p>
          <a:p>
            <a:r>
              <a:rPr lang="en-US" dirty="0" smtClean="0"/>
              <a:t>        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&lt;span class="</a:t>
            </a:r>
            <a:r>
              <a:rPr lang="en-US" dirty="0" smtClean="0">
                <a:solidFill>
                  <a:srgbClr val="0070C0"/>
                </a:solidFill>
              </a:rPr>
              <a:t>type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9A7500"/>
                </a:solidFill>
              </a:rPr>
              <a:t>by="</a:t>
            </a:r>
            <a:r>
              <a:rPr lang="en-US" dirty="0" err="1" smtClean="0">
                <a:solidFill>
                  <a:srgbClr val="9A7500"/>
                </a:solidFill>
              </a:rPr>
              <a:t>name:q</a:t>
            </a:r>
            <a:r>
              <a:rPr lang="en-US" dirty="0" smtClean="0">
                <a:solidFill>
                  <a:srgbClr val="9A7500"/>
                </a:solidFill>
              </a:rPr>
              <a:t>"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#{Query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}&lt;/span&gt;, </a:t>
            </a:r>
          </a:p>
          <a:p>
            <a:r>
              <a:rPr lang="en-US" dirty="0" smtClean="0"/>
              <a:t>        the result is #{Result}.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&lt;/p&gt;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&lt;p&gt;</a:t>
            </a:r>
          </a:p>
          <a:p>
            <a:r>
              <a:rPr lang="en-US" dirty="0" smtClean="0"/>
              <a:t>    Examples: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&lt;table class="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9A7500"/>
                </a:solidFill>
              </a:rPr>
              <a:t>name="examples“ </a:t>
            </a:r>
            <a:r>
              <a:rPr lang="en-US" b="1" dirty="0" smtClean="0">
                <a:solidFill>
                  <a:srgbClr val="00B0F0"/>
                </a:solidFill>
              </a:rPr>
              <a:t>scope=“body”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Query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Result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&lt;td&gt;</a:t>
            </a:r>
            <a:r>
              <a:rPr lang="en-US" dirty="0" err="1" smtClean="0"/>
              <a:t>SpecRunner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&lt;/td&gt;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&lt;td&gt;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&lt;span class="</a:t>
            </a:r>
            <a:r>
              <a:rPr lang="en-US" dirty="0" err="1" smtClean="0">
                <a:solidFill>
                  <a:srgbClr val="0070C0"/>
                </a:solidFill>
              </a:rPr>
              <a:t>compareText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9A7500"/>
                </a:solidFill>
              </a:rPr>
              <a:t>by="xpath://a[0]“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  <a:r>
              <a:rPr lang="en-US" dirty="0" smtClean="0"/>
              <a:t>www.specrunner.org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&lt;/span&gt;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&lt;/td&gt;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&lt;table&gt;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&lt;/p&gt;&lt;</a:t>
            </a:r>
            <a:r>
              <a:rPr lang="en-US" dirty="0" err="1" smtClean="0">
                <a:solidFill>
                  <a:srgbClr val="FF0000"/>
                </a:solidFill>
              </a:rPr>
              <a:t>iterator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9A7500"/>
                </a:solidFill>
              </a:rPr>
              <a:t>name="examples“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</a:t>
            </a:r>
            <a:r>
              <a:rPr lang="en-US" dirty="0" smtClean="0">
                <a:solidFill>
                  <a:srgbClr val="FF0000"/>
                </a:solidFill>
              </a:rPr>
              <a:t>call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9A7500"/>
                </a:solidFill>
              </a:rPr>
              <a:t>name="</a:t>
            </a:r>
            <a:r>
              <a:rPr lang="en-US" dirty="0" err="1" smtClean="0">
                <a:solidFill>
                  <a:srgbClr val="9A7500"/>
                </a:solidFill>
              </a:rPr>
              <a:t>googleSearch</a:t>
            </a:r>
            <a:r>
              <a:rPr lang="en-US" dirty="0" smtClean="0">
                <a:solidFill>
                  <a:srgbClr val="9A7500"/>
                </a:solidFill>
              </a:rPr>
              <a:t>“/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&gt;&lt;/</a:t>
            </a:r>
            <a:r>
              <a:rPr lang="en-US" dirty="0" err="1" smtClean="0">
                <a:solidFill>
                  <a:srgbClr val="FF0000"/>
                </a:solidFill>
              </a:rPr>
              <a:t>iterator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&lt;/body&gt;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&lt;/html&gt;</a:t>
            </a:r>
          </a:p>
          <a:p>
            <a:endParaRPr lang="pt-BR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6377648" y="1124744"/>
            <a:ext cx="2592288" cy="633537"/>
          </a:xfrm>
          <a:prstGeom prst="accentCallout1">
            <a:avLst>
              <a:gd name="adj1" fmla="val 61825"/>
              <a:gd name="adj2" fmla="val -4647"/>
              <a:gd name="adj3" fmla="val 65979"/>
              <a:gd name="adj4" fmla="val -61618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CSS</a:t>
            </a:r>
            <a:r>
              <a:rPr lang="en-US" dirty="0" smtClean="0">
                <a:solidFill>
                  <a:schemeClr val="tx1"/>
                </a:solidFill>
              </a:rPr>
              <a:t> defines a macro named ‘</a:t>
            </a:r>
            <a:r>
              <a:rPr lang="en-US" dirty="0" err="1" smtClean="0">
                <a:solidFill>
                  <a:schemeClr val="tx1"/>
                </a:solidFill>
              </a:rPr>
              <a:t>googleSearch</a:t>
            </a:r>
            <a:r>
              <a:rPr lang="en-US" dirty="0" smtClean="0">
                <a:solidFill>
                  <a:schemeClr val="tx1"/>
                </a:solidFill>
              </a:rPr>
              <a:t>’.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6845192" y="1812873"/>
            <a:ext cx="2124744" cy="562416"/>
          </a:xfrm>
          <a:prstGeom prst="accentCallout1">
            <a:avLst>
              <a:gd name="adj1" fmla="val 52190"/>
              <a:gd name="adj2" fmla="val -3710"/>
              <a:gd name="adj3" fmla="val 53601"/>
              <a:gd name="adj4" fmla="val -21016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</a:t>
            </a:r>
            <a:r>
              <a:rPr lang="en-US" dirty="0" smtClean="0">
                <a:solidFill>
                  <a:schemeClr val="tx1"/>
                </a:solidFill>
              </a:rPr>
              <a:t> open the given </a:t>
            </a:r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6845192" y="2433649"/>
            <a:ext cx="2124744" cy="634424"/>
          </a:xfrm>
          <a:prstGeom prst="accentCallout1">
            <a:avLst>
              <a:gd name="adj1" fmla="val 49764"/>
              <a:gd name="adj2" fmla="val -3710"/>
              <a:gd name="adj3" fmla="val 4796"/>
              <a:gd name="adj4" fmla="val -62767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Placeholder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 value.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Line Callout 1 (Accent Bar) 10"/>
          <p:cNvSpPr/>
          <p:nvPr/>
        </p:nvSpPr>
        <p:spPr>
          <a:xfrm>
            <a:off x="3707904" y="2708033"/>
            <a:ext cx="2160240" cy="576064"/>
          </a:xfrm>
          <a:prstGeom prst="accentCallout1">
            <a:avLst>
              <a:gd name="adj1" fmla="val 49764"/>
              <a:gd name="adj2" fmla="val -3710"/>
              <a:gd name="adj3" fmla="val 4716"/>
              <a:gd name="adj4" fmla="val -44751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Placeholder</a:t>
            </a:r>
            <a:r>
              <a:rPr lang="en-US" dirty="0" smtClean="0">
                <a:solidFill>
                  <a:schemeClr val="tx1"/>
                </a:solidFill>
              </a:rPr>
              <a:t> accept nodes.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6881704" y="3127320"/>
            <a:ext cx="2088232" cy="648072"/>
          </a:xfrm>
          <a:prstGeom prst="accentCallout1">
            <a:avLst>
              <a:gd name="adj1" fmla="val 83458"/>
              <a:gd name="adj2" fmla="val -3056"/>
              <a:gd name="adj3" fmla="val 82635"/>
              <a:gd name="adj4" fmla="val -29311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Defines</a:t>
            </a:r>
            <a:r>
              <a:rPr lang="en-US" dirty="0" smtClean="0">
                <a:solidFill>
                  <a:schemeClr val="tx1"/>
                </a:solidFill>
              </a:rPr>
              <a:t> a map named ‘examples’.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6881704" y="3847400"/>
            <a:ext cx="2088232" cy="648072"/>
          </a:xfrm>
          <a:prstGeom prst="accentCallout1">
            <a:avLst>
              <a:gd name="adj1" fmla="val 28705"/>
              <a:gd name="adj2" fmla="val -3056"/>
              <a:gd name="adj3" fmla="val 25775"/>
              <a:gd name="adj4" fmla="val -71138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Placehoder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names.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6881704" y="6308433"/>
            <a:ext cx="2088232" cy="548680"/>
          </a:xfrm>
          <a:prstGeom prst="accentCallout1">
            <a:avLst>
              <a:gd name="adj1" fmla="val 49764"/>
              <a:gd name="adj2" fmla="val -3710"/>
              <a:gd name="adj3" fmla="val 8928"/>
              <a:gd name="adj4" fmla="val -89438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Call</a:t>
            </a:r>
            <a:r>
              <a:rPr lang="en-US" dirty="0" smtClean="0">
                <a:solidFill>
                  <a:schemeClr val="tx1"/>
                </a:solidFill>
              </a:rPr>
              <a:t> the macro for each example.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6881704" y="5229200"/>
            <a:ext cx="2088232" cy="548680"/>
          </a:xfrm>
          <a:prstGeom prst="accentCallout1">
            <a:avLst>
              <a:gd name="adj1" fmla="val 49764"/>
              <a:gd name="adj2" fmla="val -3710"/>
              <a:gd name="adj3" fmla="val 6441"/>
              <a:gd name="adj4" fmla="val -83556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Lookup</a:t>
            </a:r>
            <a:r>
              <a:rPr lang="en-US" dirty="0" smtClean="0">
                <a:solidFill>
                  <a:schemeClr val="tx1"/>
                </a:solidFill>
              </a:rPr>
              <a:t> for </a:t>
            </a:r>
            <a:r>
              <a:rPr lang="en-US" dirty="0" err="1" smtClean="0">
                <a:solidFill>
                  <a:schemeClr val="tx1"/>
                </a:solidFill>
              </a:rPr>
              <a:t>xpath</a:t>
            </a:r>
            <a:r>
              <a:rPr lang="en-US" dirty="0" smtClean="0">
                <a:solidFill>
                  <a:schemeClr val="tx1"/>
                </a:solidFill>
              </a:rPr>
              <a:t> in result page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concepts – core elements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Plugin</a:t>
            </a:r>
            <a:r>
              <a:rPr lang="en-US" dirty="0" smtClean="0"/>
              <a:t> factories (CSS, element, attribute, text,..);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(local, global, scoped, strict); </a:t>
            </a:r>
          </a:p>
          <a:p>
            <a:r>
              <a:rPr lang="en-US" dirty="0" smtClean="0"/>
              <a:t>Macros (definition and call);</a:t>
            </a:r>
          </a:p>
          <a:p>
            <a:r>
              <a:rPr lang="en-US" dirty="0" smtClean="0"/>
              <a:t>Maps (tables of named values);</a:t>
            </a:r>
          </a:p>
          <a:p>
            <a:r>
              <a:rPr lang="en-US" dirty="0" smtClean="0"/>
              <a:t>Loops (for, while, </a:t>
            </a:r>
            <a:r>
              <a:rPr lang="en-US" dirty="0" err="1" smtClean="0"/>
              <a:t>iterator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Conditions (if</a:t>
            </a:r>
            <a:r>
              <a:rPr lang="en-US" dirty="0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err="1" smtClean="0"/>
              <a:t>then</a:t>
            </a:r>
            <a:r>
              <a:rPr lang="en-US" dirty="0" err="1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err="1" smtClean="0"/>
              <a:t>else</a:t>
            </a:r>
            <a:r>
              <a:rPr lang="en-US" dirty="0" err="1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Parametrized</a:t>
            </a:r>
            <a:r>
              <a:rPr lang="en-US" dirty="0" smtClean="0"/>
              <a:t> includes (multi-format);</a:t>
            </a:r>
          </a:p>
          <a:p>
            <a:r>
              <a:rPr lang="en-US" dirty="0" smtClean="0"/>
              <a:t>Expressions factories:</a:t>
            </a:r>
          </a:p>
          <a:p>
            <a:pPr lvl="1"/>
            <a:r>
              <a:rPr lang="en-US" dirty="0" smtClean="0"/>
              <a:t>Values, classes instances, and models</a:t>
            </a:r>
          </a:p>
          <a:p>
            <a:r>
              <a:rPr lang="en-US" dirty="0" smtClean="0"/>
              <a:t>Configurations (local) Vs Features (global)</a:t>
            </a:r>
          </a:p>
          <a:p>
            <a:r>
              <a:rPr lang="en-US" dirty="0" smtClean="0"/>
              <a:t>Objects </a:t>
            </a:r>
            <a:r>
              <a:rPr lang="en-US" dirty="0" smtClean="0"/>
              <a:t>constructors (stubs support)</a:t>
            </a:r>
            <a:endParaRPr lang="en-US" dirty="0" smtClean="0"/>
          </a:p>
          <a:p>
            <a:endParaRPr lang="en-US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</a:t>
            </a:r>
            <a:r>
              <a:rPr lang="en-US" dirty="0" err="1" smtClean="0"/>
              <a:t>plugin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-108520" y="1124744"/>
            <a:ext cx="3816424" cy="2736304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initialize(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context)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PluginException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properties.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doStart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context,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IResultSet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result)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Perform on start action;</a:t>
            </a:r>
          </a:p>
          <a:p>
            <a:pPr lvl="1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Return skip or step into.</a:t>
            </a:r>
          </a:p>
          <a:p>
            <a:pPr lvl="1">
              <a:buNone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doEnd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context,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IResultSet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result) …</a:t>
            </a:r>
          </a:p>
          <a:p>
            <a:pPr lvl="1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Perform on end action.</a:t>
            </a: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00" y="1052736"/>
            <a:ext cx="5724128" cy="565064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PluginPause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AbstractPlugin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“Pause requested.”;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// enter, SET/IS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message(String message)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message;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initialize(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context) ...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.initialize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(context);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IFM fm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SRServices.getFeatureManager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fm.set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FEATURE_ENTER,this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time == null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fm.set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FEATURE_TIME,this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doStart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context,…)…{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(time != null) 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(time); }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else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(enter){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pressEnter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showDialog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ENext.DEEP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05064"/>
            <a:ext cx="32704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Usage: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&lt;span class=“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pause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=“true”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=“Pause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!”&gt;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&lt;type by=“…”&gt;…&lt;/type&gt;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span&gt;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pause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time=“1000”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61048"/>
            <a:ext cx="3707904" cy="299695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Binding </a:t>
            </a:r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files (loaded from </a:t>
            </a:r>
            <a:r>
              <a:rPr lang="en-US" dirty="0" err="1" smtClean="0"/>
              <a:t>classpath,multi</a:t>
            </a:r>
            <a:r>
              <a:rPr lang="en-US" dirty="0" smtClean="0"/>
              <a:t>-module)</a:t>
            </a:r>
            <a:endParaRPr lang="en-US" dirty="0" smtClean="0"/>
          </a:p>
          <a:p>
            <a:pPr lvl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sr_plugins_css.properties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pause=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org.specrunner.plugins.core.flow.PluginPause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sr_plugins_element.properties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pause=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org.specrunner.plugins.core.flow.PluginPause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Plugin</a:t>
            </a:r>
            <a:r>
              <a:rPr lang="en-US" dirty="0" smtClean="0"/>
              <a:t> by example (on test setup)</a:t>
            </a:r>
          </a:p>
          <a:p>
            <a:pPr lvl="1"/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284984"/>
            <a:ext cx="78374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IPluginFactory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SRServices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IPluginFactory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PluginInclude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PluginInclude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setDir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/include"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setHref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"increase.html"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PluginKind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.CSS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PluginInclude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decrease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PluginInclude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decrease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setHref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excel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decrease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xlsx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PluginKind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.ELEMENT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decrease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5445224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Usage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pt-B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”&gt;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increment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decr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680" y="4265800"/>
            <a:ext cx="5955480" cy="3190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611560" y="5013176"/>
            <a:ext cx="6336704" cy="3190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611560" y="3284984"/>
            <a:ext cx="7704856" cy="3190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“fixtures”?</a:t>
            </a:r>
            <a:endParaRPr lang="pt-B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79512" y="1052736"/>
            <a:ext cx="8784976" cy="457200"/>
          </a:xfrm>
        </p:spPr>
        <p:txBody>
          <a:bodyPr/>
          <a:lstStyle/>
          <a:p>
            <a:r>
              <a:rPr lang="en-US" sz="1800" dirty="0" smtClean="0"/>
              <a:t>TestSet.java</a:t>
            </a:r>
            <a:endParaRPr lang="pt-BR" sz="1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3"/>
          </p:nvPr>
        </p:nvSpPr>
        <p:spPr>
          <a:xfrm>
            <a:off x="179512" y="3645024"/>
            <a:ext cx="8784976" cy="457200"/>
          </a:xfrm>
        </p:spPr>
        <p:txBody>
          <a:bodyPr/>
          <a:lstStyle/>
          <a:p>
            <a:r>
              <a:rPr lang="en-US" sz="1800" dirty="0" smtClean="0"/>
              <a:t>TestSet.html (.</a:t>
            </a:r>
            <a:r>
              <a:rPr lang="en-US" sz="1800" dirty="0" err="1" smtClean="0"/>
              <a:t>htm,.xhtml</a:t>
            </a:r>
            <a:r>
              <a:rPr lang="en-US" sz="1800" dirty="0"/>
              <a:t>)</a:t>
            </a:r>
            <a:endParaRPr lang="pt-BR" sz="180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>
          <a:xfrm>
            <a:off x="179512" y="1556792"/>
            <a:ext cx="8784976" cy="23042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RunWith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SRRunner</a:t>
            </a:r>
            <a:r>
              <a:rPr lang="pt-BR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TestSet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greetingFor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“+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+ "!“;}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doSomethingOn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@Converter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{ “MM/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yyyy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 })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Date date)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{…}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@Sentence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(“with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 action="ppaction://hlinkfile"/>
              </a:rPr>
              <a:t>\\d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and $string”)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@Synonyms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({“find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and (\.+)”})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void search(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id, </a:t>
            </a:r>
            <a:r>
              <a:rPr lang="pt-BR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@Converter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{ “MM/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yyyy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 })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date) {…}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179512" y="4149080"/>
            <a:ext cx="8784976" cy="266429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&lt;</a:t>
            </a:r>
            <a:r>
              <a:rPr lang="pt-BR" dirty="0" err="1" smtClean="0"/>
              <a:t>head</a:t>
            </a:r>
            <a:r>
              <a:rPr lang="pt-BR" dirty="0" smtClean="0"/>
              <a:t>&gt;&lt;link </a:t>
            </a:r>
            <a:r>
              <a:rPr lang="pt-BR" dirty="0" err="1" smtClean="0"/>
              <a:t>href</a:t>
            </a:r>
            <a:r>
              <a:rPr lang="pt-BR" dirty="0" smtClean="0"/>
              <a:t>="</a:t>
            </a:r>
            <a:r>
              <a:rPr lang="pt-BR" dirty="0" err="1" smtClean="0"/>
              <a:t>concordion</a:t>
            </a:r>
            <a:r>
              <a:rPr lang="pt-BR" dirty="0" smtClean="0"/>
              <a:t>.</a:t>
            </a:r>
            <a:r>
              <a:rPr lang="pt-BR" dirty="0" err="1" smtClean="0"/>
              <a:t>css</a:t>
            </a:r>
            <a:r>
              <a:rPr lang="pt-BR" dirty="0" smtClean="0"/>
              <a:t>" </a:t>
            </a:r>
            <a:r>
              <a:rPr lang="pt-BR" dirty="0" err="1" smtClean="0"/>
              <a:t>rel</a:t>
            </a:r>
            <a:r>
              <a:rPr lang="pt-BR" dirty="0" smtClean="0"/>
              <a:t>="</a:t>
            </a:r>
            <a:r>
              <a:rPr lang="pt-BR" dirty="0" err="1" smtClean="0"/>
              <a:t>stylesheet</a:t>
            </a:r>
            <a:r>
              <a:rPr lang="pt-BR" dirty="0" smtClean="0"/>
              <a:t>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”&gt;&lt;/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&lt;p&gt;</a:t>
            </a:r>
          </a:p>
          <a:p>
            <a:pPr>
              <a:buNone/>
            </a:pPr>
            <a:r>
              <a:rPr lang="en-US" dirty="0" smtClean="0"/>
              <a:t>            The greeting for user &lt;span class="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" name="</a:t>
            </a:r>
            <a:r>
              <a:rPr lang="en-US" dirty="0" err="1" smtClean="0"/>
              <a:t>firstName</a:t>
            </a:r>
            <a:r>
              <a:rPr lang="en-US" dirty="0" smtClean="0"/>
              <a:t>"&gt;Bob&lt;/span&gt; </a:t>
            </a:r>
          </a:p>
          <a:p>
            <a:pPr>
              <a:buNone/>
            </a:pPr>
            <a:r>
              <a:rPr lang="en-US" dirty="0" smtClean="0"/>
              <a:t>	      will be: &lt;span class="</a:t>
            </a:r>
            <a:r>
              <a:rPr lang="en-US" dirty="0" err="1" smtClean="0">
                <a:solidFill>
                  <a:srgbClr val="FF0000"/>
                </a:solidFill>
              </a:rPr>
              <a:t>eq</a:t>
            </a:r>
            <a:r>
              <a:rPr lang="en-US" dirty="0" smtClean="0"/>
              <a:t>" value="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THIS</a:t>
            </a:r>
            <a:r>
              <a:rPr lang="en-US" dirty="0" err="1" smtClean="0"/>
              <a:t>.greetingFor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)"&gt;Hello Bob!&lt;/span&gt;.</a:t>
            </a:r>
          </a:p>
          <a:p>
            <a:pPr>
              <a:buNone/>
            </a:pPr>
            <a:r>
              <a:rPr lang="en-US" dirty="0" smtClean="0"/>
              <a:t>            &lt;</a:t>
            </a:r>
            <a:r>
              <a:rPr lang="en-US" dirty="0" smtClean="0">
                <a:solidFill>
                  <a:srgbClr val="FF0000"/>
                </a:solidFill>
              </a:rPr>
              <a:t>sentence</a:t>
            </a:r>
            <a:r>
              <a:rPr lang="en-US" dirty="0" smtClean="0"/>
              <a:t>&gt;Do something on: “12/2013”&lt;/</a:t>
            </a:r>
            <a:r>
              <a:rPr lang="en-US" dirty="0" smtClean="0">
                <a:solidFill>
                  <a:srgbClr val="FF0000"/>
                </a:solidFill>
              </a:rPr>
              <a:t>sentence</a:t>
            </a:r>
            <a:r>
              <a:rPr lang="en-US" dirty="0" smtClean="0"/>
              <a:t>&gt;.</a:t>
            </a:r>
          </a:p>
          <a:p>
            <a:pPr>
              <a:buNone/>
            </a:pPr>
            <a:r>
              <a:rPr lang="en-US" dirty="0" smtClean="0"/>
              <a:t>	       &lt;</a:t>
            </a:r>
            <a:r>
              <a:rPr lang="en-US" dirty="0" smtClean="0">
                <a:solidFill>
                  <a:srgbClr val="FF0000"/>
                </a:solidFill>
              </a:rPr>
              <a:t>sentence</a:t>
            </a:r>
            <a:r>
              <a:rPr lang="en-US" dirty="0" smtClean="0"/>
              <a:t>&gt;Find users with 15 and 12/2013&lt;/</a:t>
            </a:r>
            <a:r>
              <a:rPr lang="en-US" dirty="0" smtClean="0">
                <a:solidFill>
                  <a:srgbClr val="FF0000"/>
                </a:solidFill>
              </a:rPr>
              <a:t>sentence</a:t>
            </a:r>
            <a:r>
              <a:rPr lang="en-US" dirty="0" smtClean="0"/>
              <a:t>&gt;.</a:t>
            </a:r>
            <a:endParaRPr lang="en-US" dirty="0" smtClean="0"/>
          </a:p>
          <a:p>
            <a:pPr>
              <a:buNone/>
            </a:pPr>
            <a:r>
              <a:rPr lang="pt-BR" dirty="0" smtClean="0"/>
              <a:t>        &lt;/p&gt;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18" name="Line Callout 1 (Accent Bar) 17"/>
          <p:cNvSpPr/>
          <p:nvPr/>
        </p:nvSpPr>
        <p:spPr>
          <a:xfrm>
            <a:off x="5868144" y="4653136"/>
            <a:ext cx="3096344" cy="432048"/>
          </a:xfrm>
          <a:prstGeom prst="accentCallout1">
            <a:avLst>
              <a:gd name="adj1" fmla="val 61825"/>
              <a:gd name="adj2" fmla="val -4647"/>
              <a:gd name="adj3" fmla="val 433"/>
              <a:gd name="adj4" fmla="val -79249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CSS/JS/images </a:t>
            </a:r>
            <a:r>
              <a:rPr lang="en-US" dirty="0" smtClean="0">
                <a:solidFill>
                  <a:schemeClr val="tx1"/>
                </a:solidFill>
              </a:rPr>
              <a:t>preserved.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7020272" y="5661248"/>
            <a:ext cx="1944216" cy="360040"/>
          </a:xfrm>
          <a:prstGeom prst="accentCallout1">
            <a:avLst>
              <a:gd name="adj1" fmla="val 9704"/>
              <a:gd name="adj2" fmla="val -5700"/>
              <a:gd name="adj3" fmla="val -26416"/>
              <a:gd name="adj4" fmla="val -58986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Meta-variable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5148064" y="6309320"/>
            <a:ext cx="3816424" cy="432048"/>
          </a:xfrm>
          <a:prstGeom prst="accentCallout1">
            <a:avLst>
              <a:gd name="adj1" fmla="val 9704"/>
              <a:gd name="adj2" fmla="val -5700"/>
              <a:gd name="adj3" fmla="val -57216"/>
              <a:gd name="adj4" fmla="val -19162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Automatic </a:t>
            </a:r>
            <a:r>
              <a:rPr lang="en-US" dirty="0" smtClean="0">
                <a:solidFill>
                  <a:schemeClr val="tx1"/>
                </a:solidFill>
              </a:rPr>
              <a:t>match and conversion.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 (</a:t>
            </a:r>
            <a:r>
              <a:rPr lang="en-US" dirty="0" err="1" smtClean="0"/>
              <a:t>Janino</a:t>
            </a:r>
            <a:r>
              <a:rPr lang="en-US" dirty="0" smtClean="0"/>
              <a:t> at your service)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96" y="4080141"/>
            <a:ext cx="4316288" cy="27977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Meta-variables</a:t>
            </a:r>
          </a:p>
          <a:p>
            <a:pPr lvl="1"/>
            <a:r>
              <a:rPr lang="fr-FR" dirty="0" smtClean="0"/>
              <a:t>$THIS</a:t>
            </a:r>
          </a:p>
          <a:p>
            <a:pPr lvl="1"/>
            <a:r>
              <a:rPr lang="fr-FR" dirty="0" smtClean="0"/>
              <a:t>$BEAN</a:t>
            </a:r>
          </a:p>
          <a:p>
            <a:pPr lvl="1"/>
            <a:r>
              <a:rPr lang="fr-FR" dirty="0" smtClean="0"/>
              <a:t>$NODE</a:t>
            </a:r>
          </a:p>
          <a:p>
            <a:pPr lvl="1"/>
            <a:r>
              <a:rPr lang="fr-FR" dirty="0" smtClean="0"/>
              <a:t>$PLUGIN</a:t>
            </a:r>
          </a:p>
          <a:p>
            <a:pPr lvl="1"/>
            <a:r>
              <a:rPr lang="fr-FR" dirty="0" smtClean="0"/>
              <a:t>$TEXT</a:t>
            </a:r>
          </a:p>
          <a:p>
            <a:pPr lvl="1"/>
            <a:r>
              <a:rPr lang="fr-FR" dirty="0" smtClean="0"/>
              <a:t>$XML</a:t>
            </a:r>
          </a:p>
          <a:p>
            <a:pPr lvl="1"/>
            <a:r>
              <a:rPr lang="fr-FR" dirty="0" smtClean="0"/>
              <a:t>$INNER_XML</a:t>
            </a:r>
          </a:p>
          <a:p>
            <a:pPr lvl="1"/>
            <a:r>
              <a:rPr lang="fr-FR" dirty="0" smtClean="0"/>
              <a:t>$CONTENT</a:t>
            </a:r>
          </a:p>
          <a:p>
            <a:pPr lvl="1"/>
            <a:r>
              <a:rPr lang="fr-FR" dirty="0" smtClean="0"/>
              <a:t>$CONTENT_UNSILENT</a:t>
            </a:r>
          </a:p>
          <a:p>
            <a:pPr lvl="1"/>
            <a:r>
              <a:rPr lang="fr-FR" dirty="0" smtClean="0"/>
              <a:t>$PACKAGES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4097008"/>
            <a:ext cx="4042792" cy="29695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Converters</a:t>
            </a:r>
          </a:p>
          <a:p>
            <a:pPr lvl="1"/>
            <a:r>
              <a:rPr lang="en-US" dirty="0" err="1" smtClean="0"/>
              <a:t>sr_converters.properties</a:t>
            </a:r>
            <a:endParaRPr lang="en-US" dirty="0" smtClean="0"/>
          </a:p>
          <a:p>
            <a:pPr lvl="2"/>
            <a:r>
              <a:rPr lang="en-US" dirty="0" smtClean="0"/>
              <a:t>Primitives;</a:t>
            </a:r>
          </a:p>
          <a:p>
            <a:pPr lvl="2"/>
            <a:r>
              <a:rPr lang="en-US" dirty="0" smtClean="0"/>
              <a:t>Dates;</a:t>
            </a:r>
          </a:p>
          <a:p>
            <a:pPr lvl="2"/>
            <a:r>
              <a:rPr lang="en-US" dirty="0" smtClean="0"/>
              <a:t>Objects.</a:t>
            </a:r>
            <a:endParaRPr lang="pt-BR" dirty="0" smtClean="0"/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err="1" smtClean="0"/>
              <a:t>sr_comparators.properties</a:t>
            </a:r>
            <a:endParaRPr lang="en-US" dirty="0" smtClean="0"/>
          </a:p>
          <a:p>
            <a:pPr lvl="2"/>
            <a:r>
              <a:rPr lang="en-US" dirty="0" smtClean="0"/>
              <a:t>Primitives;</a:t>
            </a:r>
          </a:p>
          <a:p>
            <a:pPr lvl="2"/>
            <a:r>
              <a:rPr lang="en-US" dirty="0" smtClean="0"/>
              <a:t>Dates;</a:t>
            </a:r>
          </a:p>
          <a:p>
            <a:pPr lvl="2"/>
            <a:r>
              <a:rPr lang="en-US" dirty="0" smtClean="0"/>
              <a:t>Objects;</a:t>
            </a:r>
          </a:p>
          <a:p>
            <a:pPr lvl="2"/>
            <a:r>
              <a:rPr lang="en-US" dirty="0" smtClean="0"/>
              <a:t>Nodes.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82809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IExpressionFactory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SRServices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IExpressionFactory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pt-BR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pattern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"HH:mm: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pt-BR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ef.bind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pt-BR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text6000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“, 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IModel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&lt;String&gt;(){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getObject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IContext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context) … {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…; for(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=0;i&lt;6000;i++){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sb.append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(i%10); }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sb.toString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36912"/>
            <a:ext cx="8748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Usage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&lt;span class=“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by=“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id:textArea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”&gt;${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text6000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excedente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by=“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name:startDate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value=‘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)’&gt;date&lt;/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by=“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id:xmlField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	value=‘$INNER_XML’&gt;&lt;date&gt;${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(pattern)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}&lt;/date&gt;&lt;/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2886075"/>
            <a:ext cx="90963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Writers [HTML+ console + …]</a:t>
            </a:r>
            <a:endParaRPr lang="pt-B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24744"/>
            <a:ext cx="65151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628800"/>
            <a:ext cx="36766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563888" y="5570076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exist tests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assertions?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6021288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Coverage ≠ Correctness!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about testing?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Process?</a:t>
            </a:r>
          </a:p>
          <a:p>
            <a:pPr lvl="1"/>
            <a:r>
              <a:rPr lang="en-US" dirty="0" smtClean="0"/>
              <a:t>Formal Vs “informal”: “its all about fashion!”</a:t>
            </a:r>
          </a:p>
          <a:p>
            <a:pPr lvl="1"/>
            <a:r>
              <a:rPr lang="en-US" dirty="0" smtClean="0"/>
              <a:t>Agile implies TDD (ATDD)?</a:t>
            </a:r>
          </a:p>
          <a:p>
            <a:r>
              <a:rPr lang="en-US" dirty="0" smtClean="0"/>
              <a:t>Premises &amp; Problems?</a:t>
            </a:r>
          </a:p>
          <a:p>
            <a:pPr lvl="1"/>
            <a:r>
              <a:rPr lang="en-US" dirty="0" smtClean="0"/>
              <a:t>Target audience? Performance? Maintenance? ∞</a:t>
            </a:r>
          </a:p>
          <a:p>
            <a:r>
              <a:rPr lang="en-US" dirty="0" smtClean="0"/>
              <a:t>Demands?</a:t>
            </a:r>
          </a:p>
          <a:p>
            <a:pPr lvl="1"/>
            <a:r>
              <a:rPr lang="en-US" dirty="0" smtClean="0"/>
              <a:t>Outsourcing? Metrics? Legal restrictions? ∞</a:t>
            </a:r>
          </a:p>
          <a:p>
            <a:r>
              <a:rPr lang="en-US" dirty="0" smtClean="0"/>
              <a:t>Tools?</a:t>
            </a:r>
          </a:p>
          <a:p>
            <a:pPr lvl="1"/>
            <a:r>
              <a:rPr lang="en-US" dirty="0" smtClean="0"/>
              <a:t>Depends on… everything. Where are we?</a:t>
            </a:r>
          </a:p>
          <a:p>
            <a:pPr lvl="2"/>
            <a:r>
              <a:rPr lang="en-US" dirty="0" smtClean="0"/>
              <a:t>Lets consider TDD! Black or White.</a:t>
            </a:r>
          </a:p>
          <a:p>
            <a:pPr lvl="1"/>
            <a:r>
              <a:rPr lang="en-US" dirty="0" smtClean="0"/>
              <a:t>This is not about stress or load testing… but data for these tests should be easy to produce.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Profiles (sets of predefined </a:t>
            </a:r>
            <a:r>
              <a:rPr lang="en-US" dirty="0" err="1" smtClean="0"/>
              <a:t>plugins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Jetty + Tomcat:</a:t>
            </a:r>
          </a:p>
          <a:p>
            <a:pPr lvl="1"/>
            <a:r>
              <a:rPr lang="en-US" dirty="0" smtClean="0"/>
              <a:t>Embeddable web servers.</a:t>
            </a:r>
          </a:p>
          <a:p>
            <a:r>
              <a:rPr lang="en-US" dirty="0" smtClean="0"/>
              <a:t>Hibernate3 + JPA:</a:t>
            </a:r>
          </a:p>
          <a:p>
            <a:pPr lvl="1"/>
            <a:r>
              <a:rPr lang="en-US" dirty="0" smtClean="0"/>
              <a:t>Objects persistence and assertions.</a:t>
            </a:r>
          </a:p>
          <a:p>
            <a:r>
              <a:rPr lang="en-US" dirty="0" smtClean="0"/>
              <a:t>SQL (JDBC based):</a:t>
            </a:r>
          </a:p>
          <a:p>
            <a:pPr lvl="1"/>
            <a:r>
              <a:rPr lang="en-US" dirty="0" smtClean="0"/>
              <a:t>High performance database setup and assertions.</a:t>
            </a:r>
          </a:p>
          <a:p>
            <a:r>
              <a:rPr lang="en-US" dirty="0" err="1" smtClean="0"/>
              <a:t>HtmlUnit</a:t>
            </a:r>
            <a:r>
              <a:rPr lang="en-US" dirty="0" smtClean="0"/>
              <a:t> + </a:t>
            </a:r>
            <a:r>
              <a:rPr lang="en-US" dirty="0" err="1" smtClean="0"/>
              <a:t>WebDriver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Web browser technologies.</a:t>
            </a:r>
          </a:p>
          <a:p>
            <a:r>
              <a:rPr lang="en-US" dirty="0" smtClean="0"/>
              <a:t>Ant</a:t>
            </a:r>
          </a:p>
          <a:p>
            <a:pPr lvl="1"/>
            <a:r>
              <a:rPr lang="en-US" dirty="0" smtClean="0"/>
              <a:t>Ant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Jetty + Tomcat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Dynamic ports;</a:t>
            </a:r>
          </a:p>
          <a:p>
            <a:pPr lvl="1"/>
            <a:r>
              <a:rPr lang="en-US" dirty="0" smtClean="0"/>
              <a:t>Target port provider.</a:t>
            </a:r>
          </a:p>
          <a:p>
            <a:r>
              <a:rPr lang="en-US" dirty="0" smtClean="0"/>
              <a:t>Stop</a:t>
            </a:r>
          </a:p>
          <a:p>
            <a:pPr lvl="1"/>
            <a:r>
              <a:rPr lang="en-US" dirty="0" smtClean="0"/>
              <a:t>“Shutdown” servers</a:t>
            </a:r>
          </a:p>
          <a:p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Jetty loaded from a jetty.xml file (more flexible);</a:t>
            </a:r>
          </a:p>
          <a:p>
            <a:r>
              <a:rPr lang="en-US" dirty="0" smtClean="0"/>
              <a:t>Support for objects reuse keep server alive until JVM shutdown if the configuration file is the same in different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Hibernate3 + [JPA]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Based on a configuration…</a:t>
            </a:r>
          </a:p>
          <a:p>
            <a:r>
              <a:rPr lang="en-US" dirty="0" err="1" smtClean="0"/>
              <a:t>SessionFactory</a:t>
            </a:r>
            <a:endParaRPr lang="en-US" dirty="0" smtClean="0"/>
          </a:p>
          <a:p>
            <a:pPr lvl="1"/>
            <a:r>
              <a:rPr lang="en-US" dirty="0" smtClean="0"/>
              <a:t>Prepare sessions…</a:t>
            </a:r>
          </a:p>
          <a:p>
            <a:r>
              <a:rPr lang="en-US" dirty="0" smtClean="0"/>
              <a:t>Objects extension</a:t>
            </a:r>
          </a:p>
          <a:p>
            <a:pPr lvl="1"/>
            <a:r>
              <a:rPr lang="en-US" dirty="0" smtClean="0"/>
              <a:t>Create objects…</a:t>
            </a:r>
          </a:p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To insert…</a:t>
            </a:r>
          </a:p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To update…</a:t>
            </a:r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To delete…</a:t>
            </a:r>
          </a:p>
          <a:p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To verify.</a:t>
            </a:r>
          </a:p>
          <a:p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None code is required to create objects, only if you want (embeddable support provided);</a:t>
            </a:r>
          </a:p>
          <a:p>
            <a:r>
              <a:rPr lang="en-US" dirty="0" smtClean="0"/>
              <a:t>Object attributes are compared using comparators by type. For example, if an object attribute is of type </a:t>
            </a:r>
            <a:r>
              <a:rPr lang="en-US" dirty="0" err="1" smtClean="0"/>
              <a:t>DateTime</a:t>
            </a:r>
            <a:r>
              <a:rPr lang="en-US" dirty="0" smtClean="0"/>
              <a:t> (from </a:t>
            </a:r>
            <a:r>
              <a:rPr lang="en-US" dirty="0" err="1" smtClean="0"/>
              <a:t>JodaTime</a:t>
            </a:r>
            <a:r>
              <a:rPr lang="en-US" dirty="0" smtClean="0"/>
              <a:t>), the </a:t>
            </a:r>
            <a:r>
              <a:rPr lang="en-US" dirty="0" err="1" smtClean="0"/>
              <a:t>ComparatorJodaTime</a:t>
            </a:r>
            <a:r>
              <a:rPr lang="en-US" dirty="0" smtClean="0"/>
              <a:t> will be used, moreover, time comparators can set tolerance for these comparisons;</a:t>
            </a:r>
          </a:p>
          <a:p>
            <a:r>
              <a:rPr lang="en-US" dirty="0" smtClean="0"/>
              <a:t>Assertions using objects are independent of insertion/update/delete order.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sz="3600" dirty="0" smtClean="0"/>
              <a:t>(reusable and cached objects)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Connection</a:t>
            </a:r>
          </a:p>
          <a:p>
            <a:pPr lvl="1"/>
            <a:r>
              <a:rPr lang="en-US" dirty="0" err="1" smtClean="0"/>
              <a:t>Datasources</a:t>
            </a:r>
            <a:endParaRPr lang="en-US" dirty="0" smtClean="0"/>
          </a:p>
          <a:p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DDLs, DMLs</a:t>
            </a:r>
          </a:p>
          <a:p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Meta model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err="1" smtClean="0"/>
              <a:t>Comands</a:t>
            </a:r>
            <a:r>
              <a:rPr lang="en-US" dirty="0" smtClean="0"/>
              <a:t> executor.</a:t>
            </a:r>
          </a:p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Setup operations</a:t>
            </a:r>
          </a:p>
          <a:p>
            <a:r>
              <a:rPr lang="en-US" dirty="0" smtClean="0"/>
              <a:t>Verify (positive)</a:t>
            </a:r>
          </a:p>
          <a:p>
            <a:pPr lvl="1"/>
            <a:r>
              <a:rPr lang="en-US" dirty="0" smtClean="0"/>
              <a:t>Assertions</a:t>
            </a:r>
          </a:p>
          <a:p>
            <a:r>
              <a:rPr lang="en-US" dirty="0" smtClean="0"/>
              <a:t>Compare base (negative)</a:t>
            </a:r>
          </a:p>
          <a:p>
            <a:pPr lvl="1"/>
            <a:r>
              <a:rPr lang="en-US" dirty="0" smtClean="0"/>
              <a:t>Assertion.</a:t>
            </a:r>
          </a:p>
          <a:p>
            <a:pPr lvl="1"/>
            <a:r>
              <a:rPr lang="en-US" dirty="0" smtClean="0"/>
              <a:t>Configurable filter.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Connections can be thread independent;</a:t>
            </a:r>
          </a:p>
          <a:p>
            <a:r>
              <a:rPr lang="en-US" dirty="0" smtClean="0"/>
              <a:t>Scripts can be performed in failsafe mode;</a:t>
            </a:r>
          </a:p>
          <a:p>
            <a:r>
              <a:rPr lang="en-US" dirty="0" smtClean="0"/>
              <a:t>Interfaces for connection providers, schema loaders, database services, sequence handlers, comparison filters;</a:t>
            </a:r>
          </a:p>
          <a:p>
            <a:r>
              <a:rPr lang="en-US" dirty="0" smtClean="0"/>
              <a:t>Support for explicit IDs specifications, implicit identities, implicit sequences, all together;</a:t>
            </a:r>
          </a:p>
          <a:p>
            <a:r>
              <a:rPr lang="en-US" dirty="0" smtClean="0"/>
              <a:t>Database actions against multiple databases (compositional);</a:t>
            </a:r>
          </a:p>
          <a:p>
            <a:r>
              <a:rPr lang="en-US" dirty="0" smtClean="0"/>
              <a:t>Database comparison reports meaningful.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HtmlUnit+WebDriver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Browsers for web applications;</a:t>
            </a:r>
          </a:p>
          <a:p>
            <a:r>
              <a:rPr lang="en-US" dirty="0" smtClean="0"/>
              <a:t>Easy to map;</a:t>
            </a:r>
          </a:p>
          <a:p>
            <a:r>
              <a:rPr lang="en-US" dirty="0" smtClean="0"/>
              <a:t>Easy to extend;</a:t>
            </a:r>
          </a:p>
          <a:p>
            <a:r>
              <a:rPr lang="en-US" dirty="0" smtClean="0"/>
              <a:t>Easy to change;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By component type</a:t>
            </a:r>
          </a:p>
          <a:p>
            <a:r>
              <a:rPr lang="en-US" dirty="0" smtClean="0"/>
              <a:t>Assertions:</a:t>
            </a:r>
          </a:p>
          <a:p>
            <a:pPr lvl="1"/>
            <a:r>
              <a:rPr lang="en-US" dirty="0" smtClean="0"/>
              <a:t>By component type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WebDriver</a:t>
            </a:r>
            <a:r>
              <a:rPr lang="en-US" dirty="0" smtClean="0"/>
              <a:t> (!</a:t>
            </a:r>
            <a:r>
              <a:rPr lang="en-US" dirty="0" err="1" smtClean="0"/>
              <a:t>htmlunit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Real-time monitoring of web application behavior</a:t>
            </a:r>
          </a:p>
          <a:p>
            <a:pPr lvl="1"/>
            <a:r>
              <a:rPr lang="en-US" dirty="0" smtClean="0"/>
              <a:t>Pause on failure listener is a must </a:t>
            </a:r>
            <a:r>
              <a:rPr lang="en-US" dirty="0" smtClean="0"/>
              <a:t>have feature.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Search strategy unification: easily extensible;</a:t>
            </a:r>
          </a:p>
          <a:p>
            <a:r>
              <a:rPr lang="en-US" dirty="0" smtClean="0"/>
              <a:t>Rich output with your CSS/JS/images;</a:t>
            </a:r>
          </a:p>
          <a:p>
            <a:r>
              <a:rPr lang="en-US" dirty="0" smtClean="0"/>
              <a:t>Automatic </a:t>
            </a:r>
            <a:r>
              <a:rPr lang="en-US" dirty="0" smtClean="0"/>
              <a:t>screenshots </a:t>
            </a:r>
            <a:r>
              <a:rPr lang="en-US" dirty="0" smtClean="0"/>
              <a:t>of SUT;</a:t>
            </a:r>
          </a:p>
          <a:p>
            <a:r>
              <a:rPr lang="en-US" dirty="0" smtClean="0"/>
              <a:t>High </a:t>
            </a:r>
            <a:r>
              <a:rPr lang="en-US" dirty="0" smtClean="0"/>
              <a:t>customizable </a:t>
            </a:r>
            <a:r>
              <a:rPr lang="en-US" dirty="0" smtClean="0"/>
              <a:t>fields and table comparison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Smart node </a:t>
            </a:r>
            <a:r>
              <a:rPr lang="en-US" dirty="0" smtClean="0"/>
              <a:t>comparison</a:t>
            </a:r>
            <a:r>
              <a:rPr lang="en-US" dirty="0" smtClean="0"/>
              <a:t>: no more missing images or other elements and </a:t>
            </a:r>
            <a:r>
              <a:rPr lang="en-US" dirty="0" smtClean="0"/>
              <a:t>attributes (also inside tables);</a:t>
            </a:r>
            <a:endParaRPr lang="en-US" dirty="0" smtClean="0"/>
          </a:p>
          <a:p>
            <a:r>
              <a:rPr lang="en-US" dirty="0" smtClean="0"/>
              <a:t>Compare Excel report: compare your table specification (in HTML </a:t>
            </a:r>
            <a:r>
              <a:rPr lang="en-US" dirty="0" smtClean="0"/>
              <a:t>or </a:t>
            </a:r>
            <a:r>
              <a:rPr lang="en-US" dirty="0" smtClean="0"/>
              <a:t>Excel) with a </a:t>
            </a:r>
            <a:r>
              <a:rPr lang="en-US" dirty="0" smtClean="0"/>
              <a:t>downloaded Excel </a:t>
            </a:r>
            <a:r>
              <a:rPr lang="en-US" dirty="0" smtClean="0"/>
              <a:t>file.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Outstanding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Perform Ant call</a:t>
            </a:r>
          </a:p>
          <a:p>
            <a:pPr lvl="1"/>
            <a:r>
              <a:rPr lang="en-US" dirty="0" smtClean="0"/>
              <a:t>Requires a build file;</a:t>
            </a:r>
          </a:p>
          <a:p>
            <a:pPr lvl="1"/>
            <a:r>
              <a:rPr lang="en-US" dirty="0" err="1" smtClean="0"/>
              <a:t>Basedir</a:t>
            </a:r>
            <a:r>
              <a:rPr lang="en-US" dirty="0" smtClean="0"/>
              <a:t> can be </a:t>
            </a:r>
            <a:r>
              <a:rPr lang="en-US" dirty="0" smtClean="0"/>
              <a:t>set relative to test or by absolute path.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If something is missing, use ANT.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Tools must </a:t>
            </a:r>
            <a:r>
              <a:rPr lang="en-US" dirty="0" smtClean="0"/>
              <a:t>serve, </a:t>
            </a:r>
            <a:r>
              <a:rPr lang="en-US" dirty="0" smtClean="0"/>
              <a:t>not slave!</a:t>
            </a:r>
          </a:p>
          <a:p>
            <a:pPr lvl="1"/>
            <a:r>
              <a:rPr lang="en-US" dirty="0" smtClean="0"/>
              <a:t>Use the way you feel happy, but remember to avoid bad smells.</a:t>
            </a:r>
          </a:p>
          <a:p>
            <a:r>
              <a:rPr lang="en-US" dirty="0" smtClean="0"/>
              <a:t>Better abstractions implies in happier test designers </a:t>
            </a:r>
            <a:r>
              <a:rPr lang="en-US" dirty="0" smtClean="0"/>
              <a:t>and, perhaps, </a:t>
            </a:r>
            <a:r>
              <a:rPr lang="en-US" dirty="0" smtClean="0"/>
              <a:t>developers:</a:t>
            </a:r>
          </a:p>
          <a:p>
            <a:pPr lvl="1"/>
            <a:r>
              <a:rPr lang="en-US" dirty="0" smtClean="0"/>
              <a:t>Choose how to specify: hardly it wont be able to instrument.</a:t>
            </a:r>
          </a:p>
          <a:p>
            <a:r>
              <a:rPr lang="en-US" dirty="0" smtClean="0"/>
              <a:t>Better development support implies in less unhappier developers:</a:t>
            </a:r>
          </a:p>
          <a:p>
            <a:pPr lvl="1"/>
            <a:r>
              <a:rPr lang="en-US" dirty="0" smtClean="0"/>
              <a:t>Errors are stressing to </a:t>
            </a:r>
            <a:r>
              <a:rPr lang="en-US" dirty="0" smtClean="0"/>
              <a:t>all, specially to developers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help them to find problems is a good thing.</a:t>
            </a:r>
          </a:p>
          <a:p>
            <a:r>
              <a:rPr lang="en-US" dirty="0" smtClean="0"/>
              <a:t>Concurrent testing depend on concurrent system:</a:t>
            </a:r>
          </a:p>
          <a:p>
            <a:pPr lvl="1"/>
            <a:r>
              <a:rPr lang="en-US" dirty="0" smtClean="0"/>
              <a:t>Avoid static variables, they should be carefully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Heavy users (very welcome);</a:t>
            </a:r>
          </a:p>
          <a:p>
            <a:r>
              <a:rPr lang="en-US" u="sng" dirty="0" smtClean="0"/>
              <a:t>Load and stress test data can be fully generated with the help of looped </a:t>
            </a:r>
            <a:r>
              <a:rPr lang="en-US" u="sng" dirty="0" smtClean="0"/>
              <a:t>specifications;</a:t>
            </a:r>
          </a:p>
          <a:p>
            <a:r>
              <a:rPr lang="en-US" dirty="0" smtClean="0"/>
              <a:t>Built in commons configurations: packages </a:t>
            </a:r>
            <a:r>
              <a:rPr lang="en-US" dirty="0" smtClean="0"/>
              <a:t>of configurations can be part of customization, for example: automatic inclusion of time variables such as ‘d</a:t>
            </a:r>
            <a:r>
              <a:rPr lang="en-US" dirty="0" smtClean="0"/>
              <a:t>’ or </a:t>
            </a:r>
            <a:r>
              <a:rPr lang="en-US" dirty="0" smtClean="0"/>
              <a:t>‘</a:t>
            </a:r>
            <a:r>
              <a:rPr lang="en-US" dirty="0" err="1" smtClean="0"/>
              <a:t>dt</a:t>
            </a:r>
            <a:r>
              <a:rPr lang="en-US" dirty="0" smtClean="0"/>
              <a:t>’ for </a:t>
            </a:r>
            <a:r>
              <a:rPr lang="en-US" dirty="0" err="1" smtClean="0"/>
              <a:t>JodaTime</a:t>
            </a:r>
            <a:r>
              <a:rPr lang="en-US" dirty="0" smtClean="0"/>
              <a:t> </a:t>
            </a:r>
            <a:r>
              <a:rPr lang="en-US" dirty="0" err="1" smtClean="0"/>
              <a:t>LocalDate</a:t>
            </a:r>
            <a:r>
              <a:rPr lang="en-US" dirty="0" smtClean="0"/>
              <a:t> and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smtClean="0"/>
              <a:t>respectively, disable CSS/JS/images to speed up;</a:t>
            </a:r>
            <a:endParaRPr lang="en-US" dirty="0" smtClean="0"/>
          </a:p>
          <a:p>
            <a:r>
              <a:rPr lang="en-US" dirty="0" smtClean="0"/>
              <a:t>Debug of tool flaws not captured by user guide examples;</a:t>
            </a:r>
          </a:p>
          <a:p>
            <a:r>
              <a:rPr lang="en-US" dirty="0" smtClean="0"/>
              <a:t>Creation of other profiles (i.e. h3270 terminal </a:t>
            </a:r>
            <a:r>
              <a:rPr lang="en-US" dirty="0" smtClean="0"/>
              <a:t>interaction, file handlers – Ant is enough?).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Wish list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24744"/>
            <a:ext cx="4536504" cy="5650643"/>
          </a:xfrm>
        </p:spPr>
        <p:txBody>
          <a:bodyPr>
            <a:noAutofit/>
          </a:bodyPr>
          <a:lstStyle/>
          <a:p>
            <a:r>
              <a:rPr lang="en-US" sz="2400" dirty="0" smtClean="0"/>
              <a:t>Good support </a:t>
            </a:r>
            <a:r>
              <a:rPr lang="en-US" sz="2400" dirty="0" smtClean="0">
                <a:sym typeface="Wingdings" pitchFamily="2" charset="2"/>
              </a:rPr>
              <a:t></a:t>
            </a:r>
            <a:r>
              <a:rPr lang="en-US" sz="2400" dirty="0" smtClean="0"/>
              <a:t>;</a:t>
            </a:r>
            <a:endParaRPr lang="en-US" sz="2400" dirty="0" smtClean="0"/>
          </a:p>
          <a:p>
            <a:r>
              <a:rPr lang="en-US" sz="2400" dirty="0" smtClean="0"/>
              <a:t>Multiple inputs types;</a:t>
            </a:r>
          </a:p>
          <a:p>
            <a:r>
              <a:rPr lang="en-US" sz="2400" dirty="0" smtClean="0"/>
              <a:t>Free specification style;</a:t>
            </a:r>
          </a:p>
          <a:p>
            <a:r>
              <a:rPr lang="en-US" sz="2400" dirty="0" smtClean="0"/>
              <a:t>Replaceable components;</a:t>
            </a:r>
          </a:p>
          <a:p>
            <a:r>
              <a:rPr lang="en-US" sz="2400" dirty="0" smtClean="0"/>
              <a:t>Compositional components;</a:t>
            </a:r>
          </a:p>
          <a:p>
            <a:r>
              <a:rPr lang="en-US" sz="2400" dirty="0" smtClean="0"/>
              <a:t>Better performance (time &amp; memory);</a:t>
            </a:r>
          </a:p>
          <a:p>
            <a:r>
              <a:rPr lang="en-US" sz="2400" dirty="0" smtClean="0"/>
              <a:t>Better reports (useful and nice looking);</a:t>
            </a:r>
          </a:p>
          <a:p>
            <a:r>
              <a:rPr lang="en-US" sz="2400" dirty="0" smtClean="0"/>
              <a:t>Better error messages;</a:t>
            </a:r>
          </a:p>
          <a:p>
            <a:r>
              <a:rPr lang="en-US" sz="2400" dirty="0" smtClean="0"/>
              <a:t>Customized expression language;</a:t>
            </a:r>
          </a:p>
          <a:p>
            <a:r>
              <a:rPr lang="en-US" sz="2400" dirty="0" smtClean="0"/>
              <a:t>Predefined fixtures for things that matters;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248472" cy="56506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Event </a:t>
            </a:r>
            <a:r>
              <a:rPr lang="en-US" sz="2400" dirty="0" smtClean="0"/>
              <a:t>aware (listeners);</a:t>
            </a:r>
            <a:endParaRPr lang="en-US" sz="2400" dirty="0" smtClean="0"/>
          </a:p>
          <a:p>
            <a:r>
              <a:rPr lang="en-US" sz="2400" dirty="0" smtClean="0"/>
              <a:t>Built in object reuse support;</a:t>
            </a:r>
          </a:p>
          <a:p>
            <a:r>
              <a:rPr lang="en-US" sz="2400" dirty="0" smtClean="0"/>
              <a:t>Thread-safe and support for concurrency issues;</a:t>
            </a:r>
          </a:p>
          <a:p>
            <a:r>
              <a:rPr lang="en-US" sz="2400" dirty="0" smtClean="0"/>
              <a:t>Real-time debugging;</a:t>
            </a:r>
          </a:p>
          <a:p>
            <a:r>
              <a:rPr lang="en-US" sz="2400" dirty="0" smtClean="0"/>
              <a:t>Reports for developers and for end users;</a:t>
            </a:r>
          </a:p>
          <a:p>
            <a:r>
              <a:rPr lang="en-US" sz="2400" dirty="0" smtClean="0"/>
              <a:t>Easy to extend;</a:t>
            </a:r>
            <a:endParaRPr lang="en-US" sz="2400" b="1" dirty="0" smtClean="0"/>
          </a:p>
          <a:p>
            <a:r>
              <a:rPr lang="en-US" sz="2400" dirty="0" smtClean="0"/>
              <a:t>Easy to integrate;</a:t>
            </a:r>
          </a:p>
          <a:p>
            <a:r>
              <a:rPr lang="en-US" sz="2400" dirty="0" err="1" smtClean="0"/>
              <a:t>JUnit</a:t>
            </a:r>
            <a:r>
              <a:rPr lang="en-US" sz="2400" dirty="0" smtClean="0"/>
              <a:t> friend (good?);</a:t>
            </a:r>
          </a:p>
          <a:p>
            <a:r>
              <a:rPr lang="en-US" sz="2400" dirty="0" smtClean="0"/>
              <a:t>Spring friend (good?);</a:t>
            </a:r>
          </a:p>
          <a:p>
            <a:r>
              <a:rPr lang="en-US" sz="2400" dirty="0" smtClean="0"/>
              <a:t>Maven friend (good?);</a:t>
            </a:r>
          </a:p>
          <a:p>
            <a:r>
              <a:rPr lang="en-US" sz="2400" dirty="0" smtClean="0"/>
              <a:t>Lessons learned…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from…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Concordion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Fit + </a:t>
            </a:r>
            <a:r>
              <a:rPr lang="en-US" dirty="0" err="1" smtClean="0"/>
              <a:t>Fitnesse</a:t>
            </a:r>
            <a:r>
              <a:rPr lang="en-US" dirty="0" smtClean="0"/>
              <a:t>/SLIM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2"/>
              </a:rPr>
              <a:t>http://www.concordion.org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Documentation (web site);</a:t>
            </a:r>
          </a:p>
          <a:p>
            <a:pPr lvl="1"/>
            <a:r>
              <a:rPr lang="en-US" dirty="0" smtClean="0"/>
              <a:t>Learning curve;</a:t>
            </a:r>
          </a:p>
          <a:p>
            <a:pPr lvl="1"/>
            <a:r>
              <a:rPr lang="en-US" dirty="0" smtClean="0"/>
              <a:t>Free specification style;</a:t>
            </a:r>
          </a:p>
          <a:p>
            <a:pPr lvl="1"/>
            <a:r>
              <a:rPr lang="en-US" dirty="0" smtClean="0"/>
              <a:t>Adoption;</a:t>
            </a:r>
          </a:p>
          <a:p>
            <a:pPr lvl="1"/>
            <a:r>
              <a:rPr lang="en-US" dirty="0" smtClean="0"/>
              <a:t>Ports </a:t>
            </a:r>
            <a:r>
              <a:rPr lang="en-US" dirty="0" smtClean="0"/>
              <a:t>to other languages.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HTML input only;</a:t>
            </a:r>
          </a:p>
          <a:p>
            <a:pPr lvl="1"/>
            <a:r>
              <a:rPr lang="en-US" dirty="0" smtClean="0"/>
              <a:t>Poor meta-variables set;</a:t>
            </a:r>
          </a:p>
          <a:p>
            <a:pPr lvl="1"/>
            <a:r>
              <a:rPr lang="en-US" dirty="0" smtClean="0"/>
              <a:t>Fixtures for every project (</a:t>
            </a:r>
            <a:r>
              <a:rPr lang="en-US" u="sng" dirty="0" smtClean="0"/>
              <a:t>“But I’m not the only one”</a:t>
            </a:r>
            <a:r>
              <a:rPr lang="en-US" dirty="0" smtClean="0"/>
              <a:t>)</a:t>
            </a:r>
          </a:p>
          <a:p>
            <a:pPr lvl="1"/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Site: </a:t>
            </a:r>
          </a:p>
          <a:p>
            <a:pPr lvl="1"/>
            <a:r>
              <a:rPr lang="pt-BR" dirty="0" smtClean="0">
                <a:hlinkClick r:id="rId3"/>
              </a:rPr>
              <a:t>http://fit.c2.com/</a:t>
            </a:r>
            <a:endParaRPr lang="en-US" dirty="0" smtClean="0"/>
          </a:p>
          <a:p>
            <a:pPr lvl="1"/>
            <a:r>
              <a:rPr lang="pt-BR" dirty="0" smtClean="0">
                <a:hlinkClick r:id="rId4"/>
              </a:rPr>
              <a:t>http://fitnesse.org/</a:t>
            </a:r>
            <a:endParaRPr lang="pt-BR" dirty="0" smtClean="0"/>
          </a:p>
          <a:p>
            <a:pPr lvl="2"/>
            <a:r>
              <a:rPr lang="en-US" sz="1400" dirty="0" smtClean="0"/>
              <a:t>(</a:t>
            </a:r>
            <a:r>
              <a:rPr lang="en-US" sz="1400" dirty="0" err="1" smtClean="0"/>
              <a:t>FitNesse.UserGuide.SliM</a:t>
            </a:r>
            <a:r>
              <a:rPr lang="en-US" sz="1400" dirty="0" smtClean="0"/>
              <a:t>)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Documentation (Guides);</a:t>
            </a:r>
          </a:p>
          <a:p>
            <a:pPr lvl="1"/>
            <a:r>
              <a:rPr lang="en-US" dirty="0" smtClean="0"/>
              <a:t>Predefined actions (+SLIM);</a:t>
            </a:r>
          </a:p>
          <a:p>
            <a:pPr lvl="1"/>
            <a:r>
              <a:rPr lang="en-US" dirty="0" smtClean="0"/>
              <a:t>Multi-input formats;</a:t>
            </a:r>
          </a:p>
          <a:p>
            <a:pPr lvl="1"/>
            <a:r>
              <a:rPr lang="en-US" dirty="0" smtClean="0"/>
              <a:t>Wiki </a:t>
            </a:r>
            <a:r>
              <a:rPr lang="en-US" dirty="0" smtClean="0"/>
              <a:t>style (PO are writers?);</a:t>
            </a:r>
            <a:endParaRPr lang="en-US" dirty="0" smtClean="0"/>
          </a:p>
          <a:p>
            <a:pPr lvl="1"/>
            <a:r>
              <a:rPr lang="en-US" dirty="0" smtClean="0"/>
              <a:t>Adoption.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Poor API;</a:t>
            </a:r>
          </a:p>
          <a:p>
            <a:pPr lvl="1"/>
            <a:r>
              <a:rPr lang="en-US" dirty="0" smtClean="0"/>
              <a:t>Performance (-SLIM);</a:t>
            </a:r>
          </a:p>
          <a:p>
            <a:pPr lvl="1"/>
            <a:r>
              <a:rPr lang="en-US" dirty="0" smtClean="0"/>
              <a:t>Setup.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from…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JBehave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2"/>
              </a:rPr>
              <a:t>http://jbehave.org/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Documentation (web site);</a:t>
            </a:r>
          </a:p>
          <a:p>
            <a:pPr lvl="1"/>
            <a:r>
              <a:rPr lang="en-US" dirty="0" smtClean="0"/>
              <a:t>Specification language;</a:t>
            </a:r>
          </a:p>
          <a:p>
            <a:pPr lvl="1"/>
            <a:r>
              <a:rPr lang="en-US" dirty="0" smtClean="0"/>
              <a:t>Multiple reports;</a:t>
            </a:r>
          </a:p>
          <a:p>
            <a:pPr lvl="1"/>
            <a:r>
              <a:rPr lang="en-US" dirty="0" smtClean="0"/>
              <a:t>Highly configurable.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Adoption;</a:t>
            </a:r>
          </a:p>
          <a:p>
            <a:pPr lvl="1"/>
            <a:r>
              <a:rPr lang="en-US" dirty="0" smtClean="0"/>
              <a:t>Highly configurable.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3"/>
              </a:rPr>
              <a:t>http://cukes.info/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Documentation (book);</a:t>
            </a:r>
          </a:p>
          <a:p>
            <a:pPr lvl="1"/>
            <a:r>
              <a:rPr lang="en-US" dirty="0" smtClean="0"/>
              <a:t>Specification language.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Ruby (port to Java available)</a:t>
            </a:r>
          </a:p>
          <a:p>
            <a:pPr lvl="1"/>
            <a:endParaRPr lang="pt-BR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6870" y="4912905"/>
            <a:ext cx="3567618" cy="18284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5364088" y="4509120"/>
            <a:ext cx="360040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 and match by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from…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Twist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Thucidides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2"/>
              </a:rPr>
              <a:t>http://www.thoughtworks.com/products/twist-agile-testing/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Specification style;</a:t>
            </a:r>
          </a:p>
          <a:p>
            <a:pPr lvl="1"/>
            <a:r>
              <a:rPr lang="en-US" dirty="0" smtClean="0"/>
              <a:t>Integration with Eclipse;</a:t>
            </a:r>
          </a:p>
          <a:p>
            <a:pPr lvl="1"/>
            <a:r>
              <a:rPr lang="en-US" dirty="0" smtClean="0"/>
              <a:t>Support for refactoring.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Proprietary</a:t>
            </a:r>
          </a:p>
          <a:p>
            <a:pPr lvl="1"/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pt-BR" dirty="0" smtClean="0">
                <a:hlinkClick r:id="rId3"/>
              </a:rPr>
              <a:t>http://thucydides-webtests.com/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Graphic reports;</a:t>
            </a:r>
          </a:p>
          <a:p>
            <a:pPr lvl="1"/>
            <a:r>
              <a:rPr lang="en-US" dirty="0" smtClean="0"/>
              <a:t>Web testing.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Version 0.9;</a:t>
            </a:r>
          </a:p>
          <a:p>
            <a:pPr lvl="1"/>
            <a:r>
              <a:rPr lang="en-US" dirty="0" smtClean="0"/>
              <a:t>Web testing only.</a:t>
            </a:r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from…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Robot framework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3600" dirty="0" smtClean="0"/>
              <a:t>∞</a:t>
            </a:r>
            <a:r>
              <a:rPr lang="en-US" dirty="0" smtClean="0"/>
              <a:t> others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Site:</a:t>
            </a:r>
          </a:p>
          <a:p>
            <a:pPr lvl="1"/>
            <a:r>
              <a:rPr lang="pt-BR" dirty="0" smtClean="0">
                <a:hlinkClick r:id="rId2"/>
              </a:rPr>
              <a:t>http://robotframework.org/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Born in Nokia;</a:t>
            </a:r>
          </a:p>
          <a:p>
            <a:pPr lvl="1"/>
            <a:r>
              <a:rPr lang="en-US" dirty="0" smtClean="0"/>
              <a:t>Variables;</a:t>
            </a:r>
          </a:p>
          <a:p>
            <a:pPr lvl="1"/>
            <a:r>
              <a:rPr lang="en-US" dirty="0" smtClean="0"/>
              <a:t>Support for macros;</a:t>
            </a:r>
          </a:p>
          <a:p>
            <a:pPr lvl="1"/>
            <a:r>
              <a:rPr lang="en-US" dirty="0" smtClean="0"/>
              <a:t>Predefined sets of fixtures.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err="1" smtClean="0"/>
              <a:t>Phyton</a:t>
            </a:r>
            <a:r>
              <a:rPr lang="en-US" dirty="0" smtClean="0"/>
              <a:t>/</a:t>
            </a:r>
            <a:r>
              <a:rPr lang="en-US" dirty="0" err="1" smtClean="0"/>
              <a:t>Jhyton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Rigid specification style (table);</a:t>
            </a:r>
          </a:p>
          <a:p>
            <a:pPr lvl="1"/>
            <a:r>
              <a:rPr lang="en-US" dirty="0" smtClean="0"/>
              <a:t>Setup.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Runners</a:t>
            </a:r>
          </a:p>
          <a:p>
            <a:r>
              <a:rPr lang="en-US" dirty="0" err="1" smtClean="0"/>
              <a:t>DBUnit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DB restrictions</a:t>
            </a:r>
          </a:p>
          <a:p>
            <a:r>
              <a:rPr lang="en-US" dirty="0" err="1" smtClean="0"/>
              <a:t>HtmlUnit</a:t>
            </a:r>
            <a:r>
              <a:rPr lang="en-US" dirty="0" smtClean="0"/>
              <a:t>/</a:t>
            </a:r>
            <a:r>
              <a:rPr lang="en-US" dirty="0" err="1" smtClean="0"/>
              <a:t>Canoo</a:t>
            </a:r>
            <a:r>
              <a:rPr lang="en-US" dirty="0" smtClean="0"/>
              <a:t> Web Test: </a:t>
            </a:r>
          </a:p>
          <a:p>
            <a:pPr lvl="1"/>
            <a:r>
              <a:rPr lang="en-US" dirty="0" err="1" smtClean="0"/>
              <a:t>Headless,GUI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HTTP level</a:t>
            </a:r>
          </a:p>
          <a:p>
            <a:r>
              <a:rPr lang="en-US" dirty="0" err="1" smtClean="0"/>
              <a:t>JWebUnit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HtmlUnit</a:t>
            </a:r>
            <a:r>
              <a:rPr lang="en-US" dirty="0" smtClean="0"/>
              <a:t> abstraction</a:t>
            </a:r>
          </a:p>
          <a:p>
            <a:r>
              <a:rPr lang="en-US" dirty="0" err="1" smtClean="0"/>
              <a:t>WebDriver</a:t>
            </a:r>
            <a:r>
              <a:rPr lang="en-US" dirty="0" smtClean="0"/>
              <a:t> (W3C): </a:t>
            </a:r>
          </a:p>
          <a:p>
            <a:pPr lvl="1"/>
            <a:r>
              <a:rPr lang="en-US" dirty="0" smtClean="0"/>
              <a:t>Multi-target</a:t>
            </a:r>
          </a:p>
          <a:p>
            <a:r>
              <a:rPr lang="en-US" dirty="0" smtClean="0"/>
              <a:t>Selenium/Robot: </a:t>
            </a:r>
          </a:p>
          <a:p>
            <a:pPr lvl="1"/>
            <a:r>
              <a:rPr lang="en-US" dirty="0" smtClean="0"/>
              <a:t>Fragile, record and play</a:t>
            </a:r>
          </a:p>
          <a:p>
            <a:r>
              <a:rPr lang="en-US" dirty="0" err="1" smtClean="0"/>
              <a:t>Jubula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Swing? Web?</a:t>
            </a:r>
          </a:p>
          <a:p>
            <a:endParaRPr lang="en-US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284" y="2257708"/>
            <a:ext cx="852351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audience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996462" y="3441758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</a:t>
            </a:r>
            <a:r>
              <a:rPr lang="pt-BR" sz="1200" dirty="0" smtClean="0"/>
              <a:t>Thomas </a:t>
            </a:r>
            <a:r>
              <a:rPr lang="pt-BR" sz="1200" dirty="0" err="1" smtClean="0"/>
              <a:t>Sundberg</a:t>
            </a:r>
            <a:endParaRPr lang="pt-B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4725144"/>
            <a:ext cx="413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That’s all you need!</a:t>
            </a:r>
            <a:endParaRPr lang="pt-BR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95536" y="2348880"/>
            <a:ext cx="8208913" cy="1368152"/>
            <a:chOff x="395536" y="2348880"/>
            <a:chExt cx="8208913" cy="1368152"/>
          </a:xfrm>
        </p:grpSpPr>
        <p:sp>
          <p:nvSpPr>
            <p:cNvPr id="8" name="Rectangle 7"/>
            <p:cNvSpPr/>
            <p:nvPr/>
          </p:nvSpPr>
          <p:spPr>
            <a:xfrm>
              <a:off x="2771800" y="3140968"/>
              <a:ext cx="1080120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C:\Java\googlecode\svn\trunk\specrunner-core\logos\specrunn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2348880"/>
              <a:ext cx="7128793" cy="1233809"/>
            </a:xfrm>
            <a:prstGeom prst="rect">
              <a:avLst/>
            </a:prstGeom>
            <a:noFill/>
          </p:spPr>
        </p:pic>
        <p:sp>
          <p:nvSpPr>
            <p:cNvPr id="12" name="Rectangle 11"/>
            <p:cNvSpPr/>
            <p:nvPr/>
          </p:nvSpPr>
          <p:spPr>
            <a:xfrm>
              <a:off x="395536" y="3068960"/>
              <a:ext cx="1080120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- Premises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school </a:t>
            </a:r>
            <a:r>
              <a:rPr lang="en-US" dirty="0" smtClean="0"/>
              <a:t>(“one </a:t>
            </a:r>
            <a:r>
              <a:rPr lang="en-US" u="sng" dirty="0" smtClean="0"/>
              <a:t>rule</a:t>
            </a:r>
            <a:r>
              <a:rPr lang="en-US" dirty="0" smtClean="0"/>
              <a:t> </a:t>
            </a:r>
            <a:r>
              <a:rPr lang="en-US" dirty="0" smtClean="0"/>
              <a:t>to rule them </a:t>
            </a:r>
            <a:r>
              <a:rPr lang="en-US" dirty="0" smtClean="0"/>
              <a:t>all” </a:t>
            </a:r>
            <a:r>
              <a:rPr lang="en-US" dirty="0" smtClean="0"/>
              <a:t>= hide)</a:t>
            </a:r>
          </a:p>
          <a:p>
            <a:pPr lvl="1"/>
            <a:r>
              <a:rPr lang="en-US" dirty="0" smtClean="0"/>
              <a:t>“I know what is best for you”;</a:t>
            </a:r>
          </a:p>
          <a:p>
            <a:pPr lvl="1"/>
            <a:r>
              <a:rPr lang="en-US" dirty="0" smtClean="0"/>
              <a:t>“Attributes must be private”;</a:t>
            </a:r>
          </a:p>
          <a:p>
            <a:pPr lvl="1"/>
            <a:r>
              <a:rPr lang="en-US" dirty="0" smtClean="0"/>
              <a:t>“Friendly instead of protected”;</a:t>
            </a:r>
          </a:p>
          <a:p>
            <a:pPr lvl="1"/>
            <a:r>
              <a:rPr lang="en-US" dirty="0" smtClean="0"/>
              <a:t>Private inner classes and so on.</a:t>
            </a:r>
          </a:p>
          <a:p>
            <a:r>
              <a:rPr lang="en-US" dirty="0" smtClean="0"/>
              <a:t>Tool/Framework </a:t>
            </a:r>
            <a:r>
              <a:rPr lang="en-US" sz="4000" dirty="0" smtClean="0"/>
              <a:t>≠</a:t>
            </a:r>
            <a:r>
              <a:rPr lang="en-US" dirty="0" smtClean="0"/>
              <a:t> End user product/API</a:t>
            </a:r>
          </a:p>
          <a:p>
            <a:pPr lvl="1"/>
            <a:r>
              <a:rPr lang="en-US" dirty="0" smtClean="0"/>
              <a:t>Protected is very welcome;</a:t>
            </a:r>
          </a:p>
          <a:p>
            <a:pPr lvl="1"/>
            <a:r>
              <a:rPr lang="en-US" dirty="0" smtClean="0"/>
              <a:t>Everything is replaceable;</a:t>
            </a:r>
          </a:p>
          <a:p>
            <a:pPr lvl="1"/>
            <a:r>
              <a:rPr lang="en-US" dirty="0" smtClean="0"/>
              <a:t>Everything can be overridden;</a:t>
            </a:r>
          </a:p>
          <a:p>
            <a:pPr lvl="1"/>
            <a:r>
              <a:rPr lang="en-US" dirty="0" smtClean="0"/>
              <a:t>Assume the consequences of your actions.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1120</TotalTime>
  <Words>2246</Words>
  <Application>Microsoft Office PowerPoint</Application>
  <PresentationFormat>On-screen Show (4:3)</PresentationFormat>
  <Paragraphs>472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Urban</vt:lpstr>
      <vt:lpstr>[available at www.specrunner.org]</vt:lpstr>
      <vt:lpstr>Questions about testing?</vt:lpstr>
      <vt:lpstr>Wish list</vt:lpstr>
      <vt:lpstr>Learning from…</vt:lpstr>
      <vt:lpstr>Learning from…</vt:lpstr>
      <vt:lpstr>Learning from…</vt:lpstr>
      <vt:lpstr>Learning from…</vt:lpstr>
      <vt:lpstr>Specification audience</vt:lpstr>
      <vt:lpstr>Design - Premises</vt:lpstr>
      <vt:lpstr>Design – Overview</vt:lpstr>
      <vt:lpstr>Calling SpecRunner</vt:lpstr>
      <vt:lpstr>Readers [HTML+ Excel + txt + …]</vt:lpstr>
      <vt:lpstr>Basic concepts – context &amp; plugins</vt:lpstr>
      <vt:lpstr>Basic concepts – core elements</vt:lpstr>
      <vt:lpstr>What is a plugin?</vt:lpstr>
      <vt:lpstr>Binding plugins</vt:lpstr>
      <vt:lpstr>What about “fixtures”?</vt:lpstr>
      <vt:lpstr>Expressions (Janino at your service)</vt:lpstr>
      <vt:lpstr>Writers [HTML+ console + …]</vt:lpstr>
      <vt:lpstr>Profiles (sets of predefined plugins)</vt:lpstr>
      <vt:lpstr>Jetty + Tomcat</vt:lpstr>
      <vt:lpstr>Hibernate3 + [JPA]</vt:lpstr>
      <vt:lpstr>SQL (reusable and cached objects)</vt:lpstr>
      <vt:lpstr>HtmlUnit+WebDriver</vt:lpstr>
      <vt:lpstr>Ant</vt:lpstr>
      <vt:lpstr>Conclusions</vt:lpstr>
      <vt:lpstr>Next steps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SpecRunner</dc:title>
  <dc:creator>Thiago</dc:creator>
  <cp:lastModifiedBy>Thiago</cp:lastModifiedBy>
  <cp:revision>176</cp:revision>
  <dcterms:created xsi:type="dcterms:W3CDTF">2013-11-08T04:21:54Z</dcterms:created>
  <dcterms:modified xsi:type="dcterms:W3CDTF">2013-11-12T14:38:28Z</dcterms:modified>
</cp:coreProperties>
</file>