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7" r:id="rId4"/>
    <p:sldId id="258" r:id="rId5"/>
    <p:sldId id="259" r:id="rId6"/>
    <p:sldId id="261" r:id="rId7"/>
    <p:sldId id="260" r:id="rId8"/>
    <p:sldId id="279" r:id="rId9"/>
    <p:sldId id="257" r:id="rId10"/>
    <p:sldId id="281" r:id="rId11"/>
    <p:sldId id="272" r:id="rId12"/>
    <p:sldId id="263" r:id="rId13"/>
    <p:sldId id="280" r:id="rId14"/>
    <p:sldId id="265" r:id="rId15"/>
    <p:sldId id="278" r:id="rId16"/>
    <p:sldId id="276" r:id="rId17"/>
    <p:sldId id="266" r:id="rId18"/>
    <p:sldId id="277" r:id="rId19"/>
    <p:sldId id="268" r:id="rId20"/>
    <p:sldId id="273" r:id="rId21"/>
    <p:sldId id="270" r:id="rId22"/>
    <p:sldId id="271" r:id="rId23"/>
    <p:sldId id="274" r:id="rId24"/>
    <p:sldId id="269" r:id="rId25"/>
    <p:sldId id="275" r:id="rId26"/>
    <p:sldId id="28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597352"/>
            <a:ext cx="957264" cy="260648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6256" y="6597352"/>
            <a:ext cx="1325880" cy="2606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316288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42792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24847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1196752"/>
            <a:ext cx="440181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4243136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00808"/>
            <a:ext cx="4392488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79512" y="3645024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8784976" cy="194421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9512" y="4149080"/>
            <a:ext cx="8784976" cy="24456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r>
              <a:rPr kumimoji="0" lang="en-US" sz="1800" dirty="0" smtClean="0">
                <a:latin typeface="+mj-lt"/>
                <a:ea typeface="Verdana" pitchFamily="34" charset="0"/>
                <a:cs typeface="Verdana" pitchFamily="34" charset="0"/>
              </a:rPr>
              <a:t>www.specrunner.org</a:t>
            </a:r>
            <a:endParaRPr kumimoji="0" lang="en-US" sz="1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544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86736" y="6400800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A4C0D1-050B-4459-A1B1-D5057F7539AA}" type="datetimeFigureOut">
              <a:rPr lang="pt-BR" smtClean="0"/>
              <a:pPr/>
              <a:t>10/11/2013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256" y="6400800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80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t.c2.com/" TargetMode="External"/><Relationship Id="rId2" Type="http://schemas.openxmlformats.org/officeDocument/2006/relationships/hyperlink" Target="http://www.concordion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fitnes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kes.info/" TargetMode="External"/><Relationship Id="rId2" Type="http://schemas.openxmlformats.org/officeDocument/2006/relationships/hyperlink" Target="http://jbehave.or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ucydides-webtests.com/" TargetMode="External"/><Relationship Id="rId2" Type="http://schemas.openxmlformats.org/officeDocument/2006/relationships/hyperlink" Target="http://www.thoughtworks.com/products/twist-agile-testing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458200" cy="1470025"/>
          </a:xfr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SpecRunner</a:t>
            </a:r>
            <a: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(www.specrunner.org)</a:t>
            </a:r>
            <a:endParaRPr lang="pt-B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293096"/>
            <a:ext cx="4232920" cy="816496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thiago.lvl.santos@gmail.com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SpecRunner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SRRunner</a:t>
            </a:r>
            <a:r>
              <a:rPr lang="en-US" dirty="0" smtClean="0"/>
              <a:t> </a:t>
            </a:r>
            <a:r>
              <a:rPr lang="en-US" sz="2400" dirty="0" smtClean="0"/>
              <a:t>(+runners, introduces </a:t>
            </a:r>
            <a:r>
              <a:rPr lang="en-US" sz="2400" dirty="0" smtClean="0">
                <a:solidFill>
                  <a:srgbClr val="0070C0"/>
                </a:solidFill>
              </a:rPr>
              <a:t>$THIS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sz="2000" dirty="0" smtClean="0"/>
              <a:t>Test class become a fixture and there must be a HTML or Excel or TXT (…) file corresponding to it.</a:t>
            </a:r>
          </a:p>
          <a:p>
            <a:r>
              <a:rPr lang="en-US" dirty="0" smtClean="0"/>
              <a:t>Point to a file</a:t>
            </a:r>
            <a:r>
              <a:rPr lang="en-US" sz="2400" dirty="0" smtClean="0"/>
              <a:t> (+runners)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Test class has methods @Test calling </a:t>
            </a:r>
            <a:r>
              <a:rPr lang="en-US" sz="2000" dirty="0" err="1" smtClean="0"/>
              <a:t>SpecRunner</a:t>
            </a:r>
            <a:r>
              <a:rPr lang="en-US" sz="2000" dirty="0" smtClean="0"/>
              <a:t> services.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Don’t use specification files, create a program: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988840"/>
            <a:ext cx="3147015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…}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208" y="3024248"/>
            <a:ext cx="833112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Iconfiguration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input.txt”,”output.html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0" y="4797152"/>
            <a:ext cx="5739072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IPluginGroup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group = 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PluginBrowser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browser = …;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(browser);…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(group,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11762073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Readers [HTML+ Excel + txt + …]</a:t>
            </a:r>
            <a:endParaRPr lang="pt-BR" dirty="0"/>
          </a:p>
        </p:txBody>
      </p:sp>
      <p:pic>
        <p:nvPicPr>
          <p:cNvPr id="16386" name="Picture 2" descr="Featur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09896" y="4653136"/>
            <a:ext cx="483410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51520" y="1196752"/>
            <a:ext cx="3816424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 is/as 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tree!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577330"/>
            <a:ext cx="4743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3528" y="2319076"/>
            <a:ext cx="327685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HTML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1124744"/>
            <a:ext cx="384271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Excel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-core-excel</a:t>
            </a:r>
            <a:endParaRPr lang="pt-B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55976" y="4235156"/>
            <a:ext cx="403347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Gherkin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-core-text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context &amp;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4808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  <a:r>
              <a:rPr lang="en-US" b="1" dirty="0" smtClean="0">
                <a:solidFill>
                  <a:srgbClr val="00B0F0"/>
                </a:solidFill>
              </a:rPr>
              <a:t>&lt;body&gt;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 class="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When I open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  <a:r>
              <a:rPr lang="en-US" dirty="0" smtClean="0"/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at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http://www.google.com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dirty="0" smtClean="0"/>
              <a:t>and search </a:t>
            </a:r>
          </a:p>
          <a:p>
            <a:r>
              <a:rPr lang="en-US" dirty="0" smtClean="0"/>
              <a:t>       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</a:t>
            </a:r>
            <a:r>
              <a:rPr lang="en-US" dirty="0" err="1" smtClean="0">
                <a:solidFill>
                  <a:srgbClr val="9A7500"/>
                </a:solidFill>
              </a:rPr>
              <a:t>name:q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#{Query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}&lt;/span&gt;, </a:t>
            </a:r>
          </a:p>
          <a:p>
            <a:r>
              <a:rPr lang="en-US" dirty="0" smtClean="0"/>
              <a:t>        the result is #{Result}.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&lt;p&gt;</a:t>
            </a:r>
          </a:p>
          <a:p>
            <a:r>
              <a:rPr lang="en-US" dirty="0" smtClean="0"/>
              <a:t>    Examples: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&lt;table class="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name="examples“ </a:t>
            </a:r>
            <a:r>
              <a:rPr lang="en-US" b="1" dirty="0" smtClean="0">
                <a:solidFill>
                  <a:srgbClr val="00B0F0"/>
                </a:solidFill>
              </a:rPr>
              <a:t>scope=“body”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Result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  <a:r>
              <a:rPr lang="en-US" dirty="0" err="1" smtClean="0"/>
              <a:t>SpecRunner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&lt;span class="</a:t>
            </a:r>
            <a:r>
              <a:rPr lang="en-US" dirty="0" err="1" smtClean="0">
                <a:solidFill>
                  <a:srgbClr val="0070C0"/>
                </a:solidFill>
              </a:rPr>
              <a:t>compareText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by="xpath://a[0]“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www.specrunner.org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&lt;table&gt;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&lt;/p&gt;&lt;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name="examples“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“/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&lt;/body&gt;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  <a:p>
            <a:endParaRPr lang="pt-BR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6377648" y="1124744"/>
            <a:ext cx="2592288" cy="633537"/>
          </a:xfrm>
          <a:prstGeom prst="accentCallout1">
            <a:avLst>
              <a:gd name="adj1" fmla="val 61825"/>
              <a:gd name="adj2" fmla="val -4647"/>
              <a:gd name="adj3" fmla="val 65979"/>
              <a:gd name="adj4" fmla="val -6161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defines a macro named ‘</a:t>
            </a:r>
            <a:r>
              <a:rPr lang="en-US" dirty="0" err="1" smtClean="0">
                <a:solidFill>
                  <a:schemeClr val="tx1"/>
                </a:solidFill>
              </a:rPr>
              <a:t>googleSearch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845192" y="1812873"/>
            <a:ext cx="2124744" cy="562416"/>
          </a:xfrm>
          <a:prstGeom prst="accentCallout1">
            <a:avLst>
              <a:gd name="adj1" fmla="val 52190"/>
              <a:gd name="adj2" fmla="val -3710"/>
              <a:gd name="adj3" fmla="val 53601"/>
              <a:gd name="adj4" fmla="val -2101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 open the given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6845192" y="2433649"/>
            <a:ext cx="2124744" cy="634424"/>
          </a:xfrm>
          <a:prstGeom prst="accentCallout1">
            <a:avLst>
              <a:gd name="adj1" fmla="val 49764"/>
              <a:gd name="adj2" fmla="val -3710"/>
              <a:gd name="adj3" fmla="val 4796"/>
              <a:gd name="adj4" fmla="val -62767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value.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3707904" y="2708033"/>
            <a:ext cx="2160240" cy="576064"/>
          </a:xfrm>
          <a:prstGeom prst="accentCallout1">
            <a:avLst>
              <a:gd name="adj1" fmla="val 49764"/>
              <a:gd name="adj2" fmla="val -3710"/>
              <a:gd name="adj3" fmla="val 4716"/>
              <a:gd name="adj4" fmla="val -4475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accept nodes.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881704" y="3127320"/>
            <a:ext cx="2088232" cy="648072"/>
          </a:xfrm>
          <a:prstGeom prst="accentCallout1">
            <a:avLst>
              <a:gd name="adj1" fmla="val 83458"/>
              <a:gd name="adj2" fmla="val -3056"/>
              <a:gd name="adj3" fmla="val 82635"/>
              <a:gd name="adj4" fmla="val -2931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Defines</a:t>
            </a:r>
            <a:r>
              <a:rPr lang="en-US" dirty="0" smtClean="0">
                <a:solidFill>
                  <a:schemeClr val="tx1"/>
                </a:solidFill>
              </a:rPr>
              <a:t> a map named ‘examples’.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881704" y="3847400"/>
            <a:ext cx="2088232" cy="648072"/>
          </a:xfrm>
          <a:prstGeom prst="accentCallout1">
            <a:avLst>
              <a:gd name="adj1" fmla="val 28705"/>
              <a:gd name="adj2" fmla="val -3056"/>
              <a:gd name="adj3" fmla="val 25775"/>
              <a:gd name="adj4" fmla="val -711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Placehoder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names.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881704" y="6308433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8928"/>
              <a:gd name="adj4" fmla="val -894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 the macro for each example.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881704" y="5229200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6441"/>
              <a:gd name="adj4" fmla="val -8355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Lookup</a:t>
            </a:r>
            <a:r>
              <a:rPr lang="en-US" dirty="0" smtClean="0">
                <a:solidFill>
                  <a:schemeClr val="tx1"/>
                </a:solidFill>
              </a:rPr>
              <a:t> for </a:t>
            </a:r>
            <a:r>
              <a:rPr lang="en-US" dirty="0" err="1" smtClean="0">
                <a:solidFill>
                  <a:schemeClr val="tx1"/>
                </a:solidFill>
              </a:rPr>
              <a:t>xpath</a:t>
            </a:r>
            <a:r>
              <a:rPr lang="en-US" dirty="0" smtClean="0">
                <a:solidFill>
                  <a:schemeClr val="tx1"/>
                </a:solidFill>
              </a:rPr>
              <a:t> in result page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core elements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factories (CSS, element, attribute, text,..);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(local, global, scoped, strict); </a:t>
            </a:r>
          </a:p>
          <a:p>
            <a:r>
              <a:rPr lang="en-US" dirty="0" smtClean="0"/>
              <a:t>Macros (definition and call);</a:t>
            </a:r>
          </a:p>
          <a:p>
            <a:r>
              <a:rPr lang="en-US" dirty="0" smtClean="0"/>
              <a:t>Maps (tables of named values);</a:t>
            </a:r>
          </a:p>
          <a:p>
            <a:r>
              <a:rPr lang="en-US" dirty="0" smtClean="0"/>
              <a:t>Loops (for, while, </a:t>
            </a:r>
            <a:r>
              <a:rPr lang="en-US" dirty="0" err="1" smtClean="0"/>
              <a:t>iterator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Conditions (if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then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else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Parametrized</a:t>
            </a:r>
            <a:r>
              <a:rPr lang="en-US" dirty="0" smtClean="0"/>
              <a:t> includes (multi-format);</a:t>
            </a:r>
          </a:p>
          <a:p>
            <a:r>
              <a:rPr lang="en-US" dirty="0" smtClean="0"/>
              <a:t>Expressions factories:</a:t>
            </a:r>
          </a:p>
          <a:p>
            <a:pPr lvl="1"/>
            <a:r>
              <a:rPr lang="en-US" dirty="0" smtClean="0"/>
              <a:t>Values, classes instances, and models</a:t>
            </a:r>
          </a:p>
          <a:p>
            <a:r>
              <a:rPr lang="en-US" dirty="0" smtClean="0"/>
              <a:t>Configurations (local) Vs Features (global)</a:t>
            </a:r>
          </a:p>
          <a:p>
            <a:r>
              <a:rPr lang="en-US" dirty="0" smtClean="0"/>
              <a:t>Objects constructors</a:t>
            </a:r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plugin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-108520" y="1124744"/>
            <a:ext cx="3816424" cy="273630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initialize(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context)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PluginException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properties.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start action;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Return skip or step into.</a:t>
            </a:r>
          </a:p>
          <a:p>
            <a:pPr lvl="1"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end action.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00" y="1052736"/>
            <a:ext cx="5724128" cy="56506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PluginPause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AbstractPlugin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“Pause requested.”;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enter, SET/IS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message(String message)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message;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initialize(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...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.initialize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IFM fm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SRServices.getFeatureManager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FEATURE_ENTER,this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time ==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FEATURE_TIME,this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context,…)…{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 != null)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(time);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(enter){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pressEnter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ENext.DEEP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05064"/>
            <a:ext cx="3206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=“true”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message=“Pause!”&gt;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&lt;/span&gt;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time=“1000”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61048"/>
            <a:ext cx="3707904" cy="29969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files (loaded from </a:t>
            </a:r>
            <a:r>
              <a:rPr lang="en-US" dirty="0" err="1" smtClean="0"/>
              <a:t>classpath</a:t>
            </a:r>
            <a:r>
              <a:rPr lang="en-US" dirty="0" smtClean="0"/>
              <a:t>)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sr_plugins_css.properties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sr_plugins_element.properties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Plugin</a:t>
            </a:r>
            <a:r>
              <a:rPr lang="en-US" dirty="0" smtClean="0"/>
              <a:t> by example (on test setup)</a:t>
            </a:r>
          </a:p>
          <a:p>
            <a:pPr lvl="1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8374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setDir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/include"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"increase.html"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excel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xlsx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.ELEMENT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680" y="4265800"/>
            <a:ext cx="5955480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11560" y="5013176"/>
            <a:ext cx="6336704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11560" y="3284984"/>
            <a:ext cx="7704856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“fixtures”?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TestSet.java</a:t>
            </a:r>
            <a:endParaRPr lang="pt-B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TestSet.html (.</a:t>
            </a:r>
            <a:r>
              <a:rPr lang="en-US" dirty="0" err="1" smtClean="0"/>
              <a:t>htm,.xhtml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greetingFor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 +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+ "!";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doSomethingOn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@Converter(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{ “MM/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})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Date date) {…}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head</a:t>
            </a:r>
            <a:r>
              <a:rPr lang="pt-BR" dirty="0" smtClean="0"/>
              <a:t>&gt;&lt;link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concordion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r>
              <a:rPr lang="pt-BR" dirty="0" smtClean="0"/>
              <a:t>"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&lt;p&gt;</a:t>
            </a:r>
          </a:p>
          <a:p>
            <a:pPr>
              <a:buNone/>
            </a:pPr>
            <a:r>
              <a:rPr lang="en-US" dirty="0" smtClean="0"/>
              <a:t>            The greeting for user &lt;span class="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" name="</a:t>
            </a:r>
            <a:r>
              <a:rPr lang="en-US" dirty="0" err="1" smtClean="0"/>
              <a:t>firstName</a:t>
            </a:r>
            <a:r>
              <a:rPr lang="en-US" dirty="0" smtClean="0"/>
              <a:t>"&gt;Bob&lt;/span&gt; </a:t>
            </a:r>
          </a:p>
          <a:p>
            <a:pPr>
              <a:buNone/>
            </a:pPr>
            <a:r>
              <a:rPr lang="en-US" dirty="0" smtClean="0"/>
              <a:t>	      will be: &lt;span class="</a:t>
            </a:r>
            <a:r>
              <a:rPr lang="en-US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/>
              <a:t>" value="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.greetingFor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)"&gt;Hello Bob!&lt;/span&gt;.</a:t>
            </a:r>
          </a:p>
          <a:p>
            <a:pPr>
              <a:buNone/>
            </a:pP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&gt;Do something on: “12/2013”&lt;/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&gt;.</a:t>
            </a:r>
          </a:p>
          <a:p>
            <a:pPr>
              <a:buNone/>
            </a:pPr>
            <a:r>
              <a:rPr lang="pt-BR" dirty="0" smtClean="0"/>
              <a:t>        &lt;/p&gt;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18" name="Line Callout 1 (Accent Bar) 17"/>
          <p:cNvSpPr/>
          <p:nvPr/>
        </p:nvSpPr>
        <p:spPr>
          <a:xfrm>
            <a:off x="5868144" y="4653136"/>
            <a:ext cx="3096344" cy="432048"/>
          </a:xfrm>
          <a:prstGeom prst="accentCallout1">
            <a:avLst>
              <a:gd name="adj1" fmla="val 61825"/>
              <a:gd name="adj2" fmla="val -4647"/>
              <a:gd name="adj3" fmla="val 433"/>
              <a:gd name="adj4" fmla="val -79249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CSS/JS/images </a:t>
            </a:r>
            <a:r>
              <a:rPr lang="en-US" dirty="0" smtClean="0">
                <a:solidFill>
                  <a:schemeClr val="tx1"/>
                </a:solidFill>
              </a:rPr>
              <a:t>preserved.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228184" y="5661248"/>
            <a:ext cx="2736304" cy="360040"/>
          </a:xfrm>
          <a:prstGeom prst="accentCallout1">
            <a:avLst>
              <a:gd name="adj1" fmla="val 9704"/>
              <a:gd name="adj2" fmla="val -5700"/>
              <a:gd name="adj3" fmla="val -18835"/>
              <a:gd name="adj4" fmla="val -1686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Meta-variable</a:t>
            </a:r>
            <a:r>
              <a:rPr lang="en-US" dirty="0" smtClean="0">
                <a:solidFill>
                  <a:schemeClr val="tx1"/>
                </a:solidFill>
              </a:rPr>
              <a:t> $THIS.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5148064" y="6093296"/>
            <a:ext cx="3816424" cy="432048"/>
          </a:xfrm>
          <a:prstGeom prst="accentCallout1">
            <a:avLst>
              <a:gd name="adj1" fmla="val 9704"/>
              <a:gd name="adj2" fmla="val -5700"/>
              <a:gd name="adj3" fmla="val -57216"/>
              <a:gd name="adj4" fmla="val -19162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Automatic </a:t>
            </a:r>
            <a:r>
              <a:rPr lang="en-US" dirty="0" smtClean="0">
                <a:solidFill>
                  <a:schemeClr val="tx1"/>
                </a:solidFill>
              </a:rPr>
              <a:t>match and conversion.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(</a:t>
            </a:r>
            <a:r>
              <a:rPr lang="en-US" dirty="0" err="1" smtClean="0"/>
              <a:t>Janino</a:t>
            </a:r>
            <a:r>
              <a:rPr lang="en-US" dirty="0" smtClean="0"/>
              <a:t> at your service)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96" y="4080141"/>
            <a:ext cx="4316288" cy="27977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Meta-variables</a:t>
            </a:r>
          </a:p>
          <a:p>
            <a:pPr lvl="1"/>
            <a:r>
              <a:rPr lang="fr-FR" dirty="0" smtClean="0"/>
              <a:t>$THIS</a:t>
            </a:r>
          </a:p>
          <a:p>
            <a:pPr lvl="1"/>
            <a:r>
              <a:rPr lang="fr-FR" dirty="0" smtClean="0"/>
              <a:t>$BEAN</a:t>
            </a:r>
          </a:p>
          <a:p>
            <a:pPr lvl="1"/>
            <a:r>
              <a:rPr lang="fr-FR" dirty="0" smtClean="0"/>
              <a:t>$NODE</a:t>
            </a:r>
          </a:p>
          <a:p>
            <a:pPr lvl="1"/>
            <a:r>
              <a:rPr lang="fr-FR" dirty="0" smtClean="0"/>
              <a:t>$PLUGIN</a:t>
            </a:r>
          </a:p>
          <a:p>
            <a:pPr lvl="1"/>
            <a:r>
              <a:rPr lang="fr-FR" dirty="0" smtClean="0"/>
              <a:t>$TEXT</a:t>
            </a:r>
          </a:p>
          <a:p>
            <a:pPr lvl="1"/>
            <a:r>
              <a:rPr lang="fr-FR" dirty="0" smtClean="0"/>
              <a:t>$XML</a:t>
            </a:r>
          </a:p>
          <a:p>
            <a:pPr lvl="1"/>
            <a:r>
              <a:rPr lang="fr-FR" dirty="0" smtClean="0"/>
              <a:t>$INNER_XML</a:t>
            </a:r>
          </a:p>
          <a:p>
            <a:pPr lvl="1"/>
            <a:r>
              <a:rPr lang="fr-FR" dirty="0" smtClean="0"/>
              <a:t>$CONTENT</a:t>
            </a:r>
          </a:p>
          <a:p>
            <a:pPr lvl="1"/>
            <a:r>
              <a:rPr lang="fr-FR" dirty="0" smtClean="0"/>
              <a:t>$CONTENT_UNSILENT</a:t>
            </a:r>
          </a:p>
          <a:p>
            <a:pPr lvl="1"/>
            <a:r>
              <a:rPr lang="fr-FR" dirty="0" smtClean="0"/>
              <a:t>$PACKAGES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4097008"/>
            <a:ext cx="4042792" cy="2969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Converters</a:t>
            </a:r>
          </a:p>
          <a:p>
            <a:pPr lvl="1"/>
            <a:r>
              <a:rPr lang="en-US" dirty="0" err="1" smtClean="0"/>
              <a:t>sr_converters.properties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Objects.</a:t>
            </a:r>
            <a:endParaRPr lang="pt-BR" dirty="0" smtClean="0"/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err="1" smtClean="0"/>
              <a:t>sr_comparators.properties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Objects;</a:t>
            </a:r>
          </a:p>
          <a:p>
            <a:pPr lvl="2"/>
            <a:r>
              <a:rPr lang="en-US" dirty="0" smtClean="0"/>
              <a:t>Nodes.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"HH:mm: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ef.bind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IModel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&lt;String&gt;(){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… 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…; 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=0;i&lt;6000;i++){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(i%10); }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sb.toString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36912"/>
            <a:ext cx="874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id:textArea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”&gt;${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excedente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name:startDate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value=‘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)’&gt;date&lt;/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id:xmlField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	value=‘$INNER_XML’&gt;&lt;date&gt;${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}&lt;/date&gt;&lt;/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886075"/>
            <a:ext cx="9096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Writers [HTML+ console + …]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6515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628800"/>
            <a:ext cx="3676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642173" y="5661248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test without assertion is useful?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Profiles (sets of predefined </a:t>
            </a:r>
            <a:r>
              <a:rPr lang="en-US" dirty="0" err="1" smtClean="0"/>
              <a:t>plugins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Tomcat:</a:t>
            </a:r>
          </a:p>
          <a:p>
            <a:pPr lvl="1"/>
            <a:r>
              <a:rPr lang="en-US" dirty="0" smtClean="0"/>
              <a:t>Embeddable web servers.</a:t>
            </a:r>
          </a:p>
          <a:p>
            <a:r>
              <a:rPr lang="en-US" dirty="0" smtClean="0"/>
              <a:t>Hibernate3 + JPA:</a:t>
            </a:r>
          </a:p>
          <a:p>
            <a:pPr lvl="1"/>
            <a:r>
              <a:rPr lang="en-US" dirty="0" smtClean="0"/>
              <a:t>Objects persistence and assertions.</a:t>
            </a:r>
          </a:p>
          <a:p>
            <a:r>
              <a:rPr lang="en-US" dirty="0" smtClean="0"/>
              <a:t>SQL (JDBC based):</a:t>
            </a:r>
          </a:p>
          <a:p>
            <a:pPr lvl="1"/>
            <a:r>
              <a:rPr lang="en-US" dirty="0" smtClean="0"/>
              <a:t>High performance database setup and assertions.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 + </a:t>
            </a:r>
            <a:r>
              <a:rPr lang="en-US" dirty="0" err="1" smtClean="0"/>
              <a:t>WebDriver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 browser technologies.</a:t>
            </a:r>
          </a:p>
          <a:p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Ant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about testing?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Process?</a:t>
            </a:r>
          </a:p>
          <a:p>
            <a:pPr lvl="1"/>
            <a:r>
              <a:rPr lang="en-US" dirty="0" smtClean="0"/>
              <a:t>Formal Vs “informal”: “its all about fashion!”</a:t>
            </a:r>
          </a:p>
          <a:p>
            <a:pPr lvl="1"/>
            <a:r>
              <a:rPr lang="en-US" dirty="0" smtClean="0"/>
              <a:t>Agile implies TDD (ATDD)?</a:t>
            </a:r>
          </a:p>
          <a:p>
            <a:r>
              <a:rPr lang="en-US" dirty="0" smtClean="0"/>
              <a:t>Premises &amp; Problems?</a:t>
            </a:r>
          </a:p>
          <a:p>
            <a:pPr lvl="1"/>
            <a:r>
              <a:rPr lang="en-US" dirty="0" smtClean="0"/>
              <a:t>Target audience? Performance? Maintenance? ∞</a:t>
            </a:r>
          </a:p>
          <a:p>
            <a:r>
              <a:rPr lang="en-US" dirty="0" smtClean="0"/>
              <a:t>Demands?</a:t>
            </a:r>
          </a:p>
          <a:p>
            <a:pPr lvl="1"/>
            <a:r>
              <a:rPr lang="en-US" dirty="0" smtClean="0"/>
              <a:t>Outsourcing? Metrics? Legal restrictions? ∞</a:t>
            </a:r>
          </a:p>
          <a:p>
            <a:r>
              <a:rPr lang="en-US" dirty="0" smtClean="0"/>
              <a:t>Tools?</a:t>
            </a:r>
          </a:p>
          <a:p>
            <a:pPr lvl="1"/>
            <a:r>
              <a:rPr lang="en-US" dirty="0" smtClean="0"/>
              <a:t>Depends on… everything. Where are we?</a:t>
            </a:r>
          </a:p>
          <a:p>
            <a:pPr lvl="2"/>
            <a:r>
              <a:rPr lang="en-US" dirty="0" smtClean="0"/>
              <a:t>Lets consider TDD! Black or White.</a:t>
            </a:r>
          </a:p>
          <a:p>
            <a:pPr lvl="1"/>
            <a:r>
              <a:rPr lang="en-US" dirty="0" smtClean="0"/>
              <a:t>This is not about stress or load testing… but data for these tests should be easy to produce.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Dynamic ports;</a:t>
            </a:r>
          </a:p>
          <a:p>
            <a:pPr lvl="1"/>
            <a:r>
              <a:rPr lang="en-US" dirty="0" smtClean="0"/>
              <a:t>Target port provider.</a:t>
            </a:r>
          </a:p>
          <a:p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“Shutdown” servers</a:t>
            </a:r>
          </a:p>
          <a:p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Jetty loaded from a jetty.xml file (more flexible);</a:t>
            </a:r>
          </a:p>
          <a:p>
            <a:r>
              <a:rPr lang="en-US" dirty="0" smtClean="0"/>
              <a:t>Support for objects reuse keep server alive until JVM shutdown if the configuration file is the same in different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Hibernate3 + [JPA]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Based on a configuration…</a:t>
            </a:r>
          </a:p>
          <a:p>
            <a:r>
              <a:rPr lang="en-US" dirty="0" err="1" smtClean="0"/>
              <a:t>SessionFactory</a:t>
            </a:r>
            <a:endParaRPr lang="en-US" dirty="0" smtClean="0"/>
          </a:p>
          <a:p>
            <a:pPr lvl="1"/>
            <a:r>
              <a:rPr lang="en-US" dirty="0" smtClean="0"/>
              <a:t>Prepare sessions…</a:t>
            </a:r>
          </a:p>
          <a:p>
            <a:r>
              <a:rPr lang="en-US" dirty="0" smtClean="0"/>
              <a:t>Objects extension</a:t>
            </a:r>
          </a:p>
          <a:p>
            <a:pPr lvl="1"/>
            <a:r>
              <a:rPr lang="en-US" dirty="0" smtClean="0"/>
              <a:t>Create objects…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To insert…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To update…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To delete…</a:t>
            </a:r>
          </a:p>
          <a:p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To verify.</a:t>
            </a:r>
          </a:p>
          <a:p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None code is required to create objects, only if you want (embeddable support provided);</a:t>
            </a:r>
          </a:p>
          <a:p>
            <a:r>
              <a:rPr lang="en-US" dirty="0" smtClean="0"/>
              <a:t>Object attributes are compared using comparators by type. For example, if an object attribute is of type </a:t>
            </a:r>
            <a:r>
              <a:rPr lang="en-US" dirty="0" err="1" smtClean="0"/>
              <a:t>DateTime</a:t>
            </a:r>
            <a:r>
              <a:rPr lang="en-US" dirty="0" smtClean="0"/>
              <a:t> (from </a:t>
            </a:r>
            <a:r>
              <a:rPr lang="en-US" dirty="0" err="1" smtClean="0"/>
              <a:t>JodaTime</a:t>
            </a:r>
            <a:r>
              <a:rPr lang="en-US" dirty="0" smtClean="0"/>
              <a:t>), the </a:t>
            </a:r>
            <a:r>
              <a:rPr lang="en-US" dirty="0" err="1" smtClean="0"/>
              <a:t>ComparatorJodaTime</a:t>
            </a:r>
            <a:r>
              <a:rPr lang="en-US" dirty="0" smtClean="0"/>
              <a:t> will be used, moreover, time comparators can set tolerance for these comparisons;</a:t>
            </a:r>
          </a:p>
          <a:p>
            <a:r>
              <a:rPr lang="en-US" dirty="0" smtClean="0"/>
              <a:t>Assertions using objects are independent of insertion/update/delete order.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sz="3600" dirty="0" smtClean="0"/>
              <a:t>(reusable and cached objects)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Connection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DDLs, DMLs</a:t>
            </a:r>
          </a:p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Meta model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err="1" smtClean="0"/>
              <a:t>Comands</a:t>
            </a:r>
            <a:r>
              <a:rPr lang="en-US" dirty="0" smtClean="0"/>
              <a:t> executor.</a:t>
            </a:r>
          </a:p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Setup operations</a:t>
            </a:r>
          </a:p>
          <a:p>
            <a:r>
              <a:rPr lang="en-US" dirty="0" smtClean="0"/>
              <a:t>Verify (positive)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Compare base (negative)</a:t>
            </a:r>
          </a:p>
          <a:p>
            <a:pPr lvl="1"/>
            <a:r>
              <a:rPr lang="en-US" dirty="0" smtClean="0"/>
              <a:t>Assertion.</a:t>
            </a:r>
          </a:p>
          <a:p>
            <a:pPr lvl="1"/>
            <a:r>
              <a:rPr lang="en-US" dirty="0" smtClean="0"/>
              <a:t>Configurable filter.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can be thread independent;</a:t>
            </a:r>
          </a:p>
          <a:p>
            <a:r>
              <a:rPr lang="en-US" dirty="0" smtClean="0"/>
              <a:t>Scripts can be performed in failsafe mode;</a:t>
            </a:r>
          </a:p>
          <a:p>
            <a:r>
              <a:rPr lang="en-US" dirty="0" smtClean="0"/>
              <a:t>Interfaces for connection providers, schema loaders, database services, sequence handlers, comparison filters;</a:t>
            </a:r>
          </a:p>
          <a:p>
            <a:r>
              <a:rPr lang="en-US" dirty="0" smtClean="0"/>
              <a:t>Support for explicit IDs specifications, implicit identities, implicit sequences, all together;</a:t>
            </a:r>
          </a:p>
          <a:p>
            <a:r>
              <a:rPr lang="en-US" dirty="0" smtClean="0"/>
              <a:t>Database actions against multiple databases (compositional);</a:t>
            </a:r>
          </a:p>
          <a:p>
            <a:r>
              <a:rPr lang="en-US" dirty="0" smtClean="0"/>
              <a:t>Database comparison reports meaningful.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HtmlUnit+WebDriver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Browsers for web applications;</a:t>
            </a:r>
          </a:p>
          <a:p>
            <a:r>
              <a:rPr lang="en-US" dirty="0" smtClean="0"/>
              <a:t>Easy to map;</a:t>
            </a:r>
          </a:p>
          <a:p>
            <a:r>
              <a:rPr lang="en-US" dirty="0" smtClean="0"/>
              <a:t>Easy to extend;</a:t>
            </a:r>
          </a:p>
          <a:p>
            <a:r>
              <a:rPr lang="en-US" dirty="0" smtClean="0"/>
              <a:t>Easy to change;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Assertions: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WebDriver</a:t>
            </a:r>
            <a:r>
              <a:rPr lang="en-US" dirty="0" smtClean="0"/>
              <a:t> (!</a:t>
            </a:r>
            <a:r>
              <a:rPr lang="en-US" dirty="0" err="1" smtClean="0"/>
              <a:t>htmlunit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Real-time monitoring of web application behavior</a:t>
            </a:r>
          </a:p>
          <a:p>
            <a:pPr lvl="1"/>
            <a:r>
              <a:rPr lang="en-US" dirty="0" smtClean="0"/>
              <a:t>Pause on failure listener is a must have.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Search strategy unification: easily extensible;</a:t>
            </a:r>
          </a:p>
          <a:p>
            <a:r>
              <a:rPr lang="en-US" dirty="0" smtClean="0"/>
              <a:t>Rich output with your CSS/JS/images;</a:t>
            </a:r>
          </a:p>
          <a:p>
            <a:r>
              <a:rPr lang="en-US" dirty="0" smtClean="0"/>
              <a:t>Automatic screenshots of SUT;</a:t>
            </a:r>
          </a:p>
          <a:p>
            <a:r>
              <a:rPr lang="en-US" dirty="0" smtClean="0"/>
              <a:t>Smart table comparison: high customizable table comparison;</a:t>
            </a:r>
          </a:p>
          <a:p>
            <a:r>
              <a:rPr lang="en-US" dirty="0" smtClean="0"/>
              <a:t>Smart node  comparison: no more missing images or other elements and attributes;</a:t>
            </a:r>
          </a:p>
          <a:p>
            <a:r>
              <a:rPr lang="en-US" dirty="0" smtClean="0"/>
              <a:t>Compare Excel report: compare your table specification (in HTML of Excel) with a download excel file.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Perform Ant call</a:t>
            </a:r>
          </a:p>
          <a:p>
            <a:pPr lvl="1"/>
            <a:r>
              <a:rPr lang="en-US" dirty="0" smtClean="0"/>
              <a:t>Requires a build file;</a:t>
            </a:r>
          </a:p>
          <a:p>
            <a:pPr lvl="1"/>
            <a:r>
              <a:rPr lang="en-US" dirty="0" err="1" smtClean="0"/>
              <a:t>Basedir</a:t>
            </a:r>
            <a:r>
              <a:rPr lang="en-US" dirty="0" smtClean="0"/>
              <a:t> can be set.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If something is missing, use ANT.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must serve not </a:t>
            </a:r>
            <a:r>
              <a:rPr lang="en-US" dirty="0" smtClean="0"/>
              <a:t>slave!</a:t>
            </a:r>
            <a:endParaRPr lang="en-US" dirty="0" smtClean="0"/>
          </a:p>
          <a:p>
            <a:pPr lvl="1"/>
            <a:r>
              <a:rPr lang="en-US" dirty="0" smtClean="0"/>
              <a:t>Use the way you feel happy, but remember to avoid bad smells.</a:t>
            </a:r>
          </a:p>
          <a:p>
            <a:r>
              <a:rPr lang="en-US" dirty="0" smtClean="0"/>
              <a:t>Better abstractions implies in happier test designers and developers:</a:t>
            </a:r>
          </a:p>
          <a:p>
            <a:pPr lvl="1"/>
            <a:r>
              <a:rPr lang="en-US" dirty="0" smtClean="0"/>
              <a:t>Choose how to specify: hardly it wont be able to instrument.</a:t>
            </a:r>
          </a:p>
          <a:p>
            <a:r>
              <a:rPr lang="en-US" dirty="0" smtClean="0"/>
              <a:t>Better development support implies in less unhappier developers:</a:t>
            </a:r>
          </a:p>
          <a:p>
            <a:pPr lvl="1"/>
            <a:r>
              <a:rPr lang="en-US" dirty="0" smtClean="0"/>
              <a:t>Errors are stressing to developers, help them to find problems is a good thing.</a:t>
            </a:r>
          </a:p>
          <a:p>
            <a:r>
              <a:rPr lang="en-US" dirty="0" smtClean="0"/>
              <a:t>Concurrent tests depend on concurrent system:</a:t>
            </a:r>
          </a:p>
          <a:p>
            <a:pPr lvl="1"/>
            <a:r>
              <a:rPr lang="en-US" dirty="0" smtClean="0"/>
              <a:t>Avoid static variables, they should be carefully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users;</a:t>
            </a:r>
          </a:p>
          <a:p>
            <a:r>
              <a:rPr lang="en-US" dirty="0" smtClean="0"/>
              <a:t>Define what is best for the SUT at the moment: packages of configurations can be part of customization, for example: automatic inclusion of time variables such as ‘d’, ‘</a:t>
            </a:r>
            <a:r>
              <a:rPr lang="en-US" dirty="0" err="1" smtClean="0"/>
              <a:t>dt</a:t>
            </a:r>
            <a:r>
              <a:rPr lang="en-US" dirty="0" smtClean="0"/>
              <a:t>’ for </a:t>
            </a:r>
            <a:r>
              <a:rPr lang="en-US" dirty="0" err="1" smtClean="0"/>
              <a:t>JodaTime</a:t>
            </a:r>
            <a:r>
              <a:rPr lang="en-US" dirty="0" smtClean="0"/>
              <a:t> </a:t>
            </a:r>
            <a:r>
              <a:rPr lang="en-US" dirty="0" err="1" smtClean="0"/>
              <a:t>LocalDate</a:t>
            </a:r>
            <a:r>
              <a:rPr lang="en-US" dirty="0" smtClean="0"/>
              <a:t> and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repectivelly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Load and stress test data can be fully generated with the help of looped specifications;</a:t>
            </a:r>
          </a:p>
          <a:p>
            <a:r>
              <a:rPr lang="en-US" dirty="0" smtClean="0"/>
              <a:t>Debug of tool flaws not captured by user guide examples;</a:t>
            </a:r>
          </a:p>
          <a:p>
            <a:r>
              <a:rPr lang="en-US" dirty="0" smtClean="0"/>
              <a:t>Creation of other profiles (i.e. h3270 terminal </a:t>
            </a:r>
            <a:r>
              <a:rPr lang="en-US" dirty="0" err="1" smtClean="0"/>
              <a:t>iteraction</a:t>
            </a:r>
            <a:r>
              <a:rPr lang="en-US" dirty="0" smtClean="0"/>
              <a:t>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Wish list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536504" cy="5650643"/>
          </a:xfrm>
        </p:spPr>
        <p:txBody>
          <a:bodyPr>
            <a:noAutofit/>
          </a:bodyPr>
          <a:lstStyle/>
          <a:p>
            <a:r>
              <a:rPr lang="en-US" sz="2400" dirty="0" smtClean="0"/>
              <a:t>Good support (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Multiple inputs types;</a:t>
            </a:r>
          </a:p>
          <a:p>
            <a:r>
              <a:rPr lang="en-US" sz="2400" dirty="0" smtClean="0"/>
              <a:t>Free specification style;</a:t>
            </a:r>
          </a:p>
          <a:p>
            <a:r>
              <a:rPr lang="en-US" sz="2400" dirty="0" smtClean="0"/>
              <a:t>Replaceable components;</a:t>
            </a:r>
          </a:p>
          <a:p>
            <a:r>
              <a:rPr lang="en-US" sz="2400" dirty="0" smtClean="0"/>
              <a:t>Compositional components;</a:t>
            </a:r>
          </a:p>
          <a:p>
            <a:r>
              <a:rPr lang="en-US" sz="2400" dirty="0" smtClean="0"/>
              <a:t>Better performance (time &amp; memory);</a:t>
            </a:r>
          </a:p>
          <a:p>
            <a:r>
              <a:rPr lang="en-US" sz="2400" dirty="0" smtClean="0"/>
              <a:t>Better reports (useful and nice looking);</a:t>
            </a:r>
          </a:p>
          <a:p>
            <a:r>
              <a:rPr lang="en-US" sz="2400" dirty="0" smtClean="0"/>
              <a:t>Better error messages;</a:t>
            </a:r>
          </a:p>
          <a:p>
            <a:r>
              <a:rPr lang="en-US" sz="2400" dirty="0" smtClean="0"/>
              <a:t>Customized expression language;</a:t>
            </a:r>
          </a:p>
          <a:p>
            <a:r>
              <a:rPr lang="en-US" sz="2400" dirty="0" smtClean="0"/>
              <a:t>Predefined fixtures for things that matters;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6506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 aware;</a:t>
            </a:r>
          </a:p>
          <a:p>
            <a:r>
              <a:rPr lang="en-US" sz="2400" dirty="0" smtClean="0"/>
              <a:t>Built in object reuse support;</a:t>
            </a:r>
          </a:p>
          <a:p>
            <a:r>
              <a:rPr lang="en-US" sz="2400" dirty="0" smtClean="0"/>
              <a:t>Support for concurrency issues and thread-safe;</a:t>
            </a:r>
          </a:p>
          <a:p>
            <a:r>
              <a:rPr lang="en-US" sz="2400" dirty="0" smtClean="0"/>
              <a:t>Real-time debugging;</a:t>
            </a:r>
          </a:p>
          <a:p>
            <a:r>
              <a:rPr lang="en-US" sz="2400" dirty="0" smtClean="0"/>
              <a:t>Reports for developers and for end users;</a:t>
            </a:r>
          </a:p>
          <a:p>
            <a:r>
              <a:rPr lang="en-US" sz="2400" dirty="0" smtClean="0"/>
              <a:t>Easy to extend;</a:t>
            </a:r>
            <a:endParaRPr lang="en-US" sz="2400" b="1" dirty="0" smtClean="0"/>
          </a:p>
          <a:p>
            <a:r>
              <a:rPr lang="en-US" sz="2400" dirty="0" smtClean="0"/>
              <a:t>Easy to integrate;</a:t>
            </a:r>
          </a:p>
          <a:p>
            <a:r>
              <a:rPr lang="en-US" sz="2400" dirty="0" err="1" smtClean="0"/>
              <a:t>JUnit</a:t>
            </a:r>
            <a:r>
              <a:rPr lang="en-US" sz="2400" dirty="0" smtClean="0"/>
              <a:t> friend (good?);</a:t>
            </a:r>
          </a:p>
          <a:p>
            <a:r>
              <a:rPr lang="en-US" sz="2400" dirty="0" smtClean="0"/>
              <a:t>Spring friend (good?);</a:t>
            </a:r>
          </a:p>
          <a:p>
            <a:r>
              <a:rPr lang="en-US" sz="2400" dirty="0" smtClean="0"/>
              <a:t>Maven friend (good?);</a:t>
            </a:r>
          </a:p>
          <a:p>
            <a:r>
              <a:rPr lang="en-US" sz="2400" dirty="0" smtClean="0"/>
              <a:t>Lessons learned…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Concordion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Fit + </a:t>
            </a:r>
            <a:r>
              <a:rPr lang="en-US" dirty="0" err="1" smtClean="0"/>
              <a:t>Fitnesse</a:t>
            </a:r>
            <a:r>
              <a:rPr lang="en-US" dirty="0" smtClean="0"/>
              <a:t>/SLIM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http://www.concordion.org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Learning curve;</a:t>
            </a:r>
          </a:p>
          <a:p>
            <a:pPr lvl="1"/>
            <a:r>
              <a:rPr lang="en-US" dirty="0" smtClean="0"/>
              <a:t>Free specification style;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Port to other languages.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HTML input only;</a:t>
            </a:r>
          </a:p>
          <a:p>
            <a:pPr lvl="1"/>
            <a:r>
              <a:rPr lang="en-US" dirty="0" smtClean="0"/>
              <a:t>Poor meta-variables set;</a:t>
            </a:r>
          </a:p>
          <a:p>
            <a:pPr lvl="1"/>
            <a:r>
              <a:rPr lang="en-US" dirty="0" smtClean="0"/>
              <a:t>Fixtures for every project (“But I’m not the only one”)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 </a:t>
            </a:r>
          </a:p>
          <a:p>
            <a:pPr lvl="1"/>
            <a:r>
              <a:rPr lang="pt-BR" dirty="0" smtClean="0">
                <a:hlinkClick r:id="rId3"/>
              </a:rPr>
              <a:t>http://fit.c2.com/</a:t>
            </a:r>
            <a:endParaRPr lang="en-US" dirty="0" smtClean="0"/>
          </a:p>
          <a:p>
            <a:pPr lvl="1"/>
            <a:r>
              <a:rPr lang="pt-BR" dirty="0" smtClean="0">
                <a:hlinkClick r:id="rId4"/>
              </a:rPr>
              <a:t>http://fitnesse.org/</a:t>
            </a:r>
            <a:endParaRPr lang="pt-BR" dirty="0" smtClean="0"/>
          </a:p>
          <a:p>
            <a:pPr lvl="2"/>
            <a:r>
              <a:rPr lang="en-US" sz="1400" dirty="0" smtClean="0"/>
              <a:t>(</a:t>
            </a:r>
            <a:r>
              <a:rPr lang="en-US" sz="1400" dirty="0" err="1" smtClean="0"/>
              <a:t>FitNesse.UserGuide.SliM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(Guides);</a:t>
            </a:r>
          </a:p>
          <a:p>
            <a:pPr lvl="1"/>
            <a:r>
              <a:rPr lang="en-US" dirty="0" smtClean="0"/>
              <a:t>Predefined actions (+SLIM);</a:t>
            </a:r>
          </a:p>
          <a:p>
            <a:pPr lvl="1"/>
            <a:r>
              <a:rPr lang="en-US" dirty="0" smtClean="0"/>
              <a:t>Multi-input formats;</a:t>
            </a:r>
          </a:p>
          <a:p>
            <a:pPr lvl="1"/>
            <a:r>
              <a:rPr lang="en-US" dirty="0" smtClean="0"/>
              <a:t>Wiki style;</a:t>
            </a:r>
          </a:p>
          <a:p>
            <a:pPr lvl="1"/>
            <a:r>
              <a:rPr lang="en-US" dirty="0" smtClean="0"/>
              <a:t>Adoption.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Poor API;</a:t>
            </a:r>
          </a:p>
          <a:p>
            <a:pPr lvl="1"/>
            <a:r>
              <a:rPr lang="en-US" dirty="0" smtClean="0"/>
              <a:t>Performance (-SLIM);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http://jbehave.org/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Specification language;</a:t>
            </a:r>
          </a:p>
          <a:p>
            <a:pPr lvl="1"/>
            <a:r>
              <a:rPr lang="en-US" dirty="0" smtClean="0"/>
              <a:t>Multiple reports;</a:t>
            </a:r>
          </a:p>
          <a:p>
            <a:pPr lvl="1"/>
            <a:r>
              <a:rPr lang="en-US" dirty="0" smtClean="0"/>
              <a:t>Highly configurable.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Highly configurable.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3"/>
              </a:rPr>
              <a:t>http://cukes.info/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(book);</a:t>
            </a:r>
          </a:p>
          <a:p>
            <a:pPr lvl="1"/>
            <a:r>
              <a:rPr lang="en-US" dirty="0" smtClean="0"/>
              <a:t>Specification language.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Ruby (port to Java available)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Thucidides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http://www.thoughtworks.com/products/twist-agile-testing/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Specification style;</a:t>
            </a:r>
          </a:p>
          <a:p>
            <a:pPr lvl="1"/>
            <a:r>
              <a:rPr lang="en-US" dirty="0" smtClean="0"/>
              <a:t>Integration with Eclipse;</a:t>
            </a:r>
          </a:p>
          <a:p>
            <a:pPr lvl="1"/>
            <a:r>
              <a:rPr lang="en-US" dirty="0" smtClean="0"/>
              <a:t>Support for refactoring.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Proprietary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pt-BR" dirty="0" smtClean="0">
                <a:hlinkClick r:id="rId3"/>
              </a:rPr>
              <a:t>http://thucydides-webtests.com/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Graphic reports;</a:t>
            </a:r>
          </a:p>
          <a:p>
            <a:pPr lvl="1"/>
            <a:r>
              <a:rPr lang="en-US" dirty="0" smtClean="0"/>
              <a:t>Web testing.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Version 0.9;</a:t>
            </a:r>
          </a:p>
          <a:p>
            <a:pPr lvl="1"/>
            <a:r>
              <a:rPr lang="en-US" dirty="0" smtClean="0"/>
              <a:t>Web testing only.</a:t>
            </a:r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600" dirty="0" smtClean="0"/>
              <a:t>∞</a:t>
            </a:r>
            <a:r>
              <a:rPr lang="en-US" dirty="0" smtClean="0"/>
              <a:t> others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http://robotframework.org/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Born in Nokia;</a:t>
            </a:r>
          </a:p>
          <a:p>
            <a:pPr lvl="1"/>
            <a:r>
              <a:rPr lang="en-US" dirty="0" smtClean="0"/>
              <a:t>Variables;</a:t>
            </a:r>
          </a:p>
          <a:p>
            <a:pPr lvl="1"/>
            <a:r>
              <a:rPr lang="en-US" dirty="0" smtClean="0"/>
              <a:t>Support for macros;</a:t>
            </a:r>
          </a:p>
          <a:p>
            <a:pPr lvl="1"/>
            <a:r>
              <a:rPr lang="en-US" dirty="0" smtClean="0"/>
              <a:t>Predefined sets of fixtures.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err="1" smtClean="0"/>
              <a:t>Phyton</a:t>
            </a:r>
            <a:r>
              <a:rPr lang="en-US" dirty="0" smtClean="0"/>
              <a:t>/</a:t>
            </a:r>
            <a:r>
              <a:rPr lang="en-US" dirty="0" err="1" smtClean="0"/>
              <a:t>Jhyton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Rigid specification style (table);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Runners</a:t>
            </a:r>
          </a:p>
          <a:p>
            <a:r>
              <a:rPr lang="en-US" dirty="0" err="1" smtClean="0"/>
              <a:t>DBUnit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DB restrictions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/</a:t>
            </a:r>
            <a:r>
              <a:rPr lang="en-US" dirty="0" err="1" smtClean="0"/>
              <a:t>Canoo</a:t>
            </a:r>
            <a:r>
              <a:rPr lang="en-US" dirty="0" smtClean="0"/>
              <a:t> Web Test: </a:t>
            </a:r>
          </a:p>
          <a:p>
            <a:pPr lvl="1"/>
            <a:r>
              <a:rPr lang="en-US" dirty="0" err="1" smtClean="0"/>
              <a:t>Headless,GUI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HTTP level</a:t>
            </a:r>
          </a:p>
          <a:p>
            <a:r>
              <a:rPr lang="en-US" dirty="0" err="1" smtClean="0"/>
              <a:t>JWebUnit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HtmlUnit</a:t>
            </a:r>
            <a:r>
              <a:rPr lang="en-US" dirty="0" smtClean="0"/>
              <a:t> abstraction</a:t>
            </a:r>
          </a:p>
          <a:p>
            <a:r>
              <a:rPr lang="en-US" dirty="0" err="1" smtClean="0"/>
              <a:t>WebDriver</a:t>
            </a:r>
            <a:r>
              <a:rPr lang="en-US" dirty="0" smtClean="0"/>
              <a:t> (W3C): </a:t>
            </a:r>
          </a:p>
          <a:p>
            <a:pPr lvl="1"/>
            <a:r>
              <a:rPr lang="en-US" dirty="0" smtClean="0"/>
              <a:t>Multi-target</a:t>
            </a:r>
          </a:p>
          <a:p>
            <a:r>
              <a:rPr lang="en-US" dirty="0" smtClean="0"/>
              <a:t>Selenium/Robot: </a:t>
            </a:r>
          </a:p>
          <a:p>
            <a:pPr lvl="1"/>
            <a:r>
              <a:rPr lang="en-US" dirty="0" smtClean="0"/>
              <a:t>Fragile, record and play</a:t>
            </a:r>
          </a:p>
          <a:p>
            <a:r>
              <a:rPr lang="en-US" dirty="0" err="1" smtClean="0"/>
              <a:t>Jubula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Swing? Web?</a:t>
            </a:r>
          </a:p>
          <a:p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- Premises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school (one “rule” to rule them all = hide)</a:t>
            </a:r>
          </a:p>
          <a:p>
            <a:pPr lvl="1"/>
            <a:r>
              <a:rPr lang="en-US" dirty="0" smtClean="0"/>
              <a:t>“I know what is best for you”;</a:t>
            </a:r>
          </a:p>
          <a:p>
            <a:pPr lvl="1"/>
            <a:r>
              <a:rPr lang="en-US" dirty="0" smtClean="0"/>
              <a:t>“Attributes must be private”;</a:t>
            </a:r>
          </a:p>
          <a:p>
            <a:pPr lvl="1"/>
            <a:r>
              <a:rPr lang="en-US" dirty="0" smtClean="0"/>
              <a:t>“Friendly instead of protected”;</a:t>
            </a:r>
          </a:p>
          <a:p>
            <a:pPr lvl="1"/>
            <a:r>
              <a:rPr lang="en-US" dirty="0" smtClean="0"/>
              <a:t>Private inner classes and so on.</a:t>
            </a:r>
          </a:p>
          <a:p>
            <a:r>
              <a:rPr lang="en-US" dirty="0" smtClean="0"/>
              <a:t>Tool/Framework </a:t>
            </a:r>
            <a:r>
              <a:rPr lang="en-US" sz="4000" dirty="0" smtClean="0"/>
              <a:t>≠</a:t>
            </a:r>
            <a:r>
              <a:rPr lang="en-US" dirty="0" smtClean="0"/>
              <a:t> End user product/API</a:t>
            </a:r>
          </a:p>
          <a:p>
            <a:pPr lvl="1"/>
            <a:r>
              <a:rPr lang="en-US" dirty="0" smtClean="0"/>
              <a:t>Protected is very welcome;</a:t>
            </a:r>
          </a:p>
          <a:p>
            <a:pPr lvl="1"/>
            <a:r>
              <a:rPr lang="en-US" dirty="0" smtClean="0"/>
              <a:t>Everything is replaceable;</a:t>
            </a:r>
          </a:p>
          <a:p>
            <a:pPr lvl="1"/>
            <a:r>
              <a:rPr lang="en-US" dirty="0" smtClean="0"/>
              <a:t>Everything can be overridden;</a:t>
            </a:r>
          </a:p>
          <a:p>
            <a:pPr lvl="1"/>
            <a:r>
              <a:rPr lang="en-US" dirty="0" smtClean="0"/>
              <a:t>Assume the consequences of your actions.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5373216"/>
            <a:ext cx="2433351" cy="1484784"/>
            <a:chOff x="0" y="5373216"/>
            <a:chExt cx="2433351" cy="1484784"/>
          </a:xfrm>
        </p:grpSpPr>
        <p:pic>
          <p:nvPicPr>
            <p:cNvPr id="17418" name="Picture 10" descr="https://encrypted-tbn0.gstatic.com/images?q=tbn:ANd9GcSPj1ERtARu9klCaeg0udod7PyPKPu1XKC65lALo_JgDBJRu6fr"/>
            <p:cNvPicPr>
              <a:picLocks noChangeAspect="1" noChangeArrowheads="1"/>
            </p:cNvPicPr>
            <p:nvPr/>
          </p:nvPicPr>
          <p:blipFill>
            <a:blip r:embed="rId2" cstate="print">
              <a:lum bright="26000" contrast="-27000"/>
            </a:blip>
            <a:srcRect/>
            <a:stretch>
              <a:fillRect/>
            </a:stretch>
          </p:blipFill>
          <p:spPr bwMode="auto">
            <a:xfrm>
              <a:off x="0" y="5373216"/>
              <a:ext cx="1734627" cy="1484784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59632" y="6488668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Black box</a:t>
              </a:r>
              <a:endParaRPr lang="pt-B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68144" y="4375247"/>
            <a:ext cx="3240360" cy="2482753"/>
            <a:chOff x="5868144" y="4375247"/>
            <a:chExt cx="3240360" cy="2482753"/>
          </a:xfrm>
        </p:grpSpPr>
        <p:pic>
          <p:nvPicPr>
            <p:cNvPr id="17410" name="Picture 2" descr="https://encrypted-tbn3.gstatic.com/images?q=tbn:ANd9GcSrX44Kq18hNUkLCU6Kzo5223T1IKS5ll9iWALNqSB841_9IVcck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17276" y="4375247"/>
              <a:ext cx="2191228" cy="2438129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5868144" y="648866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White box</a:t>
              </a:r>
              <a:endParaRPr lang="pt-BR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899592" y="2924944"/>
            <a:ext cx="7272808" cy="165618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– Overview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87624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3212976"/>
            <a:ext cx="1584176" cy="10801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Context, Runners &amp;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192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7904" y="1484784"/>
            <a:ext cx="1584176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10" idx="1"/>
            <a:endCxn id="7" idx="1"/>
          </p:cNvCxnSpPr>
          <p:nvPr/>
        </p:nvCxnSpPr>
        <p:spPr>
          <a:xfrm rot="10800000" flipV="1">
            <a:off x="1187624" y="1880828"/>
            <a:ext cx="2520280" cy="1872208"/>
          </a:xfrm>
          <a:prstGeom prst="curvedConnector3">
            <a:avLst>
              <a:gd name="adj1" fmla="val 10907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771800" y="3753036"/>
            <a:ext cx="936104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292080" y="3753036"/>
            <a:ext cx="100811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3"/>
            <a:endCxn id="10" idx="3"/>
          </p:cNvCxnSpPr>
          <p:nvPr/>
        </p:nvCxnSpPr>
        <p:spPr>
          <a:xfrm flipH="1" flipV="1">
            <a:off x="5292080" y="1880828"/>
            <a:ext cx="2592288" cy="1872208"/>
          </a:xfrm>
          <a:prstGeom prst="curvedConnector3">
            <a:avLst>
              <a:gd name="adj1" fmla="val -8818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904" y="5373216"/>
            <a:ext cx="1584176" cy="792088"/>
          </a:xfrm>
          <a:prstGeom prst="rect">
            <a:avLst/>
          </a:prstGeom>
          <a:solidFill>
            <a:schemeClr val="accent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Curved Connector 30"/>
          <p:cNvCxnSpPr>
            <a:stCxn id="8" idx="2"/>
            <a:endCxn id="29" idx="1"/>
          </p:cNvCxnSpPr>
          <p:nvPr/>
        </p:nvCxnSpPr>
        <p:spPr>
          <a:xfrm rot="5400000">
            <a:off x="3365866" y="4635134"/>
            <a:ext cx="1476164" cy="792088"/>
          </a:xfrm>
          <a:prstGeom prst="curvedConnector4">
            <a:avLst>
              <a:gd name="adj1" fmla="val 36585"/>
              <a:gd name="adj2" fmla="val 12886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3"/>
            <a:endCxn id="8" idx="2"/>
          </p:cNvCxnSpPr>
          <p:nvPr/>
        </p:nvCxnSpPr>
        <p:spPr>
          <a:xfrm flipH="1" flipV="1">
            <a:off x="4499992" y="4293096"/>
            <a:ext cx="792088" cy="1476164"/>
          </a:xfrm>
          <a:prstGeom prst="curvedConnector4">
            <a:avLst>
              <a:gd name="adj1" fmla="val -28860"/>
              <a:gd name="adj2" fmla="val 63415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7160" y="424838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SpecRunner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31786167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-31079514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21328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Reference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33569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Tree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356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Res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228184" y="21328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Report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49411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Invoke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9318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React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998</TotalTime>
  <Words>2133</Words>
  <Application>Microsoft Office PowerPoint</Application>
  <PresentationFormat>On-screen Show (4:3)</PresentationFormat>
  <Paragraphs>464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SpecRunner (www.specrunner.org)</vt:lpstr>
      <vt:lpstr>Questions about testing?</vt:lpstr>
      <vt:lpstr>Wish list</vt:lpstr>
      <vt:lpstr>Learning from…</vt:lpstr>
      <vt:lpstr>Learning from…</vt:lpstr>
      <vt:lpstr>Learning from…</vt:lpstr>
      <vt:lpstr>Learning from…</vt:lpstr>
      <vt:lpstr>Design - Premises</vt:lpstr>
      <vt:lpstr>Design – Overview</vt:lpstr>
      <vt:lpstr>Calling SpecRunner</vt:lpstr>
      <vt:lpstr>Readers [HTML+ Excel + txt + …]</vt:lpstr>
      <vt:lpstr>Basic concepts – context &amp; plugins</vt:lpstr>
      <vt:lpstr>Basic concepts – core elements</vt:lpstr>
      <vt:lpstr>What is a plugin?</vt:lpstr>
      <vt:lpstr>Binding plugins</vt:lpstr>
      <vt:lpstr>What about “fixtures”?</vt:lpstr>
      <vt:lpstr>Expressions (Janino at your service)</vt:lpstr>
      <vt:lpstr>Writers [HTML+ console + …]</vt:lpstr>
      <vt:lpstr>Profiles (sets of predefined plugins)</vt:lpstr>
      <vt:lpstr>Jetty + Tomcat</vt:lpstr>
      <vt:lpstr>Hibernate3 + [JPA]</vt:lpstr>
      <vt:lpstr>SQL (reusable and cached objects)</vt:lpstr>
      <vt:lpstr>HtmlUnit+WebDriver</vt:lpstr>
      <vt:lpstr>Ant</vt:lpstr>
      <vt:lpstr>Conclusions</vt:lpstr>
      <vt:lpstr>Next steps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SpecRunner</dc:title>
  <dc:creator>Thiago</dc:creator>
  <cp:lastModifiedBy>Thiago</cp:lastModifiedBy>
  <cp:revision>142</cp:revision>
  <dcterms:created xsi:type="dcterms:W3CDTF">2013-11-08T04:21:54Z</dcterms:created>
  <dcterms:modified xsi:type="dcterms:W3CDTF">2013-11-10T23:48:22Z</dcterms:modified>
</cp:coreProperties>
</file>