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Bebas Neue Cyrillic" panose="02000506000000020004" pitchFamily="2" charset="0"/>
      <p:regular r:id="rId10"/>
    </p:embeddedFont>
    <p:embeddedFont>
      <p:font typeface="Decalotype Light" pitchFamily="2" charset="0"/>
      <p:regular r:id="rId11"/>
    </p:embeddedFont>
    <p:embeddedFont>
      <p:font typeface="Decalotype Medium" pitchFamily="2" charset="0"/>
      <p:regular r:id="rId12"/>
    </p:embeddedFont>
    <p:embeddedFont>
      <p:font typeface="Decalotype Semi-Bold" pitchFamily="2" charset="0"/>
      <p:regular r:id="rId13"/>
    </p:embeddedFont>
    <p:embeddedFont>
      <p:font typeface="HK Grotesk Bold" pitchFamily="2" charset="0"/>
      <p:regular r:id="rId14"/>
    </p:embeddedFont>
    <p:embeddedFont>
      <p:font typeface="Open Sans" panose="020B0606030504020204" pitchFamily="34" charset="0"/>
      <p:regular r:id="rId15"/>
    </p:embeddedFont>
    <p:embeddedFont>
      <p:font typeface="Open Sans Bold" panose="020B0806030504020204" pitchFamily="34" charset="0"/>
      <p:regular r:id="rId16"/>
    </p:embeddedFont>
    <p:embeddedFont>
      <p:font typeface="TT Interphases Bold" panose="02000803060000020004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4.fntdata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font" Target="fonts/font3.fntdata" /><Relationship Id="rId17" Type="http://schemas.openxmlformats.org/officeDocument/2006/relationships/font" Target="fonts/font8.fntdata" /><Relationship Id="rId2" Type="http://schemas.openxmlformats.org/officeDocument/2006/relationships/slide" Target="slides/slide1.xml" /><Relationship Id="rId16" Type="http://schemas.openxmlformats.org/officeDocument/2006/relationships/font" Target="fonts/font7.fntdata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2.fntdata" /><Relationship Id="rId5" Type="http://schemas.openxmlformats.org/officeDocument/2006/relationships/slide" Target="slides/slide4.xml" /><Relationship Id="rId15" Type="http://schemas.openxmlformats.org/officeDocument/2006/relationships/font" Target="fonts/font6.fntdata" /><Relationship Id="rId10" Type="http://schemas.openxmlformats.org/officeDocument/2006/relationships/font" Target="fonts/font1.fntdata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5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png" /><Relationship Id="rId5" Type="http://schemas.openxmlformats.org/officeDocument/2006/relationships/image" Target="../media/image6.svg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11.svg" /><Relationship Id="rId4" Type="http://schemas.openxmlformats.org/officeDocument/2006/relationships/image" Target="../media/image10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 /><Relationship Id="rId7" Type="http://schemas.openxmlformats.org/officeDocument/2006/relationships/image" Target="../media/image17.sv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6.png" /><Relationship Id="rId5" Type="http://schemas.openxmlformats.org/officeDocument/2006/relationships/image" Target="../media/image15.svg" /><Relationship Id="rId4" Type="http://schemas.openxmlformats.org/officeDocument/2006/relationships/image" Target="../media/image14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 /><Relationship Id="rId3" Type="http://schemas.openxmlformats.org/officeDocument/2006/relationships/slideLayout" Target="../slideLayouts/slideLayout7.xml" /><Relationship Id="rId7" Type="http://schemas.openxmlformats.org/officeDocument/2006/relationships/image" Target="../media/image23.svg" /><Relationship Id="rId2" Type="http://schemas.microsoft.com/office/2007/relationships/media" Target="../media/media1.mp4" /><Relationship Id="rId1" Type="http://schemas.openxmlformats.org/officeDocument/2006/relationships/video" Target="NULL" TargetMode="External" /><Relationship Id="rId6" Type="http://schemas.openxmlformats.org/officeDocument/2006/relationships/image" Target="../media/image22.png" /><Relationship Id="rId5" Type="http://schemas.openxmlformats.org/officeDocument/2006/relationships/image" Target="../media/image21.svg" /><Relationship Id="rId4" Type="http://schemas.openxmlformats.org/officeDocument/2006/relationships/image" Target="../media/image20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62386" y="2238108"/>
            <a:ext cx="14193588" cy="2371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900"/>
              </a:lnSpc>
            </a:pPr>
            <a:r>
              <a:rPr lang="en-US" sz="15000" b="1">
                <a:solidFill>
                  <a:srgbClr val="FFD93B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REACT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62386" y="4513527"/>
            <a:ext cx="9175795" cy="629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1">
                <a:solidFill>
                  <a:srgbClr val="FFD9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Analise e desenvolvimento de sistemas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5086350"/>
            <a:ext cx="10579658" cy="481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D93B"/>
                </a:solidFill>
                <a:latin typeface="Open Sans"/>
                <a:ea typeface="Open Sans"/>
                <a:cs typeface="Open Sans"/>
                <a:sym typeface="Open Sans"/>
              </a:rPr>
              <a:t>Fremework para desenvolvimento de software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78298" y="-5147064"/>
            <a:ext cx="10190791" cy="12738489"/>
          </a:xfrm>
          <a:custGeom>
            <a:avLst/>
            <a:gdLst/>
            <a:ahLst/>
            <a:cxnLst/>
            <a:rect l="l" t="t" r="r" b="b"/>
            <a:pathLst>
              <a:path w="10190791" h="12738489">
                <a:moveTo>
                  <a:pt x="0" y="0"/>
                </a:moveTo>
                <a:lnTo>
                  <a:pt x="10190791" y="0"/>
                </a:lnTo>
                <a:lnTo>
                  <a:pt x="10190791" y="12738489"/>
                </a:lnTo>
                <a:lnTo>
                  <a:pt x="0" y="12738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3915891" y="-1233007"/>
            <a:ext cx="10190791" cy="12738489"/>
          </a:xfrm>
          <a:custGeom>
            <a:avLst/>
            <a:gdLst/>
            <a:ahLst/>
            <a:cxnLst/>
            <a:rect l="l" t="t" r="r" b="b"/>
            <a:pathLst>
              <a:path w="10190791" h="12738489">
                <a:moveTo>
                  <a:pt x="10190791" y="0"/>
                </a:moveTo>
                <a:lnTo>
                  <a:pt x="0" y="0"/>
                </a:lnTo>
                <a:lnTo>
                  <a:pt x="0" y="12738489"/>
                </a:lnTo>
                <a:lnTo>
                  <a:pt x="10190791" y="12738489"/>
                </a:lnTo>
                <a:lnTo>
                  <a:pt x="101907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843834" y="4227318"/>
            <a:ext cx="5856362" cy="2811585"/>
            <a:chOff x="0" y="0"/>
            <a:chExt cx="7808483" cy="374878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7808483" cy="3748780"/>
              <a:chOff x="0" y="0"/>
              <a:chExt cx="2578198" cy="1242745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578198" cy="1242746"/>
              </a:xfrm>
              <a:custGeom>
                <a:avLst/>
                <a:gdLst/>
                <a:ahLst/>
                <a:cxnLst/>
                <a:rect l="l" t="t" r="r" b="b"/>
                <a:pathLst>
                  <a:path w="2578198" h="1242746">
                    <a:moveTo>
                      <a:pt x="2453738" y="1242745"/>
                    </a:moveTo>
                    <a:lnTo>
                      <a:pt x="124460" y="1242745"/>
                    </a:lnTo>
                    <a:cubicBezTo>
                      <a:pt x="55880" y="1242745"/>
                      <a:pt x="0" y="1186865"/>
                      <a:pt x="0" y="1118285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453738" y="0"/>
                    </a:lnTo>
                    <a:cubicBezTo>
                      <a:pt x="2522319" y="0"/>
                      <a:pt x="2578198" y="55880"/>
                      <a:pt x="2578198" y="124460"/>
                    </a:cubicBezTo>
                    <a:lnTo>
                      <a:pt x="2578198" y="1118286"/>
                    </a:lnTo>
                    <a:cubicBezTo>
                      <a:pt x="2578198" y="1186865"/>
                      <a:pt x="2522319" y="1242746"/>
                      <a:pt x="2453738" y="124274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7" name="Freeform 7"/>
            <p:cNvSpPr/>
            <p:nvPr/>
          </p:nvSpPr>
          <p:spPr>
            <a:xfrm>
              <a:off x="305475" y="398018"/>
              <a:ext cx="822751" cy="814864"/>
            </a:xfrm>
            <a:custGeom>
              <a:avLst/>
              <a:gdLst/>
              <a:ahLst/>
              <a:cxnLst/>
              <a:rect l="l" t="t" r="r" b="b"/>
              <a:pathLst>
                <a:path w="822751" h="814864">
                  <a:moveTo>
                    <a:pt x="0" y="0"/>
                  </a:moveTo>
                  <a:lnTo>
                    <a:pt x="822751" y="0"/>
                  </a:lnTo>
                  <a:lnTo>
                    <a:pt x="822751" y="814864"/>
                  </a:lnTo>
                  <a:lnTo>
                    <a:pt x="0" y="814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3957" b="-3957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192820" y="1222181"/>
            <a:ext cx="10567970" cy="1895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999"/>
              </a:lnSpc>
              <a:spcBef>
                <a:spcPct val="0"/>
              </a:spcBef>
            </a:pPr>
            <a:r>
              <a:rPr lang="en-US" sz="12499">
                <a:solidFill>
                  <a:srgbClr val="FFD93B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O QUE É?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6328" y="3908231"/>
            <a:ext cx="8356025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19"/>
              </a:lnSpc>
              <a:spcBef>
                <a:spcPct val="0"/>
              </a:spcBef>
            </a:pPr>
            <a:r>
              <a:rPr lang="en-US" sz="4099" b="1">
                <a:solidFill>
                  <a:srgbClr val="FFFFFF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BIBLIOTECA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6328" y="4661839"/>
            <a:ext cx="7279150" cy="432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06"/>
              </a:lnSpc>
            </a:pPr>
            <a:r>
              <a:rPr lang="en-US" sz="4075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é uma biblioteca JavaScript de código aberto, criada pelo Facebook, para construir interfaces de usuário (UIs) de forma eficiente e modular.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06837" y="4486983"/>
            <a:ext cx="4843093" cy="851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sz="247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React não é uma framework, na verdade é um erro bem comum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24736" y="5968419"/>
            <a:ext cx="4874403" cy="815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linguagem JavaScript para criar componentesexto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31032" y="6102502"/>
            <a:ext cx="16230600" cy="0"/>
          </a:xfrm>
          <a:prstGeom prst="line">
            <a:avLst/>
          </a:prstGeom>
          <a:ln w="28575" cap="rnd">
            <a:solidFill>
              <a:srgbClr val="848383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 rot="-247742">
            <a:off x="-1146118" y="-8535441"/>
            <a:ext cx="19073093" cy="10715611"/>
          </a:xfrm>
          <a:custGeom>
            <a:avLst/>
            <a:gdLst/>
            <a:ahLst/>
            <a:cxnLst/>
            <a:rect l="l" t="t" r="r" b="b"/>
            <a:pathLst>
              <a:path w="19073093" h="10715611">
                <a:moveTo>
                  <a:pt x="0" y="0"/>
                </a:moveTo>
                <a:lnTo>
                  <a:pt x="19073093" y="0"/>
                </a:lnTo>
                <a:lnTo>
                  <a:pt x="19073093" y="10715610"/>
                </a:lnTo>
                <a:lnTo>
                  <a:pt x="0" y="10715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775003" y="5900216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5" name="AutoShape 5"/>
          <p:cNvSpPr/>
          <p:nvPr/>
        </p:nvSpPr>
        <p:spPr>
          <a:xfrm>
            <a:off x="5054828" y="5900216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6" name="AutoShape 6"/>
          <p:cNvSpPr/>
          <p:nvPr/>
        </p:nvSpPr>
        <p:spPr>
          <a:xfrm>
            <a:off x="8131469" y="5914503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7" name="AutoShape 7"/>
          <p:cNvSpPr/>
          <p:nvPr/>
        </p:nvSpPr>
        <p:spPr>
          <a:xfrm>
            <a:off x="11410475" y="5914503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8" name="TextBox 8"/>
          <p:cNvSpPr txBox="1"/>
          <p:nvPr/>
        </p:nvSpPr>
        <p:spPr>
          <a:xfrm>
            <a:off x="275129" y="261937"/>
            <a:ext cx="16230600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999"/>
              </a:lnSpc>
              <a:spcBef>
                <a:spcPct val="0"/>
              </a:spcBef>
            </a:pPr>
            <a:r>
              <a:rPr lang="en-US" sz="9999" b="1">
                <a:solidFill>
                  <a:srgbClr val="FFD93B"/>
                </a:solidFill>
                <a:latin typeface="Decalotype Medium"/>
                <a:ea typeface="Decalotype Medium"/>
                <a:cs typeface="Decalotype Medium"/>
                <a:sym typeface="Decalotype Medium"/>
              </a:rPr>
              <a:t>Historia do REACT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5129" y="6845362"/>
            <a:ext cx="3364925" cy="40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70"/>
              </a:lnSpc>
              <a:spcBef>
                <a:spcPct val="0"/>
              </a:spcBef>
            </a:pPr>
            <a:r>
              <a:rPr lang="en-US" sz="2725" b="1">
                <a:solidFill>
                  <a:srgbClr val="000000"/>
                </a:solidFill>
                <a:latin typeface="Decalotype Medium"/>
                <a:ea typeface="Decalotype Medium"/>
                <a:cs typeface="Decalotype Medium"/>
                <a:sym typeface="Decalotype Medium"/>
              </a:rPr>
              <a:t>2010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7716" y="7239262"/>
            <a:ext cx="3364925" cy="1244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ecalotype Light"/>
                <a:ea typeface="Decalotype Light"/>
                <a:cs typeface="Decalotype Light"/>
                <a:sym typeface="Decalotype Light"/>
              </a:rPr>
              <a:t>primeiros sinais do React, o engenheiro Jordan Walke Facebook lançou o XHP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43238" y="3668673"/>
            <a:ext cx="2933296" cy="464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15"/>
              </a:lnSpc>
            </a:pPr>
            <a:r>
              <a:rPr lang="en-US" sz="2725" b="1">
                <a:solidFill>
                  <a:srgbClr val="000000"/>
                </a:solidFill>
                <a:latin typeface="Decalotype Medium"/>
                <a:ea typeface="Decalotype Medium"/>
                <a:cs typeface="Decalotype Medium"/>
                <a:sym typeface="Decalotype Medium"/>
              </a:rPr>
              <a:t>2011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70768" y="4194273"/>
            <a:ext cx="2933296" cy="1244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ecalotype Light"/>
                <a:ea typeface="Decalotype Light"/>
                <a:cs typeface="Decalotype Light"/>
                <a:sym typeface="Decalotype Light"/>
              </a:rPr>
              <a:t> no Facebook, foi criado o protótipo inicial do React, chamado FaxJS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82538" y="3723310"/>
            <a:ext cx="3221048" cy="40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70"/>
              </a:lnSpc>
              <a:spcBef>
                <a:spcPct val="0"/>
              </a:spcBef>
            </a:pPr>
            <a:r>
              <a:rPr lang="en-US" sz="2725" b="1">
                <a:solidFill>
                  <a:srgbClr val="000000"/>
                </a:solidFill>
                <a:latin typeface="Decalotype Medium"/>
                <a:ea typeface="Decalotype Medium"/>
                <a:cs typeface="Decalotype Medium"/>
                <a:sym typeface="Decalotype Medium"/>
              </a:rPr>
              <a:t>2014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982538" y="4082720"/>
            <a:ext cx="3221048" cy="1663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ecalotype Light"/>
                <a:ea typeface="Decalotype Light"/>
                <a:cs typeface="Decalotype Light"/>
                <a:sym typeface="Decalotype Light"/>
              </a:rPr>
              <a:t> ganhou extensão para o navegador Google Chorme e a ser usado por mais empresas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18451" y="6845362"/>
            <a:ext cx="2991209" cy="40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70"/>
              </a:lnSpc>
              <a:spcBef>
                <a:spcPct val="0"/>
              </a:spcBef>
            </a:pPr>
            <a:r>
              <a:rPr lang="en-US" sz="2725" b="1">
                <a:solidFill>
                  <a:srgbClr val="000000"/>
                </a:solidFill>
                <a:latin typeface="Decalotype Medium"/>
                <a:ea typeface="Decalotype Medium"/>
                <a:cs typeface="Decalotype Medium"/>
                <a:sym typeface="Decalotype Medium"/>
              </a:rPr>
              <a:t>2012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01039" y="7448839"/>
            <a:ext cx="2991209" cy="82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ecalotype Light"/>
                <a:ea typeface="Decalotype Light"/>
                <a:cs typeface="Decalotype Light"/>
                <a:sym typeface="Decalotype Light"/>
              </a:rPr>
              <a:t>Jordan Walke trabalha no protótipo e criou o React. </a:t>
            </a:r>
          </a:p>
        </p:txBody>
      </p:sp>
      <p:sp>
        <p:nvSpPr>
          <p:cNvPr id="17" name="Freeform 17"/>
          <p:cNvSpPr/>
          <p:nvPr/>
        </p:nvSpPr>
        <p:spPr>
          <a:xfrm>
            <a:off x="0" y="9783958"/>
            <a:ext cx="18288000" cy="526854"/>
          </a:xfrm>
          <a:custGeom>
            <a:avLst/>
            <a:gdLst/>
            <a:ahLst/>
            <a:cxnLst/>
            <a:rect l="l" t="t" r="r" b="b"/>
            <a:pathLst>
              <a:path w="18288000" h="526854">
                <a:moveTo>
                  <a:pt x="0" y="0"/>
                </a:moveTo>
                <a:lnTo>
                  <a:pt x="18288000" y="0"/>
                </a:lnTo>
                <a:lnTo>
                  <a:pt x="18288000" y="526855"/>
                </a:lnTo>
                <a:lnTo>
                  <a:pt x="0" y="5268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020897" b="-831633"/>
            </a:stretch>
          </a:blipFill>
        </p:spPr>
      </p:sp>
      <p:sp>
        <p:nvSpPr>
          <p:cNvPr id="18" name="AutoShape 18"/>
          <p:cNvSpPr/>
          <p:nvPr/>
        </p:nvSpPr>
        <p:spPr>
          <a:xfrm>
            <a:off x="15188822" y="5914503"/>
            <a:ext cx="365175" cy="375998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19" name="TextBox 19"/>
          <p:cNvSpPr txBox="1"/>
          <p:nvPr/>
        </p:nvSpPr>
        <p:spPr>
          <a:xfrm>
            <a:off x="13760885" y="6845362"/>
            <a:ext cx="3221048" cy="40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70"/>
              </a:lnSpc>
              <a:spcBef>
                <a:spcPct val="0"/>
              </a:spcBef>
            </a:pPr>
            <a:r>
              <a:rPr lang="en-US" sz="2725" b="1">
                <a:solidFill>
                  <a:srgbClr val="000000"/>
                </a:solidFill>
                <a:latin typeface="Decalotype Medium"/>
                <a:ea typeface="Decalotype Medium"/>
                <a:cs typeface="Decalotype Medium"/>
                <a:sym typeface="Decalotype Medium"/>
              </a:rPr>
              <a:t>2021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943473" y="7448839"/>
            <a:ext cx="3221048" cy="1244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ecalotype Light"/>
                <a:ea typeface="Decalotype Light"/>
                <a:cs typeface="Decalotype Light"/>
                <a:sym typeface="Decalotype Light"/>
              </a:rPr>
              <a:t> React 18 trouxe novas funções, como o startTransition API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44731" y="-413204"/>
            <a:ext cx="6289462" cy="7861827"/>
          </a:xfrm>
          <a:custGeom>
            <a:avLst/>
            <a:gdLst/>
            <a:ahLst/>
            <a:cxnLst/>
            <a:rect l="l" t="t" r="r" b="b"/>
            <a:pathLst>
              <a:path w="6289462" h="7861827">
                <a:moveTo>
                  <a:pt x="0" y="0"/>
                </a:moveTo>
                <a:lnTo>
                  <a:pt x="6289462" y="0"/>
                </a:lnTo>
                <a:lnTo>
                  <a:pt x="6289462" y="7861827"/>
                </a:lnTo>
                <a:lnTo>
                  <a:pt x="0" y="7861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99263" y="1737456"/>
            <a:ext cx="8297824" cy="10372280"/>
          </a:xfrm>
          <a:custGeom>
            <a:avLst/>
            <a:gdLst/>
            <a:ahLst/>
            <a:cxnLst/>
            <a:rect l="l" t="t" r="r" b="b"/>
            <a:pathLst>
              <a:path w="8297824" h="10372280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420292" y="6813286"/>
            <a:ext cx="5557942" cy="6947427"/>
          </a:xfrm>
          <a:custGeom>
            <a:avLst/>
            <a:gdLst/>
            <a:ahLst/>
            <a:cxnLst/>
            <a:rect l="l" t="t" r="r" b="b"/>
            <a:pathLst>
              <a:path w="5557942" h="6947427">
                <a:moveTo>
                  <a:pt x="0" y="0"/>
                </a:moveTo>
                <a:lnTo>
                  <a:pt x="5557942" y="0"/>
                </a:lnTo>
                <a:lnTo>
                  <a:pt x="5557942" y="6947428"/>
                </a:lnTo>
                <a:lnTo>
                  <a:pt x="0" y="6947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27176" y="-7125883"/>
            <a:ext cx="8297824" cy="10372280"/>
          </a:xfrm>
          <a:custGeom>
            <a:avLst/>
            <a:gdLst/>
            <a:ahLst/>
            <a:cxnLst/>
            <a:rect l="l" t="t" r="r" b="b"/>
            <a:pathLst>
              <a:path w="8297824" h="10372280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323435" y="1340038"/>
            <a:ext cx="3086100" cy="1377571"/>
            <a:chOff x="0" y="0"/>
            <a:chExt cx="812800" cy="36281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362817"/>
            </a:xfrm>
            <a:custGeom>
              <a:avLst/>
              <a:gdLst/>
              <a:ahLst/>
              <a:cxnLst/>
              <a:rect l="l" t="t" r="r" b="b"/>
              <a:pathLst>
                <a:path w="812800" h="362817">
                  <a:moveTo>
                    <a:pt x="0" y="0"/>
                  </a:moveTo>
                  <a:lnTo>
                    <a:pt x="812800" y="0"/>
                  </a:lnTo>
                  <a:lnTo>
                    <a:pt x="812800" y="362817"/>
                  </a:lnTo>
                  <a:lnTo>
                    <a:pt x="0" y="362817"/>
                  </a:lnTo>
                  <a:close/>
                </a:path>
              </a:pathLst>
            </a:custGeom>
            <a:solidFill>
              <a:srgbClr val="84838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4104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409535" y="3833289"/>
            <a:ext cx="3086100" cy="1377571"/>
            <a:chOff x="0" y="0"/>
            <a:chExt cx="812800" cy="3628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362817"/>
            </a:xfrm>
            <a:custGeom>
              <a:avLst/>
              <a:gdLst/>
              <a:ahLst/>
              <a:cxnLst/>
              <a:rect l="l" t="t" r="r" b="b"/>
              <a:pathLst>
                <a:path w="812800" h="362817">
                  <a:moveTo>
                    <a:pt x="0" y="0"/>
                  </a:moveTo>
                  <a:lnTo>
                    <a:pt x="812800" y="0"/>
                  </a:lnTo>
                  <a:lnTo>
                    <a:pt x="812800" y="362817"/>
                  </a:lnTo>
                  <a:lnTo>
                    <a:pt x="0" y="362817"/>
                  </a:lnTo>
                  <a:close/>
                </a:path>
              </a:pathLst>
            </a:custGeom>
            <a:solidFill>
              <a:srgbClr val="84838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4104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409535" y="6022608"/>
            <a:ext cx="3086100" cy="1377571"/>
            <a:chOff x="0" y="0"/>
            <a:chExt cx="812800" cy="36281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362817"/>
            </a:xfrm>
            <a:custGeom>
              <a:avLst/>
              <a:gdLst/>
              <a:ahLst/>
              <a:cxnLst/>
              <a:rect l="l" t="t" r="r" b="b"/>
              <a:pathLst>
                <a:path w="812800" h="362817">
                  <a:moveTo>
                    <a:pt x="0" y="0"/>
                  </a:moveTo>
                  <a:lnTo>
                    <a:pt x="812800" y="0"/>
                  </a:lnTo>
                  <a:lnTo>
                    <a:pt x="812800" y="362817"/>
                  </a:lnTo>
                  <a:lnTo>
                    <a:pt x="0" y="362817"/>
                  </a:lnTo>
                  <a:close/>
                </a:path>
              </a:pathLst>
            </a:custGeom>
            <a:solidFill>
              <a:srgbClr val="84838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4104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396514" y="3719274"/>
            <a:ext cx="3086100" cy="3794921"/>
            <a:chOff x="0" y="0"/>
            <a:chExt cx="812800" cy="99948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999485"/>
            </a:xfrm>
            <a:custGeom>
              <a:avLst/>
              <a:gdLst/>
              <a:ahLst/>
              <a:cxnLst/>
              <a:rect l="l" t="t" r="r" b="b"/>
              <a:pathLst>
                <a:path w="812800" h="999485">
                  <a:moveTo>
                    <a:pt x="0" y="0"/>
                  </a:moveTo>
                  <a:lnTo>
                    <a:pt x="812800" y="0"/>
                  </a:lnTo>
                  <a:lnTo>
                    <a:pt x="812800" y="999485"/>
                  </a:lnTo>
                  <a:lnTo>
                    <a:pt x="0" y="999485"/>
                  </a:lnTo>
                  <a:close/>
                </a:path>
              </a:pathLst>
            </a:custGeom>
            <a:solidFill>
              <a:srgbClr val="84838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2800" cy="10471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230124" y="-106219"/>
            <a:ext cx="6863336" cy="942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18"/>
              </a:lnSpc>
              <a:spcBef>
                <a:spcPct val="0"/>
              </a:spcBef>
            </a:pPr>
            <a:r>
              <a:rPr lang="en-US" sz="6182" b="1">
                <a:solidFill>
                  <a:srgbClr val="FFD93B"/>
                </a:solidFill>
                <a:latin typeface="Decalotype Medium"/>
                <a:ea typeface="Decalotype Medium"/>
                <a:cs typeface="Decalotype Medium"/>
                <a:sym typeface="Decalotype Medium"/>
              </a:rPr>
              <a:t>COMO FUNCIONA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323435" y="1573777"/>
            <a:ext cx="3086100" cy="58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FFD9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Componente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409535" y="4198556"/>
            <a:ext cx="3086100" cy="58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FFD9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Variavel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210203" y="6131030"/>
            <a:ext cx="1484763" cy="58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FFD9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função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921274" y="6732267"/>
            <a:ext cx="2062623" cy="58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FFD9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(callback)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139238" y="4652314"/>
            <a:ext cx="9525" cy="887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24" name="TextBox 24"/>
          <p:cNvSpPr txBox="1"/>
          <p:nvPr/>
        </p:nvSpPr>
        <p:spPr>
          <a:xfrm>
            <a:off x="3579752" y="5293215"/>
            <a:ext cx="2467841" cy="58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FFD9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Fremework</a:t>
            </a:r>
          </a:p>
        </p:txBody>
      </p:sp>
      <p:sp>
        <p:nvSpPr>
          <p:cNvPr id="25" name="AutoShape 25"/>
          <p:cNvSpPr/>
          <p:nvPr/>
        </p:nvSpPr>
        <p:spPr>
          <a:xfrm flipV="1">
            <a:off x="11904707" y="5210861"/>
            <a:ext cx="47878" cy="811747"/>
          </a:xfrm>
          <a:prstGeom prst="line">
            <a:avLst/>
          </a:prstGeom>
          <a:ln w="38100" cap="flat">
            <a:solidFill>
              <a:srgbClr val="FFFFFF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 flipH="1">
            <a:off x="6482614" y="5616734"/>
            <a:ext cx="5469971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7" name="AutoShape 27"/>
          <p:cNvSpPr/>
          <p:nvPr/>
        </p:nvSpPr>
        <p:spPr>
          <a:xfrm>
            <a:off x="10483931" y="2068148"/>
            <a:ext cx="1468654" cy="1765141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0081" y="-61920"/>
            <a:ext cx="18508162" cy="10410841"/>
          </a:xfrm>
          <a:custGeom>
            <a:avLst/>
            <a:gdLst/>
            <a:ahLst/>
            <a:cxnLst/>
            <a:rect l="l" t="t" r="r" b="b"/>
            <a:pathLst>
              <a:path w="18508162" h="10410841">
                <a:moveTo>
                  <a:pt x="0" y="0"/>
                </a:moveTo>
                <a:lnTo>
                  <a:pt x="18508162" y="0"/>
                </a:lnTo>
                <a:lnTo>
                  <a:pt x="18508162" y="10410840"/>
                </a:lnTo>
                <a:lnTo>
                  <a:pt x="0" y="1041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04975" y="3301564"/>
            <a:ext cx="5873699" cy="5535612"/>
            <a:chOff x="0" y="0"/>
            <a:chExt cx="1546983" cy="14579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46983" cy="1457939"/>
            </a:xfrm>
            <a:custGeom>
              <a:avLst/>
              <a:gdLst/>
              <a:ahLst/>
              <a:cxnLst/>
              <a:rect l="l" t="t" r="r" b="b"/>
              <a:pathLst>
                <a:path w="1546983" h="1457939">
                  <a:moveTo>
                    <a:pt x="0" y="0"/>
                  </a:moveTo>
                  <a:lnTo>
                    <a:pt x="1546983" y="0"/>
                  </a:lnTo>
                  <a:lnTo>
                    <a:pt x="1546983" y="1457939"/>
                  </a:lnTo>
                  <a:lnTo>
                    <a:pt x="0" y="1457939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546983" cy="15055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974906" y="3301564"/>
            <a:ext cx="7564244" cy="5535612"/>
            <a:chOff x="0" y="0"/>
            <a:chExt cx="1992229" cy="14579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92229" cy="1457939"/>
            </a:xfrm>
            <a:custGeom>
              <a:avLst/>
              <a:gdLst/>
              <a:ahLst/>
              <a:cxnLst/>
              <a:rect l="l" t="t" r="r" b="b"/>
              <a:pathLst>
                <a:path w="1992229" h="1457939">
                  <a:moveTo>
                    <a:pt x="0" y="0"/>
                  </a:moveTo>
                  <a:lnTo>
                    <a:pt x="1992229" y="0"/>
                  </a:lnTo>
                  <a:lnTo>
                    <a:pt x="1992229" y="1457939"/>
                  </a:lnTo>
                  <a:lnTo>
                    <a:pt x="0" y="1457939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992229" cy="15055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76857" y="1252883"/>
            <a:ext cx="11650875" cy="1885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7600" b="1">
                <a:solidFill>
                  <a:srgbClr val="FFD93B"/>
                </a:solidFill>
                <a:latin typeface="Decalotype Semi-Bold"/>
                <a:ea typeface="Decalotype Semi-Bold"/>
                <a:cs typeface="Decalotype Semi-Bold"/>
                <a:sym typeface="Decalotype Semi-Bold"/>
              </a:rPr>
              <a:t>DOM e Virtual DOM</a:t>
            </a:r>
          </a:p>
          <a:p>
            <a:pPr algn="ctr">
              <a:lnSpc>
                <a:spcPts val="5760"/>
              </a:lnSpc>
            </a:pPr>
            <a:endParaRPr lang="en-US" sz="7600" b="1">
              <a:solidFill>
                <a:srgbClr val="FFD93B"/>
              </a:solidFill>
              <a:latin typeface="Decalotype Semi-Bold"/>
              <a:ea typeface="Decalotype Semi-Bold"/>
              <a:cs typeface="Decalotype Semi-Bold"/>
              <a:sym typeface="Decalotype Semi-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-2364543" y="3431740"/>
            <a:ext cx="11650875" cy="121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D9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DOM</a:t>
            </a:r>
          </a:p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D9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(Document Object Model)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49106" y="3431740"/>
            <a:ext cx="11650875" cy="1835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D9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Virtual DOM </a:t>
            </a:r>
          </a:p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FFD9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(Document Object Model Virtual)</a:t>
            </a:r>
          </a:p>
          <a:p>
            <a:pPr algn="ctr">
              <a:lnSpc>
                <a:spcPts val="4900"/>
              </a:lnSpc>
            </a:pPr>
            <a:endParaRPr lang="en-US" sz="3500" b="1">
              <a:solidFill>
                <a:srgbClr val="FFD93B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53254" y="4943039"/>
            <a:ext cx="4192955" cy="4180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D93B"/>
                </a:solidFill>
                <a:latin typeface="Open Sans"/>
                <a:ea typeface="Open Sans"/>
                <a:cs typeface="Open Sans"/>
                <a:sym typeface="Open Sans"/>
              </a:rPr>
              <a:t>fornece métodos para renderizar componentes React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FFD93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D93B"/>
                </a:solidFill>
                <a:latin typeface="Open Sans"/>
                <a:ea typeface="Open Sans"/>
                <a:cs typeface="Open Sans"/>
                <a:sym typeface="Open Sans"/>
              </a:rPr>
              <a:t>render()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D93B"/>
                </a:solidFill>
                <a:latin typeface="Open Sans"/>
                <a:ea typeface="Open Sans"/>
                <a:cs typeface="Open Sans"/>
                <a:sym typeface="Open Sans"/>
              </a:rPr>
              <a:t>hydrate()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FFD93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088210" y="4943039"/>
            <a:ext cx="5163957" cy="298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D93B"/>
                </a:solidFill>
                <a:latin typeface="Open Sans"/>
                <a:ea typeface="Open Sans"/>
                <a:cs typeface="Open Sans"/>
                <a:sym typeface="Open Sans"/>
              </a:rPr>
              <a:t>Versão recriada para ser mais rapido prático e eficiente levando em consideração o desempenho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943275" y="-1920794"/>
            <a:ext cx="17886550" cy="22358188"/>
          </a:xfrm>
          <a:custGeom>
            <a:avLst/>
            <a:gdLst/>
            <a:ahLst/>
            <a:cxnLst/>
            <a:rect l="l" t="t" r="r" b="b"/>
            <a:pathLst>
              <a:path w="17886550" h="22358188">
                <a:moveTo>
                  <a:pt x="0" y="0"/>
                </a:moveTo>
                <a:lnTo>
                  <a:pt x="17886550" y="0"/>
                </a:lnTo>
                <a:lnTo>
                  <a:pt x="17886550" y="22358188"/>
                </a:lnTo>
                <a:lnTo>
                  <a:pt x="0" y="223581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860740" y="7535357"/>
            <a:ext cx="2398560" cy="2184870"/>
          </a:xfrm>
          <a:custGeom>
            <a:avLst/>
            <a:gdLst/>
            <a:ahLst/>
            <a:cxnLst/>
            <a:rect l="l" t="t" r="r" b="b"/>
            <a:pathLst>
              <a:path w="2398560" h="2184870">
                <a:moveTo>
                  <a:pt x="0" y="0"/>
                </a:moveTo>
                <a:lnTo>
                  <a:pt x="2398560" y="0"/>
                </a:lnTo>
                <a:lnTo>
                  <a:pt x="2398560" y="2184870"/>
                </a:lnTo>
                <a:lnTo>
                  <a:pt x="0" y="21848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4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870"/>
                </p14:media>
              </p:ext>
            </p:extLst>
          </p:nvPr>
        </p:nvPicPr>
        <p:blipFill>
          <a:blip r:embed="rId8"/>
          <a:srcRect/>
          <a:stretch>
            <a:fillRect/>
          </a:stretch>
        </p:blipFill>
        <p:spPr>
          <a:xfrm>
            <a:off x="-1850774" y="-3429565"/>
            <a:ext cx="21989549" cy="16492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59667" y="1972781"/>
            <a:ext cx="13542130" cy="5388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55"/>
              </a:lnSpc>
            </a:pPr>
            <a:r>
              <a:rPr lang="en-US" sz="6110" b="1">
                <a:solidFill>
                  <a:srgbClr val="FFD93B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 REACT DEIXOU DE SER APENAS UMA IDEIA NO FACEBOOK E SE TORNOU UMA DAS PRINCIPAIS FERRAMENTAS DE DESENVOLVIMENTO.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99073" y="4447686"/>
            <a:ext cx="10638181" cy="2072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1">
                <a:solidFill>
                  <a:srgbClr val="FFD9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Aluno: Eduardo Fernandes - RA: 3812253704 </a:t>
            </a:r>
          </a:p>
          <a:p>
            <a:pPr algn="ctr">
              <a:lnSpc>
                <a:spcPts val="3360"/>
              </a:lnSpc>
            </a:pPr>
            <a:r>
              <a:rPr lang="en-US" sz="2400" b="1">
                <a:solidFill>
                  <a:srgbClr val="FFD9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Aluno: João Victor - RA: 3772336604 </a:t>
            </a:r>
          </a:p>
          <a:p>
            <a:pPr algn="ctr">
              <a:lnSpc>
                <a:spcPts val="3360"/>
              </a:lnSpc>
            </a:pPr>
            <a:r>
              <a:rPr lang="en-US" sz="2400" b="1">
                <a:solidFill>
                  <a:srgbClr val="FFD9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Aluno: Miguel Aranjo - RA: 3827165204</a:t>
            </a:r>
          </a:p>
          <a:p>
            <a:pPr algn="ctr">
              <a:lnSpc>
                <a:spcPts val="3360"/>
              </a:lnSpc>
            </a:pPr>
            <a:r>
              <a:rPr lang="en-US" sz="2400" b="1">
                <a:solidFill>
                  <a:srgbClr val="FFD9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Aluno: Thais Silva - RA: 4938263303 </a:t>
            </a:r>
          </a:p>
          <a:p>
            <a:pPr algn="ctr">
              <a:lnSpc>
                <a:spcPts val="3360"/>
              </a:lnSpc>
            </a:pPr>
            <a:r>
              <a:rPr lang="en-US" sz="2400" b="1">
                <a:solidFill>
                  <a:srgbClr val="FFD9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Aluno: Thiago Miranda - RA: 3827244604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992031" y="2312383"/>
            <a:ext cx="7782223" cy="1566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>
                <a:solidFill>
                  <a:srgbClr val="FFD9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Participantes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cp:lastModifiedBy>Thiago Miranda</cp:lastModifiedBy>
  <cp:revision>2</cp:revision>
  <dcterms:created xsi:type="dcterms:W3CDTF">2006-08-16T00:00:00Z</dcterms:created>
  <dcterms:modified xsi:type="dcterms:W3CDTF">2025-09-24T19:22:27Z</dcterms:modified>
  <dc:identifier>DAGzR4VLvbo</dc:identifier>
</cp:coreProperties>
</file>