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3" r:id="rId4"/>
    <p:sldId id="265" r:id="rId5"/>
    <p:sldId id="264" r:id="rId6"/>
    <p:sldId id="266" r:id="rId7"/>
    <p:sldId id="267" r:id="rId8"/>
    <p:sldId id="268" r:id="rId9"/>
    <p:sldId id="262" r:id="rId10"/>
    <p:sldId id="257" r:id="rId11"/>
    <p:sldId id="258" r:id="rId12"/>
    <p:sldId id="259" r:id="rId13"/>
    <p:sldId id="260" r:id="rId14"/>
    <p:sldId id="261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10E4-5DEC-4C24-A441-3C9DDBED9318}" type="datetimeFigureOut">
              <a:rPr lang="pt-BR" smtClean="0"/>
              <a:t>15/12/2016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4BF-DBBE-4442-BC06-FAC29B4C2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38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10E4-5DEC-4C24-A441-3C9DDBED9318}" type="datetimeFigureOut">
              <a:rPr lang="pt-BR" smtClean="0"/>
              <a:t>15/12/2016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4BF-DBBE-4442-BC06-FAC29B4C2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4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10E4-5DEC-4C24-A441-3C9DDBED9318}" type="datetimeFigureOut">
              <a:rPr lang="pt-BR" smtClean="0"/>
              <a:t>15/12/2016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4BF-DBBE-4442-BC06-FAC29B4C2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94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10E4-5DEC-4C24-A441-3C9DDBED9318}" type="datetimeFigureOut">
              <a:rPr lang="pt-BR" smtClean="0"/>
              <a:t>15/12/2016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4BF-DBBE-4442-BC06-FAC29B4C2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31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10E4-5DEC-4C24-A441-3C9DDBED9318}" type="datetimeFigureOut">
              <a:rPr lang="pt-BR" smtClean="0"/>
              <a:t>15/12/2016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4BF-DBBE-4442-BC06-FAC29B4C2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27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10E4-5DEC-4C24-A441-3C9DDBED9318}" type="datetimeFigureOut">
              <a:rPr lang="pt-BR" smtClean="0"/>
              <a:t>15/12/2016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4BF-DBBE-4442-BC06-FAC29B4C2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66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10E4-5DEC-4C24-A441-3C9DDBED9318}" type="datetimeFigureOut">
              <a:rPr lang="pt-BR" smtClean="0"/>
              <a:t>15/12/2016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4BF-DBBE-4442-BC06-FAC29B4C2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34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10E4-5DEC-4C24-A441-3C9DDBED9318}" type="datetimeFigureOut">
              <a:rPr lang="pt-BR" smtClean="0"/>
              <a:t>15/12/2016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4BF-DBBE-4442-BC06-FAC29B4C2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52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10E4-5DEC-4C24-A441-3C9DDBED9318}" type="datetimeFigureOut">
              <a:rPr lang="pt-BR" smtClean="0"/>
              <a:t>15/12/2016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4BF-DBBE-4442-BC06-FAC29B4C2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93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10E4-5DEC-4C24-A441-3C9DDBED9318}" type="datetimeFigureOut">
              <a:rPr lang="pt-BR" smtClean="0"/>
              <a:t>15/12/2016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4BF-DBBE-4442-BC06-FAC29B4C2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12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10E4-5DEC-4C24-A441-3C9DDBED9318}" type="datetimeFigureOut">
              <a:rPr lang="pt-BR" smtClean="0"/>
              <a:t>15/12/2016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74BF-DBBE-4442-BC06-FAC29B4C2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70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310E4-5DEC-4C24-A441-3C9DDBED9318}" type="datetimeFigureOut">
              <a:rPr lang="pt-BR" smtClean="0"/>
              <a:t>15/12/2016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74BF-DBBE-4442-BC06-FAC29B4C2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03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Visualização</a:t>
            </a:r>
            <a:r>
              <a:rPr lang="en-US" dirty="0" smtClean="0"/>
              <a:t> 3D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Projeção</a:t>
            </a:r>
            <a:r>
              <a:rPr lang="en-US" dirty="0" smtClean="0"/>
              <a:t> </a:t>
            </a:r>
            <a:r>
              <a:rPr lang="en-US" dirty="0" err="1" smtClean="0"/>
              <a:t>Perspectiva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165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051720" y="404664"/>
            <a:ext cx="655272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// Um programa </a:t>
            </a:r>
            <a:r>
              <a:rPr lang="pt-BR" dirty="0" err="1" smtClean="0"/>
              <a:t>OpenGL</a:t>
            </a:r>
            <a:r>
              <a:rPr lang="pt-BR" dirty="0" smtClean="0"/>
              <a:t> que exemplifica a visualização </a:t>
            </a:r>
          </a:p>
          <a:p>
            <a:r>
              <a:rPr lang="pt-BR" dirty="0" smtClean="0"/>
              <a:t>// de objetos 3D.</a:t>
            </a:r>
          </a:p>
          <a:p>
            <a:r>
              <a:rPr lang="pt-BR" dirty="0" smtClean="0"/>
              <a:t>// Este código está baseado nos exemplos disponíveis no livro </a:t>
            </a:r>
          </a:p>
          <a:p>
            <a:r>
              <a:rPr lang="pt-BR" dirty="0" smtClean="0"/>
              <a:t>// "</a:t>
            </a:r>
            <a:r>
              <a:rPr lang="pt-BR" dirty="0" err="1" smtClean="0"/>
              <a:t>OpenGL</a:t>
            </a:r>
            <a:r>
              <a:rPr lang="pt-BR" dirty="0" smtClean="0"/>
              <a:t> </a:t>
            </a:r>
            <a:r>
              <a:rPr lang="pt-BR" dirty="0" err="1" smtClean="0"/>
              <a:t>SuperBible</a:t>
            </a:r>
            <a:r>
              <a:rPr lang="pt-BR" dirty="0" smtClean="0"/>
              <a:t>", 2nd </a:t>
            </a:r>
            <a:r>
              <a:rPr lang="pt-BR" dirty="0" err="1" smtClean="0"/>
              <a:t>Edition</a:t>
            </a:r>
            <a:r>
              <a:rPr lang="pt-BR" dirty="0" smtClean="0"/>
              <a:t>, de Richard S. e Wright Jr.</a:t>
            </a:r>
          </a:p>
          <a:p>
            <a:endParaRPr lang="pt-BR" dirty="0" smtClean="0"/>
          </a:p>
          <a:p>
            <a:r>
              <a:rPr lang="pt-BR" dirty="0" smtClean="0"/>
              <a:t>#include &lt;</a:t>
            </a:r>
            <a:r>
              <a:rPr lang="pt-BR" dirty="0" err="1" smtClean="0"/>
              <a:t>gl</a:t>
            </a:r>
            <a:r>
              <a:rPr lang="pt-BR" dirty="0" smtClean="0"/>
              <a:t>/</a:t>
            </a:r>
            <a:r>
              <a:rPr lang="pt-BR" dirty="0" err="1" smtClean="0"/>
              <a:t>glut.h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err="1" smtClean="0"/>
              <a:t>GLfloat</a:t>
            </a:r>
            <a:r>
              <a:rPr lang="pt-BR" dirty="0" smtClean="0"/>
              <a:t> </a:t>
            </a:r>
            <a:r>
              <a:rPr lang="pt-BR" dirty="0" err="1" smtClean="0"/>
              <a:t>angle</a:t>
            </a:r>
            <a:r>
              <a:rPr lang="pt-BR" dirty="0" smtClean="0"/>
              <a:t>, </a:t>
            </a:r>
            <a:r>
              <a:rPr lang="pt-BR" dirty="0" err="1" smtClean="0"/>
              <a:t>fAspect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// Função </a:t>
            </a:r>
            <a:r>
              <a:rPr lang="pt-BR" dirty="0" err="1" smtClean="0"/>
              <a:t>callback</a:t>
            </a:r>
            <a:r>
              <a:rPr lang="pt-BR" dirty="0" smtClean="0"/>
              <a:t> chamada para fazer o desenho</a:t>
            </a:r>
          </a:p>
          <a:p>
            <a:r>
              <a:rPr lang="pt-BR" dirty="0" err="1" smtClean="0"/>
              <a:t>void</a:t>
            </a:r>
            <a:r>
              <a:rPr lang="pt-BR" dirty="0" smtClean="0"/>
              <a:t> Desenha(</a:t>
            </a:r>
            <a:r>
              <a:rPr lang="pt-BR" dirty="0" err="1" smtClean="0"/>
              <a:t>void</a:t>
            </a:r>
            <a:r>
              <a:rPr lang="pt-BR" dirty="0" smtClean="0"/>
              <a:t>)</a:t>
            </a:r>
          </a:p>
          <a:p>
            <a:r>
              <a:rPr lang="pt-BR" dirty="0" smtClean="0"/>
              <a:t>{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glClear</a:t>
            </a:r>
            <a:r>
              <a:rPr lang="pt-BR" dirty="0" smtClean="0"/>
              <a:t>(GL_COLOR_BUFFER_BIT);</a:t>
            </a:r>
          </a:p>
          <a:p>
            <a:endParaRPr lang="pt-BR" dirty="0" smtClean="0"/>
          </a:p>
          <a:p>
            <a:r>
              <a:rPr lang="pt-BR" dirty="0" smtClean="0"/>
              <a:t>	glColor3f(0.0f, 0.0f, 1.0f);</a:t>
            </a:r>
          </a:p>
          <a:p>
            <a:endParaRPr lang="pt-BR" dirty="0" smtClean="0"/>
          </a:p>
          <a:p>
            <a:r>
              <a:rPr lang="pt-BR" dirty="0" smtClean="0"/>
              <a:t>	// Desenha o </a:t>
            </a:r>
            <a:r>
              <a:rPr lang="pt-BR" dirty="0" err="1" smtClean="0"/>
              <a:t>teapot</a:t>
            </a:r>
            <a:r>
              <a:rPr lang="pt-BR" dirty="0" smtClean="0"/>
              <a:t> com a cor corrente (</a:t>
            </a:r>
            <a:r>
              <a:rPr lang="pt-BR" dirty="0" err="1" smtClean="0"/>
              <a:t>wire</a:t>
            </a:r>
            <a:r>
              <a:rPr lang="pt-BR" dirty="0" smtClean="0"/>
              <a:t>-frame)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glutWireTeapot</a:t>
            </a:r>
            <a:r>
              <a:rPr lang="pt-BR" dirty="0" smtClean="0"/>
              <a:t>(50.0f);</a:t>
            </a:r>
          </a:p>
          <a:p>
            <a:endParaRPr lang="pt-BR" dirty="0" smtClean="0"/>
          </a:p>
          <a:p>
            <a:r>
              <a:rPr lang="pt-BR" dirty="0" smtClean="0"/>
              <a:t>	// Executa os comandos </a:t>
            </a:r>
            <a:r>
              <a:rPr lang="pt-BR" dirty="0" err="1" smtClean="0"/>
              <a:t>OpenGL</a:t>
            </a:r>
            <a:endParaRPr lang="pt-BR" dirty="0" smtClean="0"/>
          </a:p>
          <a:p>
            <a:r>
              <a:rPr lang="pt-BR" dirty="0" smtClean="0"/>
              <a:t>	</a:t>
            </a:r>
            <a:r>
              <a:rPr lang="pt-BR" dirty="0" err="1" smtClean="0"/>
              <a:t>glutSwapBuffers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79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31640" y="692696"/>
            <a:ext cx="63904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EspecificaParametrosVisualizacao</a:t>
            </a:r>
            <a:r>
              <a:rPr lang="pt-BR" dirty="0" smtClean="0"/>
              <a:t>(</a:t>
            </a:r>
            <a:r>
              <a:rPr lang="pt-BR" dirty="0" err="1" smtClean="0"/>
              <a:t>void</a:t>
            </a:r>
            <a:r>
              <a:rPr lang="pt-BR" dirty="0" smtClean="0"/>
              <a:t>)</a:t>
            </a:r>
          </a:p>
          <a:p>
            <a:r>
              <a:rPr lang="pt-BR" dirty="0" smtClean="0"/>
              <a:t>{</a:t>
            </a:r>
          </a:p>
          <a:p>
            <a:r>
              <a:rPr lang="pt-BR" dirty="0" smtClean="0"/>
              <a:t>	// Especifica sistema de coordenadas de projeção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glMatrixMode</a:t>
            </a:r>
            <a:r>
              <a:rPr lang="pt-BR" dirty="0" smtClean="0"/>
              <a:t>(GL_PROJECTION);</a:t>
            </a:r>
          </a:p>
          <a:p>
            <a:r>
              <a:rPr lang="pt-BR" dirty="0" smtClean="0"/>
              <a:t>	// Inicializa sistema de coordenadas de projeção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glLoadIdentity</a:t>
            </a:r>
            <a:r>
              <a:rPr lang="pt-BR" dirty="0" smtClean="0"/>
              <a:t>();</a:t>
            </a:r>
          </a:p>
          <a:p>
            <a:endParaRPr lang="pt-BR" dirty="0" smtClean="0"/>
          </a:p>
          <a:p>
            <a:r>
              <a:rPr lang="pt-BR" dirty="0" smtClean="0"/>
              <a:t>	// Especifica a projeção perspectiva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gluPerspective</a:t>
            </a:r>
            <a:r>
              <a:rPr lang="pt-BR" dirty="0" smtClean="0"/>
              <a:t>(angle,fAspect,0.1,500);</a:t>
            </a:r>
          </a:p>
          <a:p>
            <a:endParaRPr lang="pt-BR" dirty="0" smtClean="0"/>
          </a:p>
          <a:p>
            <a:r>
              <a:rPr lang="pt-BR" dirty="0" smtClean="0"/>
              <a:t>	// Especifica sistema de coordenadas do modelo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glMatrixMode</a:t>
            </a:r>
            <a:r>
              <a:rPr lang="pt-BR" dirty="0" smtClean="0"/>
              <a:t>(GL_MODELVIEW);</a:t>
            </a:r>
          </a:p>
          <a:p>
            <a:r>
              <a:rPr lang="pt-BR" dirty="0" smtClean="0"/>
              <a:t>	// Inicializa sistema de coordenadas do modelo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glLoadIdentity</a:t>
            </a:r>
            <a:r>
              <a:rPr lang="pt-BR" dirty="0" smtClean="0"/>
              <a:t>();</a:t>
            </a:r>
          </a:p>
          <a:p>
            <a:endParaRPr lang="pt-BR" dirty="0" smtClean="0"/>
          </a:p>
          <a:p>
            <a:r>
              <a:rPr lang="pt-BR" dirty="0" smtClean="0"/>
              <a:t>	// Especifica posição do observador e do alvo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gluLookAt</a:t>
            </a:r>
            <a:r>
              <a:rPr lang="pt-BR" dirty="0" smtClean="0"/>
              <a:t>(0,80,200, 0,0,0, 0,1,0);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278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31640" y="1196752"/>
            <a:ext cx="69127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// Função </a:t>
            </a:r>
            <a:r>
              <a:rPr lang="pt-BR" dirty="0" err="1" smtClean="0"/>
              <a:t>callback</a:t>
            </a:r>
            <a:r>
              <a:rPr lang="pt-BR" dirty="0" smtClean="0"/>
              <a:t> chamada quando o tamanho da janela é alterado </a:t>
            </a:r>
          </a:p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AlteraTamanhoJanela</a:t>
            </a:r>
            <a:r>
              <a:rPr lang="pt-BR" dirty="0" smtClean="0"/>
              <a:t>(</a:t>
            </a:r>
            <a:r>
              <a:rPr lang="pt-BR" dirty="0" err="1" smtClean="0"/>
              <a:t>GLsizei</a:t>
            </a:r>
            <a:r>
              <a:rPr lang="pt-BR" dirty="0" smtClean="0"/>
              <a:t> w, </a:t>
            </a:r>
            <a:r>
              <a:rPr lang="pt-BR" dirty="0" err="1" smtClean="0"/>
              <a:t>GLsizei</a:t>
            </a:r>
            <a:r>
              <a:rPr lang="pt-BR" dirty="0" smtClean="0"/>
              <a:t> h)</a:t>
            </a:r>
          </a:p>
          <a:p>
            <a:r>
              <a:rPr lang="pt-BR" dirty="0" smtClean="0"/>
              <a:t>{</a:t>
            </a:r>
          </a:p>
          <a:p>
            <a:r>
              <a:rPr lang="pt-BR" dirty="0" smtClean="0"/>
              <a:t>	// Para </a:t>
            </a:r>
            <a:r>
              <a:rPr lang="pt-BR" dirty="0" err="1" smtClean="0"/>
              <a:t>previnir</a:t>
            </a:r>
            <a:r>
              <a:rPr lang="pt-BR" dirty="0" smtClean="0"/>
              <a:t> uma divisão por zero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( h == 0 ) h = 1;</a:t>
            </a:r>
          </a:p>
          <a:p>
            <a:endParaRPr lang="pt-BR" dirty="0" smtClean="0"/>
          </a:p>
          <a:p>
            <a:r>
              <a:rPr lang="pt-BR" dirty="0" smtClean="0"/>
              <a:t>	// Especifica o tamanho da </a:t>
            </a:r>
            <a:r>
              <a:rPr lang="pt-BR" dirty="0" err="1" smtClean="0"/>
              <a:t>viewport</a:t>
            </a:r>
            <a:endParaRPr lang="pt-BR" dirty="0" smtClean="0"/>
          </a:p>
          <a:p>
            <a:r>
              <a:rPr lang="pt-BR" dirty="0" smtClean="0"/>
              <a:t>	</a:t>
            </a:r>
            <a:r>
              <a:rPr lang="pt-BR" dirty="0" err="1" smtClean="0"/>
              <a:t>glViewport</a:t>
            </a:r>
            <a:r>
              <a:rPr lang="pt-BR" dirty="0" smtClean="0"/>
              <a:t>(0, 0, w, h);</a:t>
            </a:r>
          </a:p>
          <a:p>
            <a:r>
              <a:rPr lang="pt-BR" dirty="0" smtClean="0"/>
              <a:t> </a:t>
            </a:r>
          </a:p>
          <a:p>
            <a:r>
              <a:rPr lang="pt-BR" dirty="0" smtClean="0"/>
              <a:t>	// Calcula a correção de aspecto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fAspect</a:t>
            </a:r>
            <a:r>
              <a:rPr lang="pt-BR" dirty="0" smtClean="0"/>
              <a:t> = (</a:t>
            </a:r>
            <a:r>
              <a:rPr lang="pt-BR" dirty="0" err="1" smtClean="0"/>
              <a:t>GLfloat</a:t>
            </a:r>
            <a:r>
              <a:rPr lang="pt-BR" dirty="0" smtClean="0"/>
              <a:t>)w/(</a:t>
            </a:r>
            <a:r>
              <a:rPr lang="pt-BR" dirty="0" err="1" smtClean="0"/>
              <a:t>GLfloat</a:t>
            </a:r>
            <a:r>
              <a:rPr lang="pt-BR" dirty="0" smtClean="0"/>
              <a:t>)h;</a:t>
            </a:r>
          </a:p>
          <a:p>
            <a:endParaRPr lang="pt-BR" dirty="0" smtClean="0"/>
          </a:p>
          <a:p>
            <a:r>
              <a:rPr lang="pt-BR" dirty="0" smtClean="0"/>
              <a:t>	</a:t>
            </a:r>
            <a:r>
              <a:rPr lang="pt-BR" dirty="0" err="1" smtClean="0"/>
              <a:t>EspecificaParametrosVisualizacao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926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31640" y="980728"/>
            <a:ext cx="6246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// Função </a:t>
            </a:r>
            <a:r>
              <a:rPr lang="pt-BR" dirty="0" err="1" smtClean="0"/>
              <a:t>callback</a:t>
            </a:r>
            <a:r>
              <a:rPr lang="pt-BR" dirty="0" smtClean="0"/>
              <a:t> chamada para gerenciar eventos do mouse</a:t>
            </a:r>
          </a:p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GerenciaMouse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button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state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 x, </a:t>
            </a:r>
            <a:r>
              <a:rPr lang="pt-BR" dirty="0" err="1" smtClean="0"/>
              <a:t>int</a:t>
            </a:r>
            <a:r>
              <a:rPr lang="pt-BR" dirty="0" smtClean="0"/>
              <a:t> y)</a:t>
            </a:r>
          </a:p>
          <a:p>
            <a:r>
              <a:rPr lang="pt-BR" dirty="0" smtClean="0"/>
              <a:t>{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button</a:t>
            </a:r>
            <a:r>
              <a:rPr lang="pt-BR" dirty="0" smtClean="0"/>
              <a:t> == GLUT_LEFT_BUTTON)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state</a:t>
            </a:r>
            <a:r>
              <a:rPr lang="pt-BR" dirty="0" smtClean="0"/>
              <a:t> == GLUT_DOWN) {  // Zoom-in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angle</a:t>
            </a:r>
            <a:r>
              <a:rPr lang="pt-BR" dirty="0" smtClean="0"/>
              <a:t> &gt;= 10) </a:t>
            </a:r>
            <a:r>
              <a:rPr lang="pt-BR" dirty="0" err="1" smtClean="0"/>
              <a:t>angle</a:t>
            </a:r>
            <a:r>
              <a:rPr lang="pt-BR" dirty="0" smtClean="0"/>
              <a:t> -= 5;</a:t>
            </a:r>
          </a:p>
          <a:p>
            <a:r>
              <a:rPr lang="pt-BR" dirty="0" smtClean="0"/>
              <a:t>		}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button</a:t>
            </a:r>
            <a:r>
              <a:rPr lang="pt-BR" dirty="0" smtClean="0"/>
              <a:t> == GLUT_RIGHT_BUTTON)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state</a:t>
            </a:r>
            <a:r>
              <a:rPr lang="pt-BR" dirty="0" smtClean="0"/>
              <a:t> == GLUT_DOWN) {  // Zoom-out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angle</a:t>
            </a:r>
            <a:r>
              <a:rPr lang="pt-BR" dirty="0" smtClean="0"/>
              <a:t> &lt;= 130) </a:t>
            </a:r>
            <a:r>
              <a:rPr lang="pt-BR" dirty="0" err="1" smtClean="0"/>
              <a:t>angle</a:t>
            </a:r>
            <a:r>
              <a:rPr lang="pt-BR" dirty="0" smtClean="0"/>
              <a:t> += 5;</a:t>
            </a:r>
          </a:p>
          <a:p>
            <a:r>
              <a:rPr lang="pt-BR" dirty="0" smtClean="0"/>
              <a:t>		}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EspecificaParametrosVisualizacao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glutPostRedisplay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6502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75656" y="1367641"/>
            <a:ext cx="65892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// Programa Principal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</a:t>
            </a:r>
            <a:r>
              <a:rPr lang="pt-BR" dirty="0" err="1" smtClean="0"/>
              <a:t>void</a:t>
            </a:r>
            <a:r>
              <a:rPr lang="pt-BR" dirty="0" smtClean="0"/>
              <a:t>)</a:t>
            </a:r>
          </a:p>
          <a:p>
            <a:r>
              <a:rPr lang="pt-BR" dirty="0" smtClean="0"/>
              <a:t>{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glutInitDisplayMode</a:t>
            </a:r>
            <a:r>
              <a:rPr lang="pt-BR" dirty="0" smtClean="0"/>
              <a:t>(GLUT_DOUBLE | GLUT_RGB);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glutInitWindowSize</a:t>
            </a:r>
            <a:r>
              <a:rPr lang="pt-BR" dirty="0" smtClean="0"/>
              <a:t>(350,300);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glutCreateWindow</a:t>
            </a:r>
            <a:r>
              <a:rPr lang="pt-BR" dirty="0" smtClean="0"/>
              <a:t>("</a:t>
            </a:r>
            <a:r>
              <a:rPr lang="pt-BR" dirty="0" err="1" smtClean="0"/>
              <a:t>Visualizacao</a:t>
            </a:r>
            <a:r>
              <a:rPr lang="pt-BR" dirty="0" smtClean="0"/>
              <a:t> 3D");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glutDisplayFunc</a:t>
            </a:r>
            <a:r>
              <a:rPr lang="pt-BR" dirty="0" smtClean="0"/>
              <a:t>(Desenha);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glutReshapeFunc</a:t>
            </a:r>
            <a:r>
              <a:rPr lang="pt-BR" dirty="0" smtClean="0"/>
              <a:t>(</a:t>
            </a:r>
            <a:r>
              <a:rPr lang="pt-BR" dirty="0" err="1" smtClean="0"/>
              <a:t>AlteraTamanhoJanela</a:t>
            </a:r>
            <a:r>
              <a:rPr lang="pt-BR" dirty="0" smtClean="0"/>
              <a:t>);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glutMouseFunc</a:t>
            </a:r>
            <a:r>
              <a:rPr lang="pt-BR" dirty="0" smtClean="0"/>
              <a:t>(</a:t>
            </a:r>
            <a:r>
              <a:rPr lang="pt-BR" dirty="0" err="1" smtClean="0"/>
              <a:t>GerenciaMouse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	Inicializa();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glutMainLoop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81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Alterar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de </a:t>
            </a:r>
            <a:r>
              <a:rPr lang="en-US" dirty="0" err="1" smtClean="0"/>
              <a:t>visualização</a:t>
            </a:r>
            <a:r>
              <a:rPr lang="en-US" dirty="0" smtClean="0"/>
              <a:t> e </a:t>
            </a:r>
            <a:r>
              <a:rPr lang="en-US" dirty="0" err="1" smtClean="0"/>
              <a:t>verificar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efeitos</a:t>
            </a:r>
            <a:r>
              <a:rPr lang="en-US" dirty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teapot.</a:t>
            </a:r>
            <a:endParaRPr lang="en-US" dirty="0" smtClean="0"/>
          </a:p>
          <a:p>
            <a:r>
              <a:rPr lang="en-US" dirty="0" smtClean="0"/>
              <a:t>Mover a </a:t>
            </a:r>
            <a:r>
              <a:rPr lang="en-US" dirty="0" err="1" smtClean="0"/>
              <a:t>câmera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torno</a:t>
            </a:r>
            <a:r>
              <a:rPr lang="en-US" dirty="0" smtClean="0"/>
              <a:t> do </a:t>
            </a:r>
            <a:r>
              <a:rPr lang="en-US" dirty="0" err="1" smtClean="0"/>
              <a:t>objeto</a:t>
            </a:r>
            <a:r>
              <a:rPr lang="en-US" dirty="0" smtClean="0"/>
              <a:t> teapot.</a:t>
            </a:r>
            <a:endParaRPr lang="en-US" dirty="0" smtClean="0"/>
          </a:p>
          <a:p>
            <a:r>
              <a:rPr lang="en-US" dirty="0" err="1" smtClean="0"/>
              <a:t>Visualizar</a:t>
            </a:r>
            <a:r>
              <a:rPr lang="en-US" dirty="0" smtClean="0"/>
              <a:t> um </a:t>
            </a:r>
            <a:r>
              <a:rPr lang="en-US" dirty="0" err="1" smtClean="0"/>
              <a:t>cubo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origem</a:t>
            </a:r>
            <a:r>
              <a:rPr lang="en-US" dirty="0" smtClean="0"/>
              <a:t>.</a:t>
            </a:r>
          </a:p>
          <a:p>
            <a:pPr lvl="1"/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glutSolidCube</a:t>
            </a:r>
            <a:r>
              <a:rPr lang="pt-BR" dirty="0"/>
              <a:t>(</a:t>
            </a:r>
            <a:r>
              <a:rPr lang="pt-BR" dirty="0" err="1"/>
              <a:t>GLdouble</a:t>
            </a:r>
            <a:r>
              <a:rPr lang="pt-BR" dirty="0"/>
              <a:t> </a:t>
            </a:r>
            <a:r>
              <a:rPr lang="pt-BR" dirty="0" err="1"/>
              <a:t>size</a:t>
            </a:r>
            <a:r>
              <a:rPr lang="pt-BR" dirty="0"/>
              <a:t>); </a:t>
            </a:r>
            <a:endParaRPr lang="pt-BR" dirty="0" smtClean="0"/>
          </a:p>
          <a:p>
            <a:pPr lvl="1"/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/>
              <a:t>glutWireCube</a:t>
            </a:r>
            <a:r>
              <a:rPr lang="pt-BR" dirty="0"/>
              <a:t>(</a:t>
            </a:r>
            <a:r>
              <a:rPr lang="pt-BR" dirty="0" err="1"/>
              <a:t>GLdouble</a:t>
            </a:r>
            <a:r>
              <a:rPr lang="pt-BR" dirty="0"/>
              <a:t> </a:t>
            </a:r>
            <a:r>
              <a:rPr lang="pt-BR" dirty="0" err="1"/>
              <a:t>size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Crie e visualize um cubo com as faces coloridas.</a:t>
            </a:r>
            <a:endParaRPr lang="en-US" dirty="0" smtClean="0"/>
          </a:p>
          <a:p>
            <a:r>
              <a:rPr lang="en-US" dirty="0" err="1" smtClean="0"/>
              <a:t>Aplicar</a:t>
            </a:r>
            <a:r>
              <a:rPr lang="en-US" dirty="0" smtClean="0"/>
              <a:t> </a:t>
            </a:r>
            <a:r>
              <a:rPr lang="en-US" dirty="0" err="1" smtClean="0"/>
              <a:t>rotação</a:t>
            </a:r>
            <a:r>
              <a:rPr lang="en-US" dirty="0" smtClean="0"/>
              <a:t> de 30o no </a:t>
            </a:r>
            <a:r>
              <a:rPr lang="en-US" dirty="0" err="1" smtClean="0"/>
              <a:t>objeto</a:t>
            </a:r>
            <a:r>
              <a:rPr lang="en-US" dirty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torno</a:t>
            </a:r>
            <a:r>
              <a:rPr lang="en-US" dirty="0" smtClean="0"/>
              <a:t> do </a:t>
            </a:r>
            <a:r>
              <a:rPr lang="en-US" dirty="0" err="1" smtClean="0"/>
              <a:t>eixo</a:t>
            </a:r>
            <a:r>
              <a:rPr lang="en-US" dirty="0" smtClean="0"/>
              <a:t> x.</a:t>
            </a:r>
          </a:p>
          <a:p>
            <a:r>
              <a:rPr lang="en-US" dirty="0" err="1" smtClean="0"/>
              <a:t>Aplicacar</a:t>
            </a:r>
            <a:r>
              <a:rPr lang="en-US" dirty="0" smtClean="0"/>
              <a:t> </a:t>
            </a:r>
            <a:r>
              <a:rPr lang="en-US" dirty="0" err="1" smtClean="0"/>
              <a:t>rotação</a:t>
            </a:r>
            <a:r>
              <a:rPr lang="en-US" dirty="0" smtClean="0"/>
              <a:t> de 45o no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torno</a:t>
            </a:r>
            <a:r>
              <a:rPr lang="en-US" dirty="0" smtClean="0"/>
              <a:t> do </a:t>
            </a:r>
            <a:r>
              <a:rPr lang="en-US" dirty="0" err="1" smtClean="0"/>
              <a:t>eixo</a:t>
            </a:r>
            <a:r>
              <a:rPr lang="en-US" dirty="0" smtClean="0"/>
              <a:t> y.</a:t>
            </a:r>
          </a:p>
          <a:p>
            <a:r>
              <a:rPr lang="en-US" dirty="0" err="1" smtClean="0"/>
              <a:t>Aplicar</a:t>
            </a:r>
            <a:r>
              <a:rPr lang="en-US" dirty="0" smtClean="0"/>
              <a:t> </a:t>
            </a:r>
            <a:r>
              <a:rPr lang="en-US" dirty="0" err="1" smtClean="0"/>
              <a:t>rotação</a:t>
            </a:r>
            <a:r>
              <a:rPr lang="en-US" dirty="0" smtClean="0"/>
              <a:t> de 10o no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torno</a:t>
            </a:r>
            <a:r>
              <a:rPr lang="en-US" dirty="0" smtClean="0"/>
              <a:t> do </a:t>
            </a:r>
            <a:r>
              <a:rPr lang="en-US" dirty="0" err="1" smtClean="0"/>
              <a:t>eixo</a:t>
            </a:r>
            <a:r>
              <a:rPr lang="en-US" dirty="0" smtClean="0"/>
              <a:t> z.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336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68" y="1120061"/>
            <a:ext cx="707118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33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0"/>
            <a:ext cx="5414674" cy="681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81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4664"/>
            <a:ext cx="53340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39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94" y="908720"/>
            <a:ext cx="4276772" cy="2764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657758"/>
            <a:ext cx="3600400" cy="291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77072"/>
            <a:ext cx="6032554" cy="2479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9850"/>
            <a:ext cx="6145509" cy="24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06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4624"/>
            <a:ext cx="6155523" cy="4485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29758"/>
            <a:ext cx="6181119" cy="224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38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0"/>
            <a:ext cx="66960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11" y="4663219"/>
            <a:ext cx="6219716" cy="211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10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371" y="0"/>
            <a:ext cx="5859561" cy="4008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353557"/>
            <a:ext cx="5256584" cy="229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92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134" y="863866"/>
            <a:ext cx="5252178" cy="479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720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201</Words>
  <Application>Microsoft Office PowerPoint</Application>
  <PresentationFormat>Apresentação na tela 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Visualização 3D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Atividade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Visualização 3D</dc:title>
  <dc:creator>José Luiz de Souza Pio</dc:creator>
  <cp:lastModifiedBy>José Luiz de Souza Pio</cp:lastModifiedBy>
  <cp:revision>10</cp:revision>
  <dcterms:created xsi:type="dcterms:W3CDTF">2015-10-22T00:32:34Z</dcterms:created>
  <dcterms:modified xsi:type="dcterms:W3CDTF">2016-12-15T13:23:45Z</dcterms:modified>
</cp:coreProperties>
</file>