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8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C0BA9-DBAB-445E-9E2F-734F04F3483B}" type="datetimeFigureOut">
              <a:rPr lang="pt-BR" smtClean="0"/>
              <a:t>12/01/2017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34980-79F3-4B65-887A-5FE0B539A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291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C0BA9-DBAB-445E-9E2F-734F04F3483B}" type="datetimeFigureOut">
              <a:rPr lang="pt-BR" smtClean="0"/>
              <a:t>12/01/2017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34980-79F3-4B65-887A-5FE0B539A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4016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C0BA9-DBAB-445E-9E2F-734F04F3483B}" type="datetimeFigureOut">
              <a:rPr lang="pt-BR" smtClean="0"/>
              <a:t>12/01/2017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34980-79F3-4B65-887A-5FE0B539A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2236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381A680-DACE-4063-87E7-ED7DFFDB682F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5113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C0BA9-DBAB-445E-9E2F-734F04F3483B}" type="datetimeFigureOut">
              <a:rPr lang="pt-BR" smtClean="0"/>
              <a:t>12/01/2017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34980-79F3-4B65-887A-5FE0B539A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303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C0BA9-DBAB-445E-9E2F-734F04F3483B}" type="datetimeFigureOut">
              <a:rPr lang="pt-BR" smtClean="0"/>
              <a:t>12/01/2017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34980-79F3-4B65-887A-5FE0B539A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1293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C0BA9-DBAB-445E-9E2F-734F04F3483B}" type="datetimeFigureOut">
              <a:rPr lang="pt-BR" smtClean="0"/>
              <a:t>12/01/2017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34980-79F3-4B65-887A-5FE0B539A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8565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C0BA9-DBAB-445E-9E2F-734F04F3483B}" type="datetimeFigureOut">
              <a:rPr lang="pt-BR" smtClean="0"/>
              <a:t>12/01/2017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34980-79F3-4B65-887A-5FE0B539A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625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C0BA9-DBAB-445E-9E2F-734F04F3483B}" type="datetimeFigureOut">
              <a:rPr lang="pt-BR" smtClean="0"/>
              <a:t>12/01/2017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34980-79F3-4B65-887A-5FE0B539A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6274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C0BA9-DBAB-445E-9E2F-734F04F3483B}" type="datetimeFigureOut">
              <a:rPr lang="pt-BR" smtClean="0"/>
              <a:t>12/01/2017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34980-79F3-4B65-887A-5FE0B539A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991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C0BA9-DBAB-445E-9E2F-734F04F3483B}" type="datetimeFigureOut">
              <a:rPr lang="pt-BR" smtClean="0"/>
              <a:t>12/01/2017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34980-79F3-4B65-887A-5FE0B539A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3543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C0BA9-DBAB-445E-9E2F-734F04F3483B}" type="datetimeFigureOut">
              <a:rPr lang="pt-BR" smtClean="0"/>
              <a:t>12/01/2017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34980-79F3-4B65-887A-5FE0B539A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5288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C0BA9-DBAB-445E-9E2F-734F04F3483B}" type="datetimeFigureOut">
              <a:rPr lang="pt-BR" smtClean="0"/>
              <a:t>12/01/2017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34980-79F3-4B65-887A-5FE0B539A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7144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CURVAS PARAMÉTRICAS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Computação Gráfica</a:t>
            </a:r>
          </a:p>
          <a:p>
            <a:r>
              <a:rPr lang="pt-BR" dirty="0" smtClean="0"/>
              <a:t>Aula Prática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6759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Algoritmo de De Casteljau</a:t>
            </a:r>
          </a:p>
        </p:txBody>
      </p:sp>
      <p:sp>
        <p:nvSpPr>
          <p:cNvPr id="660483" name="Line 3"/>
          <p:cNvSpPr>
            <a:spLocks noChangeShapeType="1"/>
          </p:cNvSpPr>
          <p:nvPr/>
        </p:nvSpPr>
        <p:spPr bwMode="auto">
          <a:xfrm flipV="1">
            <a:off x="1049338" y="2590800"/>
            <a:ext cx="1981200" cy="2743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pt-BR"/>
          </a:p>
        </p:txBody>
      </p:sp>
      <p:sp>
        <p:nvSpPr>
          <p:cNvPr id="660484" name="Line 4"/>
          <p:cNvSpPr>
            <a:spLocks noChangeShapeType="1"/>
          </p:cNvSpPr>
          <p:nvPr/>
        </p:nvSpPr>
        <p:spPr bwMode="auto">
          <a:xfrm>
            <a:off x="3030538" y="2590800"/>
            <a:ext cx="2438400" cy="2819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pt-BR"/>
          </a:p>
        </p:txBody>
      </p:sp>
      <p:sp>
        <p:nvSpPr>
          <p:cNvPr id="660485" name="Oval 5"/>
          <p:cNvSpPr>
            <a:spLocks noChangeArrowheads="1"/>
          </p:cNvSpPr>
          <p:nvPr/>
        </p:nvSpPr>
        <p:spPr bwMode="auto">
          <a:xfrm>
            <a:off x="973138" y="5334000"/>
            <a:ext cx="76200" cy="76200"/>
          </a:xfrm>
          <a:prstGeom prst="ellipse">
            <a:avLst/>
          </a:prstGeom>
          <a:solidFill>
            <a:schemeClr val="accent1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660486" name="Oval 6"/>
          <p:cNvSpPr>
            <a:spLocks noChangeArrowheads="1"/>
          </p:cNvSpPr>
          <p:nvPr/>
        </p:nvSpPr>
        <p:spPr bwMode="auto">
          <a:xfrm>
            <a:off x="3001963" y="2543175"/>
            <a:ext cx="76200" cy="76200"/>
          </a:xfrm>
          <a:prstGeom prst="ellipse">
            <a:avLst/>
          </a:prstGeom>
          <a:solidFill>
            <a:schemeClr val="accent1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660487" name="Oval 7"/>
          <p:cNvSpPr>
            <a:spLocks noChangeArrowheads="1"/>
          </p:cNvSpPr>
          <p:nvPr/>
        </p:nvSpPr>
        <p:spPr bwMode="auto">
          <a:xfrm>
            <a:off x="5468938" y="5410200"/>
            <a:ext cx="76200" cy="76200"/>
          </a:xfrm>
          <a:prstGeom prst="ellipse">
            <a:avLst/>
          </a:prstGeom>
          <a:solidFill>
            <a:schemeClr val="accent1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pt-BR"/>
          </a:p>
        </p:txBody>
      </p:sp>
      <p:sp>
        <p:nvSpPr>
          <p:cNvPr id="660488" name="Text Box 8"/>
          <p:cNvSpPr txBox="1">
            <a:spLocks noChangeArrowheads="1"/>
          </p:cNvSpPr>
          <p:nvPr/>
        </p:nvSpPr>
        <p:spPr bwMode="auto">
          <a:xfrm>
            <a:off x="304800" y="5278438"/>
            <a:ext cx="422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b="1"/>
              <a:t>p</a:t>
            </a:r>
            <a:r>
              <a:rPr lang="pt-BR" altLang="pt-BR" b="1" baseline="-25000"/>
              <a:t>0</a:t>
            </a:r>
            <a:endParaRPr lang="pt-BR" altLang="pt-BR" b="1"/>
          </a:p>
        </p:txBody>
      </p:sp>
      <p:sp>
        <p:nvSpPr>
          <p:cNvPr id="660489" name="Text Box 9"/>
          <p:cNvSpPr txBox="1">
            <a:spLocks noChangeArrowheads="1"/>
          </p:cNvSpPr>
          <p:nvPr/>
        </p:nvSpPr>
        <p:spPr bwMode="auto">
          <a:xfrm>
            <a:off x="2878138" y="2057400"/>
            <a:ext cx="422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b="1"/>
              <a:t>p</a:t>
            </a:r>
            <a:r>
              <a:rPr lang="pt-BR" altLang="pt-BR" b="1" baseline="-25000"/>
              <a:t>1</a:t>
            </a:r>
            <a:endParaRPr lang="pt-BR" altLang="pt-BR" b="1"/>
          </a:p>
        </p:txBody>
      </p:sp>
      <p:sp>
        <p:nvSpPr>
          <p:cNvPr id="660490" name="Text Box 10"/>
          <p:cNvSpPr txBox="1">
            <a:spLocks noChangeArrowheads="1"/>
          </p:cNvSpPr>
          <p:nvPr/>
        </p:nvSpPr>
        <p:spPr bwMode="auto">
          <a:xfrm>
            <a:off x="5334000" y="5715000"/>
            <a:ext cx="422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b="1"/>
              <a:t>p</a:t>
            </a:r>
            <a:r>
              <a:rPr lang="pt-BR" altLang="pt-BR" b="1" baseline="-25000"/>
              <a:t>2</a:t>
            </a:r>
            <a:endParaRPr lang="pt-BR" altLang="pt-BR" b="1"/>
          </a:p>
        </p:txBody>
      </p:sp>
      <p:sp>
        <p:nvSpPr>
          <p:cNvPr id="660491" name="Text Box 11"/>
          <p:cNvSpPr txBox="1">
            <a:spLocks noChangeArrowheads="1"/>
          </p:cNvSpPr>
          <p:nvPr/>
        </p:nvSpPr>
        <p:spPr bwMode="auto">
          <a:xfrm>
            <a:off x="2286000" y="3429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b="1"/>
              <a:t>p</a:t>
            </a:r>
            <a:r>
              <a:rPr lang="pt-BR" altLang="pt-BR" baseline="-25000"/>
              <a:t>02</a:t>
            </a:r>
            <a:r>
              <a:rPr lang="pt-BR" altLang="pt-BR"/>
              <a:t>(</a:t>
            </a:r>
            <a:r>
              <a:rPr lang="pt-BR" altLang="pt-BR" i="1"/>
              <a:t>u</a:t>
            </a:r>
            <a:r>
              <a:rPr lang="pt-BR" altLang="pt-BR"/>
              <a:t>)</a:t>
            </a:r>
          </a:p>
        </p:txBody>
      </p:sp>
      <p:sp>
        <p:nvSpPr>
          <p:cNvPr id="660493" name="Oval 13"/>
          <p:cNvSpPr>
            <a:spLocks noChangeArrowheads="1"/>
          </p:cNvSpPr>
          <p:nvPr/>
        </p:nvSpPr>
        <p:spPr bwMode="auto">
          <a:xfrm>
            <a:off x="4122738" y="4254500"/>
            <a:ext cx="76200" cy="76200"/>
          </a:xfrm>
          <a:prstGeom prst="ellipse">
            <a:avLst/>
          </a:prstGeom>
          <a:solidFill>
            <a:srgbClr val="FF6600"/>
          </a:solidFill>
          <a:ln w="28575" algn="ctr">
            <a:solidFill>
              <a:srgbClr val="FF66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660494" name="Freeform 14"/>
          <p:cNvSpPr>
            <a:spLocks/>
          </p:cNvSpPr>
          <p:nvPr/>
        </p:nvSpPr>
        <p:spPr bwMode="auto">
          <a:xfrm>
            <a:off x="1049338" y="3965575"/>
            <a:ext cx="4441825" cy="1493838"/>
          </a:xfrm>
          <a:custGeom>
            <a:avLst/>
            <a:gdLst>
              <a:gd name="T0" fmla="*/ 0 w 2798"/>
              <a:gd name="T1" fmla="*/ 862 h 941"/>
              <a:gd name="T2" fmla="*/ 647 w 2798"/>
              <a:gd name="T3" fmla="*/ 221 h 941"/>
              <a:gd name="T4" fmla="*/ 1265 w 2798"/>
              <a:gd name="T5" fmla="*/ 1 h 941"/>
              <a:gd name="T6" fmla="*/ 1960 w 2798"/>
              <a:gd name="T7" fmla="*/ 213 h 941"/>
              <a:gd name="T8" fmla="*/ 2798 w 2798"/>
              <a:gd name="T9" fmla="*/ 941 h 9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98" h="941">
                <a:moveTo>
                  <a:pt x="0" y="862"/>
                </a:moveTo>
                <a:cubicBezTo>
                  <a:pt x="108" y="755"/>
                  <a:pt x="436" y="364"/>
                  <a:pt x="647" y="221"/>
                </a:cubicBezTo>
                <a:cubicBezTo>
                  <a:pt x="858" y="78"/>
                  <a:pt x="1046" y="2"/>
                  <a:pt x="1265" y="1"/>
                </a:cubicBezTo>
                <a:cubicBezTo>
                  <a:pt x="1484" y="0"/>
                  <a:pt x="1705" y="56"/>
                  <a:pt x="1960" y="213"/>
                </a:cubicBezTo>
                <a:cubicBezTo>
                  <a:pt x="2215" y="370"/>
                  <a:pt x="2624" y="789"/>
                  <a:pt x="2798" y="941"/>
                </a:cubicBezTo>
              </a:path>
            </a:pathLst>
          </a:custGeom>
          <a:noFill/>
          <a:ln w="28575" cap="flat" cmpd="sng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pt-BR"/>
          </a:p>
        </p:txBody>
      </p:sp>
      <p:sp>
        <p:nvSpPr>
          <p:cNvPr id="660495" name="Text Box 15"/>
          <p:cNvSpPr txBox="1">
            <a:spLocks noChangeArrowheads="1"/>
          </p:cNvSpPr>
          <p:nvPr/>
        </p:nvSpPr>
        <p:spPr bwMode="auto">
          <a:xfrm>
            <a:off x="4953000" y="41148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b="1"/>
              <a:t>p</a:t>
            </a:r>
            <a:r>
              <a:rPr lang="pt-BR" altLang="pt-BR" baseline="-25000"/>
              <a:t>12</a:t>
            </a:r>
            <a:r>
              <a:rPr lang="pt-BR" altLang="pt-BR"/>
              <a:t>(</a:t>
            </a:r>
            <a:r>
              <a:rPr lang="pt-BR" altLang="pt-BR" i="1"/>
              <a:t>u</a:t>
            </a:r>
            <a:r>
              <a:rPr lang="pt-BR" altLang="pt-BR"/>
              <a:t>)</a:t>
            </a:r>
          </a:p>
        </p:txBody>
      </p:sp>
      <p:sp>
        <p:nvSpPr>
          <p:cNvPr id="660496" name="Line 16"/>
          <p:cNvSpPr>
            <a:spLocks noChangeShapeType="1"/>
          </p:cNvSpPr>
          <p:nvPr/>
        </p:nvSpPr>
        <p:spPr bwMode="auto">
          <a:xfrm flipV="1">
            <a:off x="5499100" y="2619375"/>
            <a:ext cx="2438400" cy="2819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pt-BR"/>
          </a:p>
        </p:txBody>
      </p:sp>
      <p:sp>
        <p:nvSpPr>
          <p:cNvPr id="660497" name="Oval 17"/>
          <p:cNvSpPr>
            <a:spLocks noChangeArrowheads="1"/>
          </p:cNvSpPr>
          <p:nvPr/>
        </p:nvSpPr>
        <p:spPr bwMode="auto">
          <a:xfrm flipV="1">
            <a:off x="5470525" y="5410200"/>
            <a:ext cx="76200" cy="76200"/>
          </a:xfrm>
          <a:prstGeom prst="ellipse">
            <a:avLst/>
          </a:prstGeom>
          <a:solidFill>
            <a:schemeClr val="accent1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660498" name="Oval 18"/>
          <p:cNvSpPr>
            <a:spLocks noChangeArrowheads="1"/>
          </p:cNvSpPr>
          <p:nvPr/>
        </p:nvSpPr>
        <p:spPr bwMode="auto">
          <a:xfrm flipV="1">
            <a:off x="7937500" y="2543175"/>
            <a:ext cx="76200" cy="76200"/>
          </a:xfrm>
          <a:prstGeom prst="ellipse">
            <a:avLst/>
          </a:prstGeom>
          <a:solidFill>
            <a:schemeClr val="accent1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pt-BR"/>
          </a:p>
        </p:txBody>
      </p:sp>
      <p:sp>
        <p:nvSpPr>
          <p:cNvPr id="660499" name="Text Box 19"/>
          <p:cNvSpPr txBox="1">
            <a:spLocks noChangeArrowheads="1"/>
          </p:cNvSpPr>
          <p:nvPr/>
        </p:nvSpPr>
        <p:spPr bwMode="auto">
          <a:xfrm>
            <a:off x="7924800" y="1981200"/>
            <a:ext cx="422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b="1"/>
              <a:t>p</a:t>
            </a:r>
            <a:r>
              <a:rPr lang="pt-BR" altLang="pt-BR" b="1" baseline="-25000"/>
              <a:t>3</a:t>
            </a:r>
            <a:endParaRPr lang="pt-BR" altLang="pt-BR" b="1"/>
          </a:p>
        </p:txBody>
      </p:sp>
      <p:sp>
        <p:nvSpPr>
          <p:cNvPr id="660500" name="Oval 20"/>
          <p:cNvSpPr>
            <a:spLocks noChangeArrowheads="1"/>
          </p:cNvSpPr>
          <p:nvPr/>
        </p:nvSpPr>
        <p:spPr bwMode="auto">
          <a:xfrm>
            <a:off x="2667000" y="4114800"/>
            <a:ext cx="76200" cy="76200"/>
          </a:xfrm>
          <a:prstGeom prst="ellipse">
            <a:avLst/>
          </a:prstGeom>
          <a:solidFill>
            <a:schemeClr val="accent2"/>
          </a:solidFill>
          <a:ln w="28575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 altLang="pt-BR"/>
          </a:p>
        </p:txBody>
      </p:sp>
      <p:sp>
        <p:nvSpPr>
          <p:cNvPr id="660501" name="Line 21"/>
          <p:cNvSpPr>
            <a:spLocks noChangeShapeType="1"/>
          </p:cNvSpPr>
          <p:nvPr/>
        </p:nvSpPr>
        <p:spPr bwMode="auto">
          <a:xfrm>
            <a:off x="3048000" y="3962400"/>
            <a:ext cx="2276475" cy="1174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660502" name="Oval 22"/>
          <p:cNvSpPr>
            <a:spLocks noChangeArrowheads="1"/>
          </p:cNvSpPr>
          <p:nvPr/>
        </p:nvSpPr>
        <p:spPr bwMode="auto">
          <a:xfrm>
            <a:off x="2039938" y="4267200"/>
            <a:ext cx="76200" cy="76200"/>
          </a:xfrm>
          <a:prstGeom prst="ellipse">
            <a:avLst/>
          </a:prstGeom>
          <a:solidFill>
            <a:srgbClr val="FF6600"/>
          </a:solidFill>
          <a:ln w="28575" algn="ctr">
            <a:solidFill>
              <a:srgbClr val="FF66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grpSp>
        <p:nvGrpSpPr>
          <p:cNvPr id="660503" name="Group 23"/>
          <p:cNvGrpSpPr>
            <a:grpSpLocks/>
          </p:cNvGrpSpPr>
          <p:nvPr/>
        </p:nvGrpSpPr>
        <p:grpSpPr bwMode="auto">
          <a:xfrm>
            <a:off x="3136900" y="2570163"/>
            <a:ext cx="4835525" cy="1535112"/>
            <a:chOff x="2216" y="1619"/>
            <a:chExt cx="2798" cy="967"/>
          </a:xfrm>
        </p:grpSpPr>
        <p:sp>
          <p:nvSpPr>
            <p:cNvPr id="660504" name="Oval 24"/>
            <p:cNvSpPr>
              <a:spLocks noChangeArrowheads="1"/>
            </p:cNvSpPr>
            <p:nvPr/>
          </p:nvSpPr>
          <p:spPr bwMode="auto">
            <a:xfrm flipV="1">
              <a:off x="2840" y="2322"/>
              <a:ext cx="48" cy="48"/>
            </a:xfrm>
            <a:prstGeom prst="ellipse">
              <a:avLst/>
            </a:prstGeom>
            <a:solidFill>
              <a:srgbClr val="FF6600"/>
            </a:solidFill>
            <a:ln w="28575" algn="ctr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pt-BR"/>
            </a:p>
          </p:txBody>
        </p:sp>
        <p:sp>
          <p:nvSpPr>
            <p:cNvPr id="660505" name="Oval 25"/>
            <p:cNvSpPr>
              <a:spLocks noChangeArrowheads="1"/>
            </p:cNvSpPr>
            <p:nvPr/>
          </p:nvSpPr>
          <p:spPr bwMode="auto">
            <a:xfrm flipV="1">
              <a:off x="3456" y="2538"/>
              <a:ext cx="48" cy="48"/>
            </a:xfrm>
            <a:prstGeom prst="ellipse">
              <a:avLst/>
            </a:prstGeom>
            <a:solidFill>
              <a:srgbClr val="FF6600"/>
            </a:solidFill>
            <a:ln w="28575" algn="ctr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pt-BR"/>
            </a:p>
          </p:txBody>
        </p:sp>
        <p:sp>
          <p:nvSpPr>
            <p:cNvPr id="660506" name="Oval 26"/>
            <p:cNvSpPr>
              <a:spLocks noChangeArrowheads="1"/>
            </p:cNvSpPr>
            <p:nvPr/>
          </p:nvSpPr>
          <p:spPr bwMode="auto">
            <a:xfrm flipV="1">
              <a:off x="4152" y="2330"/>
              <a:ext cx="48" cy="48"/>
            </a:xfrm>
            <a:prstGeom prst="ellipse">
              <a:avLst/>
            </a:prstGeom>
            <a:solidFill>
              <a:srgbClr val="FF6600"/>
            </a:solidFill>
            <a:ln w="28575" algn="ctr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pt-BR"/>
            </a:p>
          </p:txBody>
        </p:sp>
        <p:sp>
          <p:nvSpPr>
            <p:cNvPr id="660507" name="Freeform 27"/>
            <p:cNvSpPr>
              <a:spLocks/>
            </p:cNvSpPr>
            <p:nvPr/>
          </p:nvSpPr>
          <p:spPr bwMode="auto">
            <a:xfrm flipV="1">
              <a:off x="2216" y="1619"/>
              <a:ext cx="2798" cy="941"/>
            </a:xfrm>
            <a:custGeom>
              <a:avLst/>
              <a:gdLst>
                <a:gd name="T0" fmla="*/ 0 w 2798"/>
                <a:gd name="T1" fmla="*/ 862 h 941"/>
                <a:gd name="T2" fmla="*/ 647 w 2798"/>
                <a:gd name="T3" fmla="*/ 221 h 941"/>
                <a:gd name="T4" fmla="*/ 1265 w 2798"/>
                <a:gd name="T5" fmla="*/ 1 h 941"/>
                <a:gd name="T6" fmla="*/ 1960 w 2798"/>
                <a:gd name="T7" fmla="*/ 213 h 941"/>
                <a:gd name="T8" fmla="*/ 2798 w 2798"/>
                <a:gd name="T9" fmla="*/ 941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98" h="941">
                  <a:moveTo>
                    <a:pt x="0" y="862"/>
                  </a:moveTo>
                  <a:cubicBezTo>
                    <a:pt x="108" y="755"/>
                    <a:pt x="436" y="364"/>
                    <a:pt x="647" y="221"/>
                  </a:cubicBezTo>
                  <a:cubicBezTo>
                    <a:pt x="858" y="78"/>
                    <a:pt x="1046" y="2"/>
                    <a:pt x="1265" y="1"/>
                  </a:cubicBezTo>
                  <a:cubicBezTo>
                    <a:pt x="1484" y="0"/>
                    <a:pt x="1705" y="56"/>
                    <a:pt x="1960" y="213"/>
                  </a:cubicBezTo>
                  <a:cubicBezTo>
                    <a:pt x="2215" y="370"/>
                    <a:pt x="2624" y="789"/>
                    <a:pt x="2798" y="941"/>
                  </a:cubicBezTo>
                </a:path>
              </a:pathLst>
            </a:custGeom>
            <a:noFill/>
            <a:ln w="2857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pt-BR"/>
            </a:p>
          </p:txBody>
        </p:sp>
      </p:grpSp>
      <p:sp>
        <p:nvSpPr>
          <p:cNvPr id="660492" name="Oval 12"/>
          <p:cNvSpPr>
            <a:spLocks noChangeArrowheads="1"/>
          </p:cNvSpPr>
          <p:nvPr/>
        </p:nvSpPr>
        <p:spPr bwMode="auto">
          <a:xfrm>
            <a:off x="3017838" y="3924300"/>
            <a:ext cx="76200" cy="76200"/>
          </a:xfrm>
          <a:prstGeom prst="ellipse">
            <a:avLst/>
          </a:prstGeom>
          <a:solidFill>
            <a:srgbClr val="FF6600"/>
          </a:solidFill>
          <a:ln w="28575" algn="ctr">
            <a:solidFill>
              <a:srgbClr val="FF66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660509" name="Oval 29"/>
          <p:cNvSpPr>
            <a:spLocks noChangeArrowheads="1"/>
          </p:cNvSpPr>
          <p:nvPr/>
        </p:nvSpPr>
        <p:spPr bwMode="auto">
          <a:xfrm>
            <a:off x="4114800" y="3975100"/>
            <a:ext cx="76200" cy="76200"/>
          </a:xfrm>
          <a:prstGeom prst="ellipse">
            <a:avLst/>
          </a:prstGeom>
          <a:solidFill>
            <a:schemeClr val="accent2"/>
          </a:solidFill>
          <a:ln w="28575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660510" name="Text Box 30"/>
          <p:cNvSpPr txBox="1">
            <a:spLocks noChangeArrowheads="1"/>
          </p:cNvSpPr>
          <p:nvPr/>
        </p:nvSpPr>
        <p:spPr bwMode="auto">
          <a:xfrm>
            <a:off x="3111500" y="5562600"/>
            <a:ext cx="923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i="1"/>
              <a:t>u</a:t>
            </a:r>
            <a:r>
              <a:rPr lang="pt-BR" altLang="pt-BR"/>
              <a:t> = 0.5</a:t>
            </a:r>
          </a:p>
        </p:txBody>
      </p:sp>
      <p:sp>
        <p:nvSpPr>
          <p:cNvPr id="660511" name="Text Box 31"/>
          <p:cNvSpPr txBox="1">
            <a:spLocks noChangeArrowheads="1"/>
          </p:cNvSpPr>
          <p:nvPr/>
        </p:nvSpPr>
        <p:spPr bwMode="auto">
          <a:xfrm>
            <a:off x="3505200" y="35814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b="1"/>
              <a:t>p</a:t>
            </a:r>
            <a:r>
              <a:rPr lang="pt-BR" altLang="pt-BR" b="1" baseline="-25000"/>
              <a:t>03</a:t>
            </a:r>
            <a:endParaRPr lang="pt-BR" altLang="pt-BR" b="1"/>
          </a:p>
        </p:txBody>
      </p:sp>
    </p:spTree>
    <p:extLst>
      <p:ext uri="{BB962C8B-B14F-4D97-AF65-F5344CB8AC3E}">
        <p14:creationId xmlns:p14="http://schemas.microsoft.com/office/powerpoint/2010/main" val="371059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Algoritmo de De Casteljau</a:t>
            </a:r>
          </a:p>
        </p:txBody>
      </p:sp>
      <p:sp>
        <p:nvSpPr>
          <p:cNvPr id="661507" name="Line 3"/>
          <p:cNvSpPr>
            <a:spLocks noChangeShapeType="1"/>
          </p:cNvSpPr>
          <p:nvPr/>
        </p:nvSpPr>
        <p:spPr bwMode="auto">
          <a:xfrm flipV="1">
            <a:off x="1049338" y="2590800"/>
            <a:ext cx="1981200" cy="2743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pt-BR"/>
          </a:p>
        </p:txBody>
      </p:sp>
      <p:sp>
        <p:nvSpPr>
          <p:cNvPr id="661508" name="Line 4"/>
          <p:cNvSpPr>
            <a:spLocks noChangeShapeType="1"/>
          </p:cNvSpPr>
          <p:nvPr/>
        </p:nvSpPr>
        <p:spPr bwMode="auto">
          <a:xfrm>
            <a:off x="3030538" y="2590800"/>
            <a:ext cx="2438400" cy="2819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pt-BR"/>
          </a:p>
        </p:txBody>
      </p:sp>
      <p:sp>
        <p:nvSpPr>
          <p:cNvPr id="661509" name="Oval 5"/>
          <p:cNvSpPr>
            <a:spLocks noChangeArrowheads="1"/>
          </p:cNvSpPr>
          <p:nvPr/>
        </p:nvSpPr>
        <p:spPr bwMode="auto">
          <a:xfrm>
            <a:off x="973138" y="5334000"/>
            <a:ext cx="76200" cy="76200"/>
          </a:xfrm>
          <a:prstGeom prst="ellipse">
            <a:avLst/>
          </a:prstGeom>
          <a:solidFill>
            <a:schemeClr val="accent1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661510" name="Oval 6"/>
          <p:cNvSpPr>
            <a:spLocks noChangeArrowheads="1"/>
          </p:cNvSpPr>
          <p:nvPr/>
        </p:nvSpPr>
        <p:spPr bwMode="auto">
          <a:xfrm>
            <a:off x="3001963" y="2543175"/>
            <a:ext cx="76200" cy="76200"/>
          </a:xfrm>
          <a:prstGeom prst="ellipse">
            <a:avLst/>
          </a:prstGeom>
          <a:solidFill>
            <a:schemeClr val="accent1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661511" name="Oval 7"/>
          <p:cNvSpPr>
            <a:spLocks noChangeArrowheads="1"/>
          </p:cNvSpPr>
          <p:nvPr/>
        </p:nvSpPr>
        <p:spPr bwMode="auto">
          <a:xfrm>
            <a:off x="5468938" y="5410200"/>
            <a:ext cx="76200" cy="76200"/>
          </a:xfrm>
          <a:prstGeom prst="ellipse">
            <a:avLst/>
          </a:prstGeom>
          <a:solidFill>
            <a:schemeClr val="accent1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pt-BR"/>
          </a:p>
        </p:txBody>
      </p:sp>
      <p:sp>
        <p:nvSpPr>
          <p:cNvPr id="661512" name="Text Box 8"/>
          <p:cNvSpPr txBox="1">
            <a:spLocks noChangeArrowheads="1"/>
          </p:cNvSpPr>
          <p:nvPr/>
        </p:nvSpPr>
        <p:spPr bwMode="auto">
          <a:xfrm>
            <a:off x="304800" y="5278438"/>
            <a:ext cx="422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b="1"/>
              <a:t>p</a:t>
            </a:r>
            <a:r>
              <a:rPr lang="pt-BR" altLang="pt-BR" b="1" baseline="-25000"/>
              <a:t>0</a:t>
            </a:r>
            <a:endParaRPr lang="pt-BR" altLang="pt-BR" b="1"/>
          </a:p>
        </p:txBody>
      </p:sp>
      <p:sp>
        <p:nvSpPr>
          <p:cNvPr id="661513" name="Text Box 9"/>
          <p:cNvSpPr txBox="1">
            <a:spLocks noChangeArrowheads="1"/>
          </p:cNvSpPr>
          <p:nvPr/>
        </p:nvSpPr>
        <p:spPr bwMode="auto">
          <a:xfrm>
            <a:off x="2878138" y="2057400"/>
            <a:ext cx="422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b="1"/>
              <a:t>p</a:t>
            </a:r>
            <a:r>
              <a:rPr lang="pt-BR" altLang="pt-BR" b="1" baseline="-25000"/>
              <a:t>1</a:t>
            </a:r>
            <a:endParaRPr lang="pt-BR" altLang="pt-BR" b="1"/>
          </a:p>
        </p:txBody>
      </p:sp>
      <p:sp>
        <p:nvSpPr>
          <p:cNvPr id="661514" name="Text Box 10"/>
          <p:cNvSpPr txBox="1">
            <a:spLocks noChangeArrowheads="1"/>
          </p:cNvSpPr>
          <p:nvPr/>
        </p:nvSpPr>
        <p:spPr bwMode="auto">
          <a:xfrm>
            <a:off x="5334000" y="5715000"/>
            <a:ext cx="422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b="1"/>
              <a:t>p</a:t>
            </a:r>
            <a:r>
              <a:rPr lang="pt-BR" altLang="pt-BR" b="1" baseline="-25000"/>
              <a:t>2</a:t>
            </a:r>
            <a:endParaRPr lang="pt-BR" altLang="pt-BR" b="1"/>
          </a:p>
        </p:txBody>
      </p:sp>
      <p:sp>
        <p:nvSpPr>
          <p:cNvPr id="661515" name="Text Box 11"/>
          <p:cNvSpPr txBox="1">
            <a:spLocks noChangeArrowheads="1"/>
          </p:cNvSpPr>
          <p:nvPr/>
        </p:nvSpPr>
        <p:spPr bwMode="auto">
          <a:xfrm>
            <a:off x="2438400" y="3429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b="1"/>
              <a:t>p</a:t>
            </a:r>
            <a:r>
              <a:rPr lang="pt-BR" altLang="pt-BR" baseline="-25000"/>
              <a:t>02</a:t>
            </a:r>
            <a:r>
              <a:rPr lang="pt-BR" altLang="pt-BR"/>
              <a:t>(</a:t>
            </a:r>
            <a:r>
              <a:rPr lang="pt-BR" altLang="pt-BR" i="1"/>
              <a:t>u</a:t>
            </a:r>
            <a:r>
              <a:rPr lang="pt-BR" altLang="pt-BR"/>
              <a:t>)</a:t>
            </a:r>
          </a:p>
        </p:txBody>
      </p:sp>
      <p:sp>
        <p:nvSpPr>
          <p:cNvPr id="661517" name="Freeform 13"/>
          <p:cNvSpPr>
            <a:spLocks/>
          </p:cNvSpPr>
          <p:nvPr/>
        </p:nvSpPr>
        <p:spPr bwMode="auto">
          <a:xfrm>
            <a:off x="1049338" y="3965575"/>
            <a:ext cx="4441825" cy="1493838"/>
          </a:xfrm>
          <a:custGeom>
            <a:avLst/>
            <a:gdLst>
              <a:gd name="T0" fmla="*/ 0 w 2798"/>
              <a:gd name="T1" fmla="*/ 862 h 941"/>
              <a:gd name="T2" fmla="*/ 647 w 2798"/>
              <a:gd name="T3" fmla="*/ 221 h 941"/>
              <a:gd name="T4" fmla="*/ 1265 w 2798"/>
              <a:gd name="T5" fmla="*/ 1 h 941"/>
              <a:gd name="T6" fmla="*/ 1960 w 2798"/>
              <a:gd name="T7" fmla="*/ 213 h 941"/>
              <a:gd name="T8" fmla="*/ 2798 w 2798"/>
              <a:gd name="T9" fmla="*/ 941 h 9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98" h="941">
                <a:moveTo>
                  <a:pt x="0" y="862"/>
                </a:moveTo>
                <a:cubicBezTo>
                  <a:pt x="108" y="755"/>
                  <a:pt x="436" y="364"/>
                  <a:pt x="647" y="221"/>
                </a:cubicBezTo>
                <a:cubicBezTo>
                  <a:pt x="858" y="78"/>
                  <a:pt x="1046" y="2"/>
                  <a:pt x="1265" y="1"/>
                </a:cubicBezTo>
                <a:cubicBezTo>
                  <a:pt x="1484" y="0"/>
                  <a:pt x="1705" y="56"/>
                  <a:pt x="1960" y="213"/>
                </a:cubicBezTo>
                <a:cubicBezTo>
                  <a:pt x="2215" y="370"/>
                  <a:pt x="2624" y="789"/>
                  <a:pt x="2798" y="941"/>
                </a:cubicBezTo>
              </a:path>
            </a:pathLst>
          </a:custGeom>
          <a:noFill/>
          <a:ln w="28575" cap="flat" cmpd="sng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pt-BR"/>
          </a:p>
        </p:txBody>
      </p:sp>
      <p:sp>
        <p:nvSpPr>
          <p:cNvPr id="661518" name="Text Box 14"/>
          <p:cNvSpPr txBox="1">
            <a:spLocks noChangeArrowheads="1"/>
          </p:cNvSpPr>
          <p:nvPr/>
        </p:nvSpPr>
        <p:spPr bwMode="auto">
          <a:xfrm>
            <a:off x="4953000" y="41148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b="1"/>
              <a:t>p</a:t>
            </a:r>
            <a:r>
              <a:rPr lang="pt-BR" altLang="pt-BR" baseline="-25000"/>
              <a:t>12</a:t>
            </a:r>
            <a:r>
              <a:rPr lang="pt-BR" altLang="pt-BR"/>
              <a:t>(</a:t>
            </a:r>
            <a:r>
              <a:rPr lang="pt-BR" altLang="pt-BR" i="1"/>
              <a:t>u</a:t>
            </a:r>
            <a:r>
              <a:rPr lang="pt-BR" altLang="pt-BR"/>
              <a:t>)</a:t>
            </a:r>
          </a:p>
        </p:txBody>
      </p:sp>
      <p:sp>
        <p:nvSpPr>
          <p:cNvPr id="661519" name="Line 15"/>
          <p:cNvSpPr>
            <a:spLocks noChangeShapeType="1"/>
          </p:cNvSpPr>
          <p:nvPr/>
        </p:nvSpPr>
        <p:spPr bwMode="auto">
          <a:xfrm flipV="1">
            <a:off x="5499100" y="2619375"/>
            <a:ext cx="2438400" cy="2819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pt-BR"/>
          </a:p>
        </p:txBody>
      </p:sp>
      <p:sp>
        <p:nvSpPr>
          <p:cNvPr id="661520" name="Oval 16"/>
          <p:cNvSpPr>
            <a:spLocks noChangeArrowheads="1"/>
          </p:cNvSpPr>
          <p:nvPr/>
        </p:nvSpPr>
        <p:spPr bwMode="auto">
          <a:xfrm flipV="1">
            <a:off x="5470525" y="5410200"/>
            <a:ext cx="76200" cy="76200"/>
          </a:xfrm>
          <a:prstGeom prst="ellipse">
            <a:avLst/>
          </a:prstGeom>
          <a:solidFill>
            <a:schemeClr val="accent1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661521" name="Oval 17"/>
          <p:cNvSpPr>
            <a:spLocks noChangeArrowheads="1"/>
          </p:cNvSpPr>
          <p:nvPr/>
        </p:nvSpPr>
        <p:spPr bwMode="auto">
          <a:xfrm flipV="1">
            <a:off x="7937500" y="2543175"/>
            <a:ext cx="76200" cy="76200"/>
          </a:xfrm>
          <a:prstGeom prst="ellipse">
            <a:avLst/>
          </a:prstGeom>
          <a:solidFill>
            <a:schemeClr val="accent1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pt-BR"/>
          </a:p>
        </p:txBody>
      </p:sp>
      <p:sp>
        <p:nvSpPr>
          <p:cNvPr id="661522" name="Text Box 18"/>
          <p:cNvSpPr txBox="1">
            <a:spLocks noChangeArrowheads="1"/>
          </p:cNvSpPr>
          <p:nvPr/>
        </p:nvSpPr>
        <p:spPr bwMode="auto">
          <a:xfrm>
            <a:off x="7924800" y="1981200"/>
            <a:ext cx="422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b="1"/>
              <a:t>p</a:t>
            </a:r>
            <a:r>
              <a:rPr lang="pt-BR" altLang="pt-BR" b="1" baseline="-25000"/>
              <a:t>3</a:t>
            </a:r>
            <a:endParaRPr lang="pt-BR" altLang="pt-BR" b="1"/>
          </a:p>
        </p:txBody>
      </p:sp>
      <p:sp>
        <p:nvSpPr>
          <p:cNvPr id="661523" name="Oval 19"/>
          <p:cNvSpPr>
            <a:spLocks noChangeArrowheads="1"/>
          </p:cNvSpPr>
          <p:nvPr/>
        </p:nvSpPr>
        <p:spPr bwMode="auto">
          <a:xfrm>
            <a:off x="2667000" y="4114800"/>
            <a:ext cx="76200" cy="76200"/>
          </a:xfrm>
          <a:prstGeom prst="ellipse">
            <a:avLst/>
          </a:prstGeom>
          <a:solidFill>
            <a:schemeClr val="accent2"/>
          </a:solidFill>
          <a:ln w="28575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 altLang="pt-BR"/>
          </a:p>
        </p:txBody>
      </p:sp>
      <p:sp>
        <p:nvSpPr>
          <p:cNvPr id="661524" name="Line 20"/>
          <p:cNvSpPr>
            <a:spLocks noChangeShapeType="1"/>
          </p:cNvSpPr>
          <p:nvPr/>
        </p:nvSpPr>
        <p:spPr bwMode="auto">
          <a:xfrm flipV="1">
            <a:off x="4154488" y="3733800"/>
            <a:ext cx="2322512" cy="5746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661525" name="Oval 21"/>
          <p:cNvSpPr>
            <a:spLocks noChangeArrowheads="1"/>
          </p:cNvSpPr>
          <p:nvPr/>
        </p:nvSpPr>
        <p:spPr bwMode="auto">
          <a:xfrm>
            <a:off x="2039938" y="4267200"/>
            <a:ext cx="76200" cy="76200"/>
          </a:xfrm>
          <a:prstGeom prst="ellipse">
            <a:avLst/>
          </a:prstGeom>
          <a:solidFill>
            <a:srgbClr val="FF6600"/>
          </a:solidFill>
          <a:ln w="28575" algn="ctr">
            <a:solidFill>
              <a:srgbClr val="FF66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grpSp>
        <p:nvGrpSpPr>
          <p:cNvPr id="661526" name="Group 22"/>
          <p:cNvGrpSpPr>
            <a:grpSpLocks/>
          </p:cNvGrpSpPr>
          <p:nvPr/>
        </p:nvGrpSpPr>
        <p:grpSpPr bwMode="auto">
          <a:xfrm>
            <a:off x="3136900" y="2570163"/>
            <a:ext cx="4835525" cy="1535112"/>
            <a:chOff x="2216" y="1619"/>
            <a:chExt cx="2798" cy="967"/>
          </a:xfrm>
        </p:grpSpPr>
        <p:sp>
          <p:nvSpPr>
            <p:cNvPr id="661527" name="Oval 23"/>
            <p:cNvSpPr>
              <a:spLocks noChangeArrowheads="1"/>
            </p:cNvSpPr>
            <p:nvPr/>
          </p:nvSpPr>
          <p:spPr bwMode="auto">
            <a:xfrm flipV="1">
              <a:off x="2840" y="2322"/>
              <a:ext cx="48" cy="48"/>
            </a:xfrm>
            <a:prstGeom prst="ellipse">
              <a:avLst/>
            </a:prstGeom>
            <a:solidFill>
              <a:srgbClr val="FF6600"/>
            </a:solidFill>
            <a:ln w="28575" algn="ctr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pt-BR"/>
            </a:p>
          </p:txBody>
        </p:sp>
        <p:sp>
          <p:nvSpPr>
            <p:cNvPr id="661528" name="Oval 24"/>
            <p:cNvSpPr>
              <a:spLocks noChangeArrowheads="1"/>
            </p:cNvSpPr>
            <p:nvPr/>
          </p:nvSpPr>
          <p:spPr bwMode="auto">
            <a:xfrm flipV="1">
              <a:off x="3456" y="2538"/>
              <a:ext cx="48" cy="48"/>
            </a:xfrm>
            <a:prstGeom prst="ellipse">
              <a:avLst/>
            </a:prstGeom>
            <a:solidFill>
              <a:srgbClr val="FF6600"/>
            </a:solidFill>
            <a:ln w="28575" algn="ctr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pt-BR"/>
            </a:p>
          </p:txBody>
        </p:sp>
        <p:sp>
          <p:nvSpPr>
            <p:cNvPr id="661529" name="Oval 25"/>
            <p:cNvSpPr>
              <a:spLocks noChangeArrowheads="1"/>
            </p:cNvSpPr>
            <p:nvPr/>
          </p:nvSpPr>
          <p:spPr bwMode="auto">
            <a:xfrm flipV="1">
              <a:off x="4152" y="2330"/>
              <a:ext cx="48" cy="48"/>
            </a:xfrm>
            <a:prstGeom prst="ellipse">
              <a:avLst/>
            </a:prstGeom>
            <a:solidFill>
              <a:srgbClr val="FF6600"/>
            </a:solidFill>
            <a:ln w="28575" algn="ctr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pt-BR"/>
            </a:p>
          </p:txBody>
        </p:sp>
        <p:sp>
          <p:nvSpPr>
            <p:cNvPr id="661530" name="Freeform 26"/>
            <p:cNvSpPr>
              <a:spLocks/>
            </p:cNvSpPr>
            <p:nvPr/>
          </p:nvSpPr>
          <p:spPr bwMode="auto">
            <a:xfrm flipV="1">
              <a:off x="2216" y="1619"/>
              <a:ext cx="2798" cy="941"/>
            </a:xfrm>
            <a:custGeom>
              <a:avLst/>
              <a:gdLst>
                <a:gd name="T0" fmla="*/ 0 w 2798"/>
                <a:gd name="T1" fmla="*/ 862 h 941"/>
                <a:gd name="T2" fmla="*/ 647 w 2798"/>
                <a:gd name="T3" fmla="*/ 221 h 941"/>
                <a:gd name="T4" fmla="*/ 1265 w 2798"/>
                <a:gd name="T5" fmla="*/ 1 h 941"/>
                <a:gd name="T6" fmla="*/ 1960 w 2798"/>
                <a:gd name="T7" fmla="*/ 213 h 941"/>
                <a:gd name="T8" fmla="*/ 2798 w 2798"/>
                <a:gd name="T9" fmla="*/ 941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98" h="941">
                  <a:moveTo>
                    <a:pt x="0" y="862"/>
                  </a:moveTo>
                  <a:cubicBezTo>
                    <a:pt x="108" y="755"/>
                    <a:pt x="436" y="364"/>
                    <a:pt x="647" y="221"/>
                  </a:cubicBezTo>
                  <a:cubicBezTo>
                    <a:pt x="858" y="78"/>
                    <a:pt x="1046" y="2"/>
                    <a:pt x="1265" y="1"/>
                  </a:cubicBezTo>
                  <a:cubicBezTo>
                    <a:pt x="1484" y="0"/>
                    <a:pt x="1705" y="56"/>
                    <a:pt x="1960" y="213"/>
                  </a:cubicBezTo>
                  <a:cubicBezTo>
                    <a:pt x="2215" y="370"/>
                    <a:pt x="2624" y="789"/>
                    <a:pt x="2798" y="941"/>
                  </a:cubicBezTo>
                </a:path>
              </a:pathLst>
            </a:custGeom>
            <a:noFill/>
            <a:ln w="2857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pt-BR"/>
            </a:p>
          </p:txBody>
        </p:sp>
      </p:grpSp>
      <p:sp>
        <p:nvSpPr>
          <p:cNvPr id="661531" name="Oval 27"/>
          <p:cNvSpPr>
            <a:spLocks noChangeArrowheads="1"/>
          </p:cNvSpPr>
          <p:nvPr/>
        </p:nvSpPr>
        <p:spPr bwMode="auto">
          <a:xfrm>
            <a:off x="3017838" y="3924300"/>
            <a:ext cx="76200" cy="76200"/>
          </a:xfrm>
          <a:prstGeom prst="ellipse">
            <a:avLst/>
          </a:prstGeom>
          <a:solidFill>
            <a:srgbClr val="FF6600"/>
          </a:solidFill>
          <a:ln w="28575" algn="ctr">
            <a:solidFill>
              <a:srgbClr val="FF66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661532" name="Oval 28"/>
          <p:cNvSpPr>
            <a:spLocks noChangeArrowheads="1"/>
          </p:cNvSpPr>
          <p:nvPr/>
        </p:nvSpPr>
        <p:spPr bwMode="auto">
          <a:xfrm>
            <a:off x="4114800" y="3975100"/>
            <a:ext cx="76200" cy="76200"/>
          </a:xfrm>
          <a:prstGeom prst="ellipse">
            <a:avLst/>
          </a:prstGeom>
          <a:solidFill>
            <a:schemeClr val="accent2"/>
          </a:solidFill>
          <a:ln w="28575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661516" name="Oval 12"/>
          <p:cNvSpPr>
            <a:spLocks noChangeArrowheads="1"/>
          </p:cNvSpPr>
          <p:nvPr/>
        </p:nvSpPr>
        <p:spPr bwMode="auto">
          <a:xfrm>
            <a:off x="4122738" y="4254500"/>
            <a:ext cx="76200" cy="76200"/>
          </a:xfrm>
          <a:prstGeom prst="ellipse">
            <a:avLst/>
          </a:prstGeom>
          <a:solidFill>
            <a:srgbClr val="FF6600"/>
          </a:solidFill>
          <a:ln w="28575" algn="ctr">
            <a:solidFill>
              <a:srgbClr val="FF66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661533" name="Oval 29"/>
          <p:cNvSpPr>
            <a:spLocks noChangeArrowheads="1"/>
          </p:cNvSpPr>
          <p:nvPr/>
        </p:nvSpPr>
        <p:spPr bwMode="auto">
          <a:xfrm>
            <a:off x="5867400" y="3822700"/>
            <a:ext cx="76200" cy="76200"/>
          </a:xfrm>
          <a:prstGeom prst="ellipse">
            <a:avLst/>
          </a:prstGeom>
          <a:solidFill>
            <a:schemeClr val="accent2"/>
          </a:solidFill>
          <a:ln w="28575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661534" name="Text Box 30"/>
          <p:cNvSpPr txBox="1">
            <a:spLocks noChangeArrowheads="1"/>
          </p:cNvSpPr>
          <p:nvPr/>
        </p:nvSpPr>
        <p:spPr bwMode="auto">
          <a:xfrm>
            <a:off x="3048000" y="5562600"/>
            <a:ext cx="1050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i="1"/>
              <a:t>u</a:t>
            </a:r>
            <a:r>
              <a:rPr lang="pt-BR" altLang="pt-BR"/>
              <a:t> = 0.75</a:t>
            </a:r>
          </a:p>
        </p:txBody>
      </p:sp>
      <p:sp>
        <p:nvSpPr>
          <p:cNvPr id="661535" name="Text Box 31"/>
          <p:cNvSpPr txBox="1">
            <a:spLocks noChangeArrowheads="1"/>
          </p:cNvSpPr>
          <p:nvPr/>
        </p:nvSpPr>
        <p:spPr bwMode="auto">
          <a:xfrm>
            <a:off x="5638800" y="32766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b="1"/>
              <a:t>p</a:t>
            </a:r>
            <a:r>
              <a:rPr lang="pt-BR" altLang="pt-BR" b="1" baseline="-25000"/>
              <a:t>03</a:t>
            </a:r>
            <a:endParaRPr lang="pt-BR" altLang="pt-BR" b="1"/>
          </a:p>
        </p:txBody>
      </p:sp>
    </p:spTree>
    <p:extLst>
      <p:ext uri="{BB962C8B-B14F-4D97-AF65-F5344CB8AC3E}">
        <p14:creationId xmlns:p14="http://schemas.microsoft.com/office/powerpoint/2010/main" val="75978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Algoritmo de De Casteljau</a:t>
            </a:r>
          </a:p>
        </p:txBody>
      </p:sp>
      <p:sp>
        <p:nvSpPr>
          <p:cNvPr id="662531" name="Line 3"/>
          <p:cNvSpPr>
            <a:spLocks noChangeShapeType="1"/>
          </p:cNvSpPr>
          <p:nvPr/>
        </p:nvSpPr>
        <p:spPr bwMode="auto">
          <a:xfrm flipV="1">
            <a:off x="1049338" y="2590800"/>
            <a:ext cx="1981200" cy="2743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pt-BR"/>
          </a:p>
        </p:txBody>
      </p:sp>
      <p:sp>
        <p:nvSpPr>
          <p:cNvPr id="662532" name="Line 4"/>
          <p:cNvSpPr>
            <a:spLocks noChangeShapeType="1"/>
          </p:cNvSpPr>
          <p:nvPr/>
        </p:nvSpPr>
        <p:spPr bwMode="auto">
          <a:xfrm>
            <a:off x="3030538" y="2590800"/>
            <a:ext cx="2438400" cy="2819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pt-BR"/>
          </a:p>
        </p:txBody>
      </p:sp>
      <p:sp>
        <p:nvSpPr>
          <p:cNvPr id="662533" name="Oval 5"/>
          <p:cNvSpPr>
            <a:spLocks noChangeArrowheads="1"/>
          </p:cNvSpPr>
          <p:nvPr/>
        </p:nvSpPr>
        <p:spPr bwMode="auto">
          <a:xfrm>
            <a:off x="973138" y="5334000"/>
            <a:ext cx="76200" cy="76200"/>
          </a:xfrm>
          <a:prstGeom prst="ellipse">
            <a:avLst/>
          </a:prstGeom>
          <a:solidFill>
            <a:schemeClr val="accent1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662534" name="Oval 6"/>
          <p:cNvSpPr>
            <a:spLocks noChangeArrowheads="1"/>
          </p:cNvSpPr>
          <p:nvPr/>
        </p:nvSpPr>
        <p:spPr bwMode="auto">
          <a:xfrm>
            <a:off x="3001963" y="2543175"/>
            <a:ext cx="76200" cy="76200"/>
          </a:xfrm>
          <a:prstGeom prst="ellipse">
            <a:avLst/>
          </a:prstGeom>
          <a:solidFill>
            <a:schemeClr val="accent1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662535" name="Oval 7"/>
          <p:cNvSpPr>
            <a:spLocks noChangeArrowheads="1"/>
          </p:cNvSpPr>
          <p:nvPr/>
        </p:nvSpPr>
        <p:spPr bwMode="auto">
          <a:xfrm>
            <a:off x="5468938" y="5410200"/>
            <a:ext cx="76200" cy="76200"/>
          </a:xfrm>
          <a:prstGeom prst="ellipse">
            <a:avLst/>
          </a:prstGeom>
          <a:solidFill>
            <a:schemeClr val="accent1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pt-BR"/>
          </a:p>
        </p:txBody>
      </p:sp>
      <p:sp>
        <p:nvSpPr>
          <p:cNvPr id="662536" name="Text Box 8"/>
          <p:cNvSpPr txBox="1">
            <a:spLocks noChangeArrowheads="1"/>
          </p:cNvSpPr>
          <p:nvPr/>
        </p:nvSpPr>
        <p:spPr bwMode="auto">
          <a:xfrm>
            <a:off x="304800" y="5278438"/>
            <a:ext cx="422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b="1"/>
              <a:t>p</a:t>
            </a:r>
            <a:r>
              <a:rPr lang="pt-BR" altLang="pt-BR" b="1" baseline="-25000"/>
              <a:t>0</a:t>
            </a:r>
            <a:endParaRPr lang="pt-BR" altLang="pt-BR" b="1"/>
          </a:p>
        </p:txBody>
      </p:sp>
      <p:sp>
        <p:nvSpPr>
          <p:cNvPr id="662537" name="Text Box 9"/>
          <p:cNvSpPr txBox="1">
            <a:spLocks noChangeArrowheads="1"/>
          </p:cNvSpPr>
          <p:nvPr/>
        </p:nvSpPr>
        <p:spPr bwMode="auto">
          <a:xfrm>
            <a:off x="2878138" y="2057400"/>
            <a:ext cx="422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b="1"/>
              <a:t>p</a:t>
            </a:r>
            <a:r>
              <a:rPr lang="pt-BR" altLang="pt-BR" b="1" baseline="-25000"/>
              <a:t>1</a:t>
            </a:r>
            <a:endParaRPr lang="pt-BR" altLang="pt-BR" b="1"/>
          </a:p>
        </p:txBody>
      </p:sp>
      <p:sp>
        <p:nvSpPr>
          <p:cNvPr id="662538" name="Text Box 10"/>
          <p:cNvSpPr txBox="1">
            <a:spLocks noChangeArrowheads="1"/>
          </p:cNvSpPr>
          <p:nvPr/>
        </p:nvSpPr>
        <p:spPr bwMode="auto">
          <a:xfrm>
            <a:off x="5334000" y="5715000"/>
            <a:ext cx="422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b="1"/>
              <a:t>p</a:t>
            </a:r>
            <a:r>
              <a:rPr lang="pt-BR" altLang="pt-BR" b="1" baseline="-25000"/>
              <a:t>2</a:t>
            </a:r>
            <a:endParaRPr lang="pt-BR" altLang="pt-BR" b="1"/>
          </a:p>
        </p:txBody>
      </p:sp>
      <p:sp>
        <p:nvSpPr>
          <p:cNvPr id="662539" name="Text Box 11"/>
          <p:cNvSpPr txBox="1">
            <a:spLocks noChangeArrowheads="1"/>
          </p:cNvSpPr>
          <p:nvPr/>
        </p:nvSpPr>
        <p:spPr bwMode="auto">
          <a:xfrm>
            <a:off x="2438400" y="3429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b="1"/>
              <a:t>p</a:t>
            </a:r>
            <a:r>
              <a:rPr lang="pt-BR" altLang="pt-BR" baseline="-25000"/>
              <a:t>02</a:t>
            </a:r>
            <a:r>
              <a:rPr lang="pt-BR" altLang="pt-BR"/>
              <a:t>(</a:t>
            </a:r>
            <a:r>
              <a:rPr lang="pt-BR" altLang="pt-BR" i="1"/>
              <a:t>u</a:t>
            </a:r>
            <a:r>
              <a:rPr lang="pt-BR" altLang="pt-BR"/>
              <a:t>)</a:t>
            </a:r>
          </a:p>
        </p:txBody>
      </p:sp>
      <p:sp>
        <p:nvSpPr>
          <p:cNvPr id="662540" name="Freeform 12"/>
          <p:cNvSpPr>
            <a:spLocks/>
          </p:cNvSpPr>
          <p:nvPr/>
        </p:nvSpPr>
        <p:spPr bwMode="auto">
          <a:xfrm>
            <a:off x="1049338" y="3965575"/>
            <a:ext cx="4441825" cy="1493838"/>
          </a:xfrm>
          <a:custGeom>
            <a:avLst/>
            <a:gdLst>
              <a:gd name="T0" fmla="*/ 0 w 2798"/>
              <a:gd name="T1" fmla="*/ 862 h 941"/>
              <a:gd name="T2" fmla="*/ 647 w 2798"/>
              <a:gd name="T3" fmla="*/ 221 h 941"/>
              <a:gd name="T4" fmla="*/ 1265 w 2798"/>
              <a:gd name="T5" fmla="*/ 1 h 941"/>
              <a:gd name="T6" fmla="*/ 1960 w 2798"/>
              <a:gd name="T7" fmla="*/ 213 h 941"/>
              <a:gd name="T8" fmla="*/ 2798 w 2798"/>
              <a:gd name="T9" fmla="*/ 941 h 9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98" h="941">
                <a:moveTo>
                  <a:pt x="0" y="862"/>
                </a:moveTo>
                <a:cubicBezTo>
                  <a:pt x="108" y="755"/>
                  <a:pt x="436" y="364"/>
                  <a:pt x="647" y="221"/>
                </a:cubicBezTo>
                <a:cubicBezTo>
                  <a:pt x="858" y="78"/>
                  <a:pt x="1046" y="2"/>
                  <a:pt x="1265" y="1"/>
                </a:cubicBezTo>
                <a:cubicBezTo>
                  <a:pt x="1484" y="0"/>
                  <a:pt x="1705" y="56"/>
                  <a:pt x="1960" y="213"/>
                </a:cubicBezTo>
                <a:cubicBezTo>
                  <a:pt x="2215" y="370"/>
                  <a:pt x="2624" y="789"/>
                  <a:pt x="2798" y="941"/>
                </a:cubicBezTo>
              </a:path>
            </a:pathLst>
          </a:custGeom>
          <a:noFill/>
          <a:ln w="28575" cap="flat" cmpd="sng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pt-BR"/>
          </a:p>
        </p:txBody>
      </p:sp>
      <p:sp>
        <p:nvSpPr>
          <p:cNvPr id="662541" name="Text Box 13"/>
          <p:cNvSpPr txBox="1">
            <a:spLocks noChangeArrowheads="1"/>
          </p:cNvSpPr>
          <p:nvPr/>
        </p:nvSpPr>
        <p:spPr bwMode="auto">
          <a:xfrm>
            <a:off x="4953000" y="41148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b="1"/>
              <a:t>p</a:t>
            </a:r>
            <a:r>
              <a:rPr lang="pt-BR" altLang="pt-BR" baseline="-25000"/>
              <a:t>12</a:t>
            </a:r>
            <a:r>
              <a:rPr lang="pt-BR" altLang="pt-BR"/>
              <a:t>(</a:t>
            </a:r>
            <a:r>
              <a:rPr lang="pt-BR" altLang="pt-BR" i="1"/>
              <a:t>u</a:t>
            </a:r>
            <a:r>
              <a:rPr lang="pt-BR" altLang="pt-BR"/>
              <a:t>)</a:t>
            </a:r>
          </a:p>
        </p:txBody>
      </p:sp>
      <p:sp>
        <p:nvSpPr>
          <p:cNvPr id="662542" name="Line 14"/>
          <p:cNvSpPr>
            <a:spLocks noChangeShapeType="1"/>
          </p:cNvSpPr>
          <p:nvPr/>
        </p:nvSpPr>
        <p:spPr bwMode="auto">
          <a:xfrm flipV="1">
            <a:off x="5499100" y="2619375"/>
            <a:ext cx="2438400" cy="2819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pt-BR"/>
          </a:p>
        </p:txBody>
      </p:sp>
      <p:sp>
        <p:nvSpPr>
          <p:cNvPr id="662543" name="Oval 15"/>
          <p:cNvSpPr>
            <a:spLocks noChangeArrowheads="1"/>
          </p:cNvSpPr>
          <p:nvPr/>
        </p:nvSpPr>
        <p:spPr bwMode="auto">
          <a:xfrm flipV="1">
            <a:off x="5470525" y="5410200"/>
            <a:ext cx="76200" cy="76200"/>
          </a:xfrm>
          <a:prstGeom prst="ellipse">
            <a:avLst/>
          </a:prstGeom>
          <a:solidFill>
            <a:schemeClr val="accent1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662544" name="Oval 16"/>
          <p:cNvSpPr>
            <a:spLocks noChangeArrowheads="1"/>
          </p:cNvSpPr>
          <p:nvPr/>
        </p:nvSpPr>
        <p:spPr bwMode="auto">
          <a:xfrm flipV="1">
            <a:off x="7937500" y="2543175"/>
            <a:ext cx="76200" cy="76200"/>
          </a:xfrm>
          <a:prstGeom prst="ellipse">
            <a:avLst/>
          </a:prstGeom>
          <a:solidFill>
            <a:schemeClr val="accent1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pt-BR"/>
          </a:p>
        </p:txBody>
      </p:sp>
      <p:sp>
        <p:nvSpPr>
          <p:cNvPr id="662545" name="Text Box 17"/>
          <p:cNvSpPr txBox="1">
            <a:spLocks noChangeArrowheads="1"/>
          </p:cNvSpPr>
          <p:nvPr/>
        </p:nvSpPr>
        <p:spPr bwMode="auto">
          <a:xfrm>
            <a:off x="7924800" y="1981200"/>
            <a:ext cx="422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b="1"/>
              <a:t>p</a:t>
            </a:r>
            <a:r>
              <a:rPr lang="pt-BR" altLang="pt-BR" b="1" baseline="-25000"/>
              <a:t>3</a:t>
            </a:r>
            <a:endParaRPr lang="pt-BR" altLang="pt-BR" b="1"/>
          </a:p>
        </p:txBody>
      </p:sp>
      <p:sp>
        <p:nvSpPr>
          <p:cNvPr id="662546" name="Oval 18"/>
          <p:cNvSpPr>
            <a:spLocks noChangeArrowheads="1"/>
          </p:cNvSpPr>
          <p:nvPr/>
        </p:nvSpPr>
        <p:spPr bwMode="auto">
          <a:xfrm>
            <a:off x="2667000" y="4114800"/>
            <a:ext cx="76200" cy="76200"/>
          </a:xfrm>
          <a:prstGeom prst="ellipse">
            <a:avLst/>
          </a:prstGeom>
          <a:solidFill>
            <a:schemeClr val="accent2"/>
          </a:solidFill>
          <a:ln w="28575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 altLang="pt-BR"/>
          </a:p>
        </p:txBody>
      </p:sp>
      <p:sp>
        <p:nvSpPr>
          <p:cNvPr id="662548" name="Oval 20"/>
          <p:cNvSpPr>
            <a:spLocks noChangeArrowheads="1"/>
          </p:cNvSpPr>
          <p:nvPr/>
        </p:nvSpPr>
        <p:spPr bwMode="auto">
          <a:xfrm>
            <a:off x="2039938" y="4267200"/>
            <a:ext cx="76200" cy="76200"/>
          </a:xfrm>
          <a:prstGeom prst="ellipse">
            <a:avLst/>
          </a:prstGeom>
          <a:solidFill>
            <a:srgbClr val="FF6600"/>
          </a:solidFill>
          <a:ln w="28575" algn="ctr">
            <a:solidFill>
              <a:srgbClr val="FF66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grpSp>
        <p:nvGrpSpPr>
          <p:cNvPr id="662549" name="Group 21"/>
          <p:cNvGrpSpPr>
            <a:grpSpLocks/>
          </p:cNvGrpSpPr>
          <p:nvPr/>
        </p:nvGrpSpPr>
        <p:grpSpPr bwMode="auto">
          <a:xfrm>
            <a:off x="3136900" y="2570163"/>
            <a:ext cx="4835525" cy="1535112"/>
            <a:chOff x="2216" y="1619"/>
            <a:chExt cx="2798" cy="967"/>
          </a:xfrm>
        </p:grpSpPr>
        <p:sp>
          <p:nvSpPr>
            <p:cNvPr id="662550" name="Oval 22"/>
            <p:cNvSpPr>
              <a:spLocks noChangeArrowheads="1"/>
            </p:cNvSpPr>
            <p:nvPr/>
          </p:nvSpPr>
          <p:spPr bwMode="auto">
            <a:xfrm flipV="1">
              <a:off x="2840" y="2322"/>
              <a:ext cx="48" cy="48"/>
            </a:xfrm>
            <a:prstGeom prst="ellipse">
              <a:avLst/>
            </a:prstGeom>
            <a:solidFill>
              <a:srgbClr val="FF6600"/>
            </a:solidFill>
            <a:ln w="28575" algn="ctr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pt-BR"/>
            </a:p>
          </p:txBody>
        </p:sp>
        <p:sp>
          <p:nvSpPr>
            <p:cNvPr id="662551" name="Oval 23"/>
            <p:cNvSpPr>
              <a:spLocks noChangeArrowheads="1"/>
            </p:cNvSpPr>
            <p:nvPr/>
          </p:nvSpPr>
          <p:spPr bwMode="auto">
            <a:xfrm flipV="1">
              <a:off x="3456" y="2538"/>
              <a:ext cx="48" cy="48"/>
            </a:xfrm>
            <a:prstGeom prst="ellipse">
              <a:avLst/>
            </a:prstGeom>
            <a:solidFill>
              <a:srgbClr val="FF6600"/>
            </a:solidFill>
            <a:ln w="28575" algn="ctr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pt-BR"/>
            </a:p>
          </p:txBody>
        </p:sp>
        <p:sp>
          <p:nvSpPr>
            <p:cNvPr id="662552" name="Oval 24"/>
            <p:cNvSpPr>
              <a:spLocks noChangeArrowheads="1"/>
            </p:cNvSpPr>
            <p:nvPr/>
          </p:nvSpPr>
          <p:spPr bwMode="auto">
            <a:xfrm flipV="1">
              <a:off x="4152" y="2330"/>
              <a:ext cx="48" cy="48"/>
            </a:xfrm>
            <a:prstGeom prst="ellipse">
              <a:avLst/>
            </a:prstGeom>
            <a:solidFill>
              <a:srgbClr val="FF6600"/>
            </a:solidFill>
            <a:ln w="28575" algn="ctr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pt-BR"/>
            </a:p>
          </p:txBody>
        </p:sp>
        <p:sp>
          <p:nvSpPr>
            <p:cNvPr id="662553" name="Freeform 25"/>
            <p:cNvSpPr>
              <a:spLocks/>
            </p:cNvSpPr>
            <p:nvPr/>
          </p:nvSpPr>
          <p:spPr bwMode="auto">
            <a:xfrm flipV="1">
              <a:off x="2216" y="1619"/>
              <a:ext cx="2798" cy="941"/>
            </a:xfrm>
            <a:custGeom>
              <a:avLst/>
              <a:gdLst>
                <a:gd name="T0" fmla="*/ 0 w 2798"/>
                <a:gd name="T1" fmla="*/ 862 h 941"/>
                <a:gd name="T2" fmla="*/ 647 w 2798"/>
                <a:gd name="T3" fmla="*/ 221 h 941"/>
                <a:gd name="T4" fmla="*/ 1265 w 2798"/>
                <a:gd name="T5" fmla="*/ 1 h 941"/>
                <a:gd name="T6" fmla="*/ 1960 w 2798"/>
                <a:gd name="T7" fmla="*/ 213 h 941"/>
                <a:gd name="T8" fmla="*/ 2798 w 2798"/>
                <a:gd name="T9" fmla="*/ 941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98" h="941">
                  <a:moveTo>
                    <a:pt x="0" y="862"/>
                  </a:moveTo>
                  <a:cubicBezTo>
                    <a:pt x="108" y="755"/>
                    <a:pt x="436" y="364"/>
                    <a:pt x="647" y="221"/>
                  </a:cubicBezTo>
                  <a:cubicBezTo>
                    <a:pt x="858" y="78"/>
                    <a:pt x="1046" y="2"/>
                    <a:pt x="1265" y="1"/>
                  </a:cubicBezTo>
                  <a:cubicBezTo>
                    <a:pt x="1484" y="0"/>
                    <a:pt x="1705" y="56"/>
                    <a:pt x="1960" y="213"/>
                  </a:cubicBezTo>
                  <a:cubicBezTo>
                    <a:pt x="2215" y="370"/>
                    <a:pt x="2624" y="789"/>
                    <a:pt x="2798" y="941"/>
                  </a:cubicBezTo>
                </a:path>
              </a:pathLst>
            </a:custGeom>
            <a:noFill/>
            <a:ln w="2857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pt-BR"/>
            </a:p>
          </p:txBody>
        </p:sp>
      </p:grpSp>
      <p:sp>
        <p:nvSpPr>
          <p:cNvPr id="662554" name="Oval 26"/>
          <p:cNvSpPr>
            <a:spLocks noChangeArrowheads="1"/>
          </p:cNvSpPr>
          <p:nvPr/>
        </p:nvSpPr>
        <p:spPr bwMode="auto">
          <a:xfrm>
            <a:off x="3017838" y="3924300"/>
            <a:ext cx="76200" cy="76200"/>
          </a:xfrm>
          <a:prstGeom prst="ellipse">
            <a:avLst/>
          </a:prstGeom>
          <a:solidFill>
            <a:srgbClr val="FF6600"/>
          </a:solidFill>
          <a:ln w="28575" algn="ctr">
            <a:solidFill>
              <a:srgbClr val="FF66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662555" name="Oval 27"/>
          <p:cNvSpPr>
            <a:spLocks noChangeArrowheads="1"/>
          </p:cNvSpPr>
          <p:nvPr/>
        </p:nvSpPr>
        <p:spPr bwMode="auto">
          <a:xfrm>
            <a:off x="4114800" y="3975100"/>
            <a:ext cx="76200" cy="76200"/>
          </a:xfrm>
          <a:prstGeom prst="ellipse">
            <a:avLst/>
          </a:prstGeom>
          <a:solidFill>
            <a:schemeClr val="accent2"/>
          </a:solidFill>
          <a:ln w="28575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662556" name="Oval 28"/>
          <p:cNvSpPr>
            <a:spLocks noChangeArrowheads="1"/>
          </p:cNvSpPr>
          <p:nvPr/>
        </p:nvSpPr>
        <p:spPr bwMode="auto">
          <a:xfrm>
            <a:off x="4122738" y="4254500"/>
            <a:ext cx="76200" cy="76200"/>
          </a:xfrm>
          <a:prstGeom prst="ellipse">
            <a:avLst/>
          </a:prstGeom>
          <a:solidFill>
            <a:srgbClr val="FF6600"/>
          </a:solidFill>
          <a:ln w="28575" algn="ctr">
            <a:solidFill>
              <a:srgbClr val="FF66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662557" name="Oval 29"/>
          <p:cNvSpPr>
            <a:spLocks noChangeArrowheads="1"/>
          </p:cNvSpPr>
          <p:nvPr/>
        </p:nvSpPr>
        <p:spPr bwMode="auto">
          <a:xfrm>
            <a:off x="5867400" y="3822700"/>
            <a:ext cx="76200" cy="76200"/>
          </a:xfrm>
          <a:prstGeom prst="ellipse">
            <a:avLst/>
          </a:prstGeom>
          <a:solidFill>
            <a:schemeClr val="accent2"/>
          </a:solidFill>
          <a:ln w="28575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662559" name="Text Box 31"/>
          <p:cNvSpPr txBox="1">
            <a:spLocks noChangeArrowheads="1"/>
          </p:cNvSpPr>
          <p:nvPr/>
        </p:nvSpPr>
        <p:spPr bwMode="auto">
          <a:xfrm>
            <a:off x="5334000" y="3200400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b="1"/>
              <a:t>p</a:t>
            </a:r>
            <a:r>
              <a:rPr lang="pt-BR" altLang="pt-BR" b="1" baseline="-25000"/>
              <a:t>03</a:t>
            </a:r>
            <a:r>
              <a:rPr lang="pt-BR" altLang="pt-BR"/>
              <a:t>(</a:t>
            </a:r>
            <a:r>
              <a:rPr lang="pt-BR" altLang="pt-BR" i="1"/>
              <a:t>u</a:t>
            </a:r>
            <a:r>
              <a:rPr lang="pt-BR" altLang="pt-BR"/>
              <a:t>)</a:t>
            </a:r>
          </a:p>
        </p:txBody>
      </p:sp>
      <p:sp>
        <p:nvSpPr>
          <p:cNvPr id="662560" name="Freeform 32"/>
          <p:cNvSpPr>
            <a:spLocks/>
          </p:cNvSpPr>
          <p:nvPr/>
        </p:nvSpPr>
        <p:spPr bwMode="auto">
          <a:xfrm>
            <a:off x="1008063" y="2590800"/>
            <a:ext cx="6916737" cy="2760663"/>
          </a:xfrm>
          <a:custGeom>
            <a:avLst/>
            <a:gdLst>
              <a:gd name="T0" fmla="*/ 0 w 4357"/>
              <a:gd name="T1" fmla="*/ 1739 h 1739"/>
              <a:gd name="T2" fmla="*/ 1076 w 4357"/>
              <a:gd name="T3" fmla="*/ 985 h 1739"/>
              <a:gd name="T4" fmla="*/ 1982 w 4357"/>
              <a:gd name="T5" fmla="*/ 892 h 1739"/>
              <a:gd name="T6" fmla="*/ 3075 w 4357"/>
              <a:gd name="T7" fmla="*/ 808 h 1739"/>
              <a:gd name="T8" fmla="*/ 4357 w 4357"/>
              <a:gd name="T9" fmla="*/ 0 h 17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7" h="1739">
                <a:moveTo>
                  <a:pt x="0" y="1739"/>
                </a:moveTo>
                <a:cubicBezTo>
                  <a:pt x="179" y="1613"/>
                  <a:pt x="746" y="1126"/>
                  <a:pt x="1076" y="985"/>
                </a:cubicBezTo>
                <a:cubicBezTo>
                  <a:pt x="1406" y="844"/>
                  <a:pt x="1649" y="922"/>
                  <a:pt x="1982" y="892"/>
                </a:cubicBezTo>
                <a:cubicBezTo>
                  <a:pt x="2315" y="862"/>
                  <a:pt x="2679" y="957"/>
                  <a:pt x="3075" y="808"/>
                </a:cubicBezTo>
                <a:cubicBezTo>
                  <a:pt x="3471" y="659"/>
                  <a:pt x="4090" y="168"/>
                  <a:pt x="4357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366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Algoritmo de De Casteljau</a:t>
            </a:r>
          </a:p>
        </p:txBody>
      </p:sp>
      <p:sp>
        <p:nvSpPr>
          <p:cNvPr id="66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772400" cy="4525963"/>
          </a:xfrm>
        </p:spPr>
        <p:txBody>
          <a:bodyPr/>
          <a:lstStyle/>
          <a:p>
            <a:r>
              <a:rPr lang="pt-BR" altLang="pt-BR" sz="2600"/>
              <a:t>Novamente temos uma curva dada pela soma de 4 funções de mistura (agora cúbicas), cada uma multiplicada por um dos 4 pontos</a:t>
            </a:r>
          </a:p>
          <a:p>
            <a:pPr lvl="1"/>
            <a:r>
              <a:rPr lang="pt-BR" altLang="pt-BR" sz="2400" i="1"/>
              <a:t>b</a:t>
            </a:r>
            <a:r>
              <a:rPr lang="pt-BR" altLang="pt-BR" sz="2400" baseline="-25000"/>
              <a:t>03</a:t>
            </a:r>
            <a:r>
              <a:rPr lang="pt-BR" altLang="pt-BR" sz="2400"/>
              <a:t>(</a:t>
            </a:r>
            <a:r>
              <a:rPr lang="pt-BR" altLang="pt-BR" sz="2400" i="1"/>
              <a:t>u</a:t>
            </a:r>
            <a:r>
              <a:rPr lang="pt-BR" altLang="pt-BR" sz="2400"/>
              <a:t>) = (1 – </a:t>
            </a:r>
            <a:r>
              <a:rPr lang="pt-BR" altLang="pt-BR" sz="2400" i="1"/>
              <a:t>u</a:t>
            </a:r>
            <a:r>
              <a:rPr lang="pt-BR" altLang="pt-BR" sz="2400"/>
              <a:t>)</a:t>
            </a:r>
            <a:r>
              <a:rPr lang="pt-BR" altLang="pt-BR" sz="2400" baseline="-25000"/>
              <a:t> </a:t>
            </a:r>
            <a:r>
              <a:rPr lang="pt-BR" altLang="pt-BR" sz="2400" baseline="30000"/>
              <a:t>3 </a:t>
            </a:r>
          </a:p>
          <a:p>
            <a:pPr lvl="1"/>
            <a:r>
              <a:rPr lang="pt-BR" altLang="pt-BR" sz="2400" i="1"/>
              <a:t>b</a:t>
            </a:r>
            <a:r>
              <a:rPr lang="pt-BR" altLang="pt-BR" sz="2400" baseline="-25000"/>
              <a:t>13</a:t>
            </a:r>
            <a:r>
              <a:rPr lang="pt-BR" altLang="pt-BR" sz="2400"/>
              <a:t>(</a:t>
            </a:r>
            <a:r>
              <a:rPr lang="pt-BR" altLang="pt-BR" sz="2400" i="1"/>
              <a:t>u</a:t>
            </a:r>
            <a:r>
              <a:rPr lang="pt-BR" altLang="pt-BR" sz="2400"/>
              <a:t>) = 3 </a:t>
            </a:r>
            <a:r>
              <a:rPr lang="pt-BR" altLang="pt-BR" sz="2400" i="1"/>
              <a:t>u </a:t>
            </a:r>
            <a:r>
              <a:rPr lang="pt-BR" altLang="pt-BR" sz="2400"/>
              <a:t>(1 – </a:t>
            </a:r>
            <a:r>
              <a:rPr lang="pt-BR" altLang="pt-BR" sz="2400" i="1"/>
              <a:t>u</a:t>
            </a:r>
            <a:r>
              <a:rPr lang="pt-BR" altLang="pt-BR" sz="2400"/>
              <a:t>)</a:t>
            </a:r>
            <a:r>
              <a:rPr lang="pt-BR" altLang="pt-BR" sz="2400" baseline="30000"/>
              <a:t>2</a:t>
            </a:r>
            <a:r>
              <a:rPr lang="pt-BR" altLang="pt-BR" sz="2400" baseline="-25000"/>
              <a:t> </a:t>
            </a:r>
          </a:p>
          <a:p>
            <a:pPr lvl="1"/>
            <a:r>
              <a:rPr lang="pt-BR" altLang="pt-BR" sz="2400" i="1"/>
              <a:t>b</a:t>
            </a:r>
            <a:r>
              <a:rPr lang="pt-BR" altLang="pt-BR" sz="2400" baseline="-25000"/>
              <a:t>23</a:t>
            </a:r>
            <a:r>
              <a:rPr lang="pt-BR" altLang="pt-BR" sz="2400"/>
              <a:t>(</a:t>
            </a:r>
            <a:r>
              <a:rPr lang="pt-BR" altLang="pt-BR" sz="2400" i="1"/>
              <a:t>u</a:t>
            </a:r>
            <a:r>
              <a:rPr lang="pt-BR" altLang="pt-BR" sz="2400"/>
              <a:t>) = 3 </a:t>
            </a:r>
            <a:r>
              <a:rPr lang="pt-BR" altLang="pt-BR" sz="2400" i="1"/>
              <a:t>u</a:t>
            </a:r>
            <a:r>
              <a:rPr lang="pt-BR" altLang="pt-BR" sz="2400" i="1" baseline="30000"/>
              <a:t>2</a:t>
            </a:r>
            <a:r>
              <a:rPr lang="pt-BR" altLang="pt-BR" sz="2400"/>
              <a:t> (1 – </a:t>
            </a:r>
            <a:r>
              <a:rPr lang="pt-BR" altLang="pt-BR" sz="2400" i="1"/>
              <a:t>u</a:t>
            </a:r>
            <a:r>
              <a:rPr lang="pt-BR" altLang="pt-BR" sz="2400"/>
              <a:t>)</a:t>
            </a:r>
          </a:p>
          <a:p>
            <a:pPr lvl="1"/>
            <a:r>
              <a:rPr lang="pt-BR" altLang="pt-BR" sz="2400" i="1"/>
              <a:t>b</a:t>
            </a:r>
            <a:r>
              <a:rPr lang="pt-BR" altLang="pt-BR" sz="2400" baseline="-25000"/>
              <a:t>33</a:t>
            </a:r>
            <a:r>
              <a:rPr lang="pt-BR" altLang="pt-BR" sz="2400"/>
              <a:t>(</a:t>
            </a:r>
            <a:r>
              <a:rPr lang="pt-BR" altLang="pt-BR" sz="2400" i="1"/>
              <a:t>u</a:t>
            </a:r>
            <a:r>
              <a:rPr lang="pt-BR" altLang="pt-BR" sz="2400"/>
              <a:t>) = </a:t>
            </a:r>
            <a:r>
              <a:rPr lang="pt-BR" altLang="pt-BR" sz="2400" i="1"/>
              <a:t>u</a:t>
            </a:r>
            <a:r>
              <a:rPr lang="pt-BR" altLang="pt-BR" sz="2400" i="1" baseline="30000"/>
              <a:t>3</a:t>
            </a:r>
          </a:p>
          <a:p>
            <a:r>
              <a:rPr lang="pt-BR" altLang="pt-BR" sz="2600"/>
              <a:t>Em geral, uma curva de grau </a:t>
            </a:r>
            <a:r>
              <a:rPr lang="pt-BR" altLang="pt-BR" sz="2600" i="1"/>
              <a:t>n</a:t>
            </a:r>
            <a:r>
              <a:rPr lang="pt-BR" altLang="pt-BR" sz="2600"/>
              <a:t> pode ser construída desta forma e será expressa por</a:t>
            </a:r>
          </a:p>
        </p:txBody>
      </p:sp>
      <p:graphicFrame>
        <p:nvGraphicFramePr>
          <p:cNvPr id="663556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2438400" y="5486400"/>
          <a:ext cx="25908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3" imgW="1333440" imgH="444240" progId="Equation.3">
                  <p:embed/>
                </p:oleObj>
              </mc:Choice>
              <mc:Fallback>
                <p:oleObj name="Equation" r:id="rId3" imgW="13334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486400"/>
                        <a:ext cx="25908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1710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altLang="pt-BR"/>
              <a:t>Curvas de Bézier e Polinômios de Bernstein</a:t>
            </a:r>
          </a:p>
        </p:txBody>
      </p:sp>
      <p:sp>
        <p:nvSpPr>
          <p:cNvPr id="66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8305800" cy="47545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altLang="pt-BR" sz="2200"/>
              <a:t>As curvas construídas pelo algoritmo de De Casteljau são conhecidas como </a:t>
            </a:r>
            <a:r>
              <a:rPr lang="pt-BR" altLang="pt-BR" sz="2200" i="1"/>
              <a:t>curvas de Bézier</a:t>
            </a:r>
            <a:r>
              <a:rPr lang="pt-BR" altLang="pt-BR" sz="2200"/>
              <a:t> e as funções de mistura são chamadas de </a:t>
            </a:r>
            <a:r>
              <a:rPr lang="pt-BR" altLang="pt-BR" sz="2200" i="1"/>
              <a:t>base</a:t>
            </a:r>
            <a:r>
              <a:rPr lang="pt-BR" altLang="pt-BR" sz="2200"/>
              <a:t> </a:t>
            </a:r>
            <a:r>
              <a:rPr lang="pt-BR" altLang="pt-BR" sz="2200" i="1"/>
              <a:t>Bézier</a:t>
            </a:r>
            <a:r>
              <a:rPr lang="pt-BR" altLang="pt-BR" sz="2200"/>
              <a:t> ou </a:t>
            </a:r>
            <a:r>
              <a:rPr lang="pt-BR" altLang="pt-BR" sz="2200" i="1"/>
              <a:t>polinômios de Bernstein</a:t>
            </a:r>
            <a:r>
              <a:rPr lang="pt-BR" altLang="pt-BR" sz="2200"/>
              <a:t> </a:t>
            </a:r>
          </a:p>
          <a:p>
            <a:pPr>
              <a:lnSpc>
                <a:spcPct val="90000"/>
              </a:lnSpc>
            </a:pPr>
            <a:r>
              <a:rPr lang="pt-BR" altLang="pt-BR" sz="2200"/>
              <a:t>Observamos que os polinômios de Bernstein de grau </a:t>
            </a:r>
            <a:r>
              <a:rPr lang="pt-BR" altLang="pt-BR" sz="2200" i="1"/>
              <a:t>n </a:t>
            </a:r>
            <a:r>
              <a:rPr lang="pt-BR" altLang="pt-BR" sz="2200"/>
              <a:t>têm como forma geral </a:t>
            </a:r>
            <a:r>
              <a:rPr lang="pt-BR" altLang="pt-BR" sz="2200" i="1"/>
              <a:t>b</a:t>
            </a:r>
            <a:r>
              <a:rPr lang="pt-BR" altLang="pt-BR" sz="2200" i="1" baseline="-25000"/>
              <a:t>i n</a:t>
            </a:r>
            <a:r>
              <a:rPr lang="pt-BR" altLang="pt-BR" sz="2200"/>
              <a:t>(</a:t>
            </a:r>
            <a:r>
              <a:rPr lang="pt-BR" altLang="pt-BR" sz="2200" i="1"/>
              <a:t>u</a:t>
            </a:r>
            <a:r>
              <a:rPr lang="pt-BR" altLang="pt-BR" sz="2200"/>
              <a:t>) = </a:t>
            </a:r>
            <a:r>
              <a:rPr lang="pt-BR" altLang="pt-BR" sz="2200" i="1"/>
              <a:t>c</a:t>
            </a:r>
            <a:r>
              <a:rPr lang="pt-BR" altLang="pt-BR" sz="2200" i="1" baseline="-25000"/>
              <a:t>i</a:t>
            </a:r>
            <a:r>
              <a:rPr lang="pt-BR" altLang="pt-BR" sz="2200" i="1"/>
              <a:t> u</a:t>
            </a:r>
            <a:r>
              <a:rPr lang="pt-BR" altLang="pt-BR" sz="2200" i="1" baseline="30000"/>
              <a:t>i</a:t>
            </a:r>
            <a:r>
              <a:rPr lang="pt-BR" altLang="pt-BR" sz="2200" i="1"/>
              <a:t> </a:t>
            </a:r>
            <a:r>
              <a:rPr lang="pt-BR" altLang="pt-BR" sz="2200"/>
              <a:t>(1 – </a:t>
            </a:r>
            <a:r>
              <a:rPr lang="pt-BR" altLang="pt-BR" sz="2200" i="1"/>
              <a:t>u</a:t>
            </a:r>
            <a:r>
              <a:rPr lang="pt-BR" altLang="pt-BR" sz="2200"/>
              <a:t>)</a:t>
            </a:r>
            <a:r>
              <a:rPr lang="pt-BR" altLang="pt-BR" sz="2200" i="1" baseline="30000"/>
              <a:t>n</a:t>
            </a:r>
            <a:r>
              <a:rPr lang="pt-BR" altLang="pt-BR" sz="2200" baseline="30000"/>
              <a:t>–</a:t>
            </a:r>
            <a:r>
              <a:rPr lang="pt-BR" altLang="pt-BR" sz="2200" i="1" baseline="30000"/>
              <a:t>i</a:t>
            </a:r>
          </a:p>
          <a:p>
            <a:pPr>
              <a:lnSpc>
                <a:spcPct val="90000"/>
              </a:lnSpc>
            </a:pPr>
            <a:r>
              <a:rPr lang="pt-BR" altLang="pt-BR" sz="2200"/>
              <a:t>Se escrevermos as constantes </a:t>
            </a:r>
            <a:r>
              <a:rPr lang="pt-BR" altLang="pt-BR" sz="2200" i="1"/>
              <a:t>c</a:t>
            </a:r>
            <a:r>
              <a:rPr lang="pt-BR" altLang="pt-BR" sz="2200" i="1" baseline="-25000"/>
              <a:t>i </a:t>
            </a:r>
            <a:r>
              <a:rPr lang="pt-BR" altLang="pt-BR" sz="2200"/>
              <a:t>para os diversos polinômios, teremos</a:t>
            </a:r>
          </a:p>
          <a:p>
            <a:pPr lvl="1">
              <a:lnSpc>
                <a:spcPct val="90000"/>
              </a:lnSpc>
            </a:pPr>
            <a:r>
              <a:rPr lang="pt-BR" altLang="pt-BR" sz="2000"/>
              <a:t>1</a:t>
            </a:r>
            <a:r>
              <a:rPr lang="pt-BR" altLang="pt-BR" sz="2000" baseline="30000"/>
              <a:t>o</a:t>
            </a:r>
            <a:r>
              <a:rPr lang="pt-BR" altLang="pt-BR" sz="2000"/>
              <a:t> grau: 1  1 </a:t>
            </a:r>
          </a:p>
          <a:p>
            <a:pPr lvl="1">
              <a:lnSpc>
                <a:spcPct val="90000"/>
              </a:lnSpc>
            </a:pPr>
            <a:r>
              <a:rPr lang="pt-BR" altLang="pt-BR" sz="2000"/>
              <a:t>2</a:t>
            </a:r>
            <a:r>
              <a:rPr lang="pt-BR" altLang="pt-BR" sz="2000" baseline="30000"/>
              <a:t>o</a:t>
            </a:r>
            <a:r>
              <a:rPr lang="pt-BR" altLang="pt-BR" sz="2000"/>
              <a:t> grau: 1  2  1</a:t>
            </a:r>
          </a:p>
          <a:p>
            <a:pPr lvl="1">
              <a:lnSpc>
                <a:spcPct val="90000"/>
              </a:lnSpc>
            </a:pPr>
            <a:r>
              <a:rPr lang="pt-BR" altLang="pt-BR" sz="2000"/>
              <a:t>3</a:t>
            </a:r>
            <a:r>
              <a:rPr lang="pt-BR" altLang="pt-BR" sz="2000" baseline="30000"/>
              <a:t>o</a:t>
            </a:r>
            <a:r>
              <a:rPr lang="pt-BR" altLang="pt-BR" sz="2000"/>
              <a:t> grau: 1  3  3  1 </a:t>
            </a:r>
          </a:p>
          <a:p>
            <a:pPr lvl="1">
              <a:lnSpc>
                <a:spcPct val="90000"/>
              </a:lnSpc>
            </a:pPr>
            <a:r>
              <a:rPr lang="pt-BR" altLang="pt-BR" sz="2000"/>
              <a:t>4</a:t>
            </a:r>
            <a:r>
              <a:rPr lang="pt-BR" altLang="pt-BR" sz="2000" baseline="30000"/>
              <a:t>o</a:t>
            </a:r>
            <a:r>
              <a:rPr lang="pt-BR" altLang="pt-BR" sz="2000"/>
              <a:t> grau: 1  4  6  4  1 </a:t>
            </a:r>
          </a:p>
          <a:p>
            <a:pPr>
              <a:lnSpc>
                <a:spcPct val="90000"/>
              </a:lnSpc>
            </a:pPr>
            <a:r>
              <a:rPr lang="pt-BR" altLang="pt-BR" sz="2200"/>
              <a:t>Vemos que o padrão de formação corresponde ao </a:t>
            </a:r>
            <a:r>
              <a:rPr lang="pt-BR" altLang="pt-BR" sz="2200" i="1"/>
              <a:t>Triângulo de Pascal </a:t>
            </a:r>
            <a:r>
              <a:rPr lang="pt-BR" altLang="pt-BR" sz="2200"/>
              <a:t>e portanto, podemos escrever</a:t>
            </a:r>
            <a:endParaRPr lang="pt-BR" altLang="pt-BR" sz="2200" i="1"/>
          </a:p>
          <a:p>
            <a:pPr lvl="1">
              <a:lnSpc>
                <a:spcPct val="90000"/>
              </a:lnSpc>
            </a:pPr>
            <a:endParaRPr lang="pt-BR" altLang="pt-BR" sz="2000"/>
          </a:p>
        </p:txBody>
      </p:sp>
      <p:graphicFrame>
        <p:nvGraphicFramePr>
          <p:cNvPr id="664580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3352800" y="5802313"/>
          <a:ext cx="2514600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3" imgW="1434960" imgH="457200" progId="Equation.3">
                  <p:embed/>
                </p:oleObj>
              </mc:Choice>
              <mc:Fallback>
                <p:oleObj name="Equation" r:id="rId3" imgW="14349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802313"/>
                        <a:ext cx="2514600" cy="80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29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Polinômios de Bernstein</a:t>
            </a:r>
          </a:p>
        </p:txBody>
      </p:sp>
      <p:graphicFrame>
        <p:nvGraphicFramePr>
          <p:cNvPr id="667659" name="Object 11"/>
          <p:cNvGraphicFramePr>
            <a:graphicFrameLocks noChangeAspect="1"/>
          </p:cNvGraphicFramePr>
          <p:nvPr>
            <p:ph sz="half" idx="2"/>
          </p:nvPr>
        </p:nvGraphicFramePr>
        <p:xfrm>
          <a:off x="990600" y="1123950"/>
          <a:ext cx="7315200" cy="573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Chart" r:id="rId3" imgW="4667402" imgH="3657600" progId="Excel.Chart.8">
                  <p:embed/>
                </p:oleObj>
              </mc:Choice>
              <mc:Fallback>
                <p:oleObj name="Chart" r:id="rId3" imgW="4667402" imgH="3657600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123950"/>
                        <a:ext cx="7315200" cy="573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6270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Forma Matricial da Base Bézier </a:t>
            </a:r>
          </a:p>
        </p:txBody>
      </p:sp>
      <p:sp>
        <p:nvSpPr>
          <p:cNvPr id="67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467600" cy="4525963"/>
          </a:xfrm>
        </p:spPr>
        <p:txBody>
          <a:bodyPr/>
          <a:lstStyle/>
          <a:p>
            <a:r>
              <a:rPr lang="pt-BR" altLang="pt-BR" sz="2600"/>
              <a:t>Podemos escrever a equação para uma curva de Bézier cúbica na forma </a:t>
            </a:r>
          </a:p>
        </p:txBody>
      </p:sp>
      <p:graphicFrame>
        <p:nvGraphicFramePr>
          <p:cNvPr id="670724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868363" y="2295525"/>
          <a:ext cx="6523037" cy="414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3" imgW="3301920" imgH="2095200" progId="Equation.3">
                  <p:embed/>
                </p:oleObj>
              </mc:Choice>
              <mc:Fallback>
                <p:oleObj name="Equation" r:id="rId3" imgW="3301920" imgH="209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363" y="2295525"/>
                        <a:ext cx="6523037" cy="414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5365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Propriedades de Curva de Bézier</a:t>
            </a:r>
          </a:p>
        </p:txBody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3200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altLang="pt-BR" sz="2400"/>
              <a:t>Continuidade infinita (todas as derivadas são contínuas)</a:t>
            </a:r>
          </a:p>
          <a:p>
            <a:pPr>
              <a:lnSpc>
                <a:spcPct val="90000"/>
              </a:lnSpc>
            </a:pPr>
            <a:r>
              <a:rPr lang="pt-BR" altLang="pt-BR" sz="2400"/>
              <a:t>O grau da curva (do polinômio) é dado pelo número de pontos do polígono de controle menos 1</a:t>
            </a:r>
          </a:p>
          <a:p>
            <a:pPr>
              <a:lnSpc>
                <a:spcPct val="90000"/>
              </a:lnSpc>
            </a:pPr>
            <a:r>
              <a:rPr lang="pt-BR" altLang="pt-BR" sz="2400"/>
              <a:t>A curva de Bézier está contida no fecho convexo do polígono de controle</a:t>
            </a:r>
          </a:p>
          <a:p>
            <a:pPr lvl="1">
              <a:lnSpc>
                <a:spcPct val="90000"/>
              </a:lnSpc>
            </a:pPr>
            <a:r>
              <a:rPr lang="pt-BR" altLang="pt-BR" sz="2400"/>
              <a:t>Os polinômios de Bernstein somam 1 para qualquer </a:t>
            </a:r>
            <a:r>
              <a:rPr lang="pt-BR" altLang="pt-BR" sz="2400" i="1"/>
              <a:t>u</a:t>
            </a:r>
            <a:endParaRPr lang="pt-BR" altLang="pt-BR" sz="2400"/>
          </a:p>
          <a:p>
            <a:pPr>
              <a:lnSpc>
                <a:spcPct val="90000"/>
              </a:lnSpc>
            </a:pPr>
            <a:r>
              <a:rPr lang="pt-BR" altLang="pt-BR" sz="2400"/>
              <a:t>A curva interpola o primeiro e último ponto do polígono de controle </a:t>
            </a:r>
          </a:p>
        </p:txBody>
      </p:sp>
      <p:sp>
        <p:nvSpPr>
          <p:cNvPr id="672772" name="Freeform 4"/>
          <p:cNvSpPr>
            <a:spLocks/>
          </p:cNvSpPr>
          <p:nvPr/>
        </p:nvSpPr>
        <p:spPr bwMode="auto">
          <a:xfrm>
            <a:off x="1447800" y="4633913"/>
            <a:ext cx="4572000" cy="1676400"/>
          </a:xfrm>
          <a:custGeom>
            <a:avLst/>
            <a:gdLst>
              <a:gd name="T0" fmla="*/ 0 w 2880"/>
              <a:gd name="T1" fmla="*/ 1056 h 1056"/>
              <a:gd name="T2" fmla="*/ 768 w 2880"/>
              <a:gd name="T3" fmla="*/ 0 h 1056"/>
              <a:gd name="T4" fmla="*/ 1920 w 2880"/>
              <a:gd name="T5" fmla="*/ 0 h 1056"/>
              <a:gd name="T6" fmla="*/ 2880 w 2880"/>
              <a:gd name="T7" fmla="*/ 1056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80" h="1056">
                <a:moveTo>
                  <a:pt x="0" y="1056"/>
                </a:moveTo>
                <a:lnTo>
                  <a:pt x="768" y="0"/>
                </a:lnTo>
                <a:lnTo>
                  <a:pt x="1920" y="0"/>
                </a:lnTo>
                <a:lnTo>
                  <a:pt x="2880" y="105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pt-BR"/>
          </a:p>
        </p:txBody>
      </p:sp>
      <p:sp>
        <p:nvSpPr>
          <p:cNvPr id="672773" name="Oval 5"/>
          <p:cNvSpPr>
            <a:spLocks noChangeArrowheads="1"/>
          </p:cNvSpPr>
          <p:nvPr/>
        </p:nvSpPr>
        <p:spPr bwMode="auto">
          <a:xfrm>
            <a:off x="1409700" y="6284913"/>
            <a:ext cx="76200" cy="76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672774" name="Oval 6"/>
          <p:cNvSpPr>
            <a:spLocks noChangeArrowheads="1"/>
          </p:cNvSpPr>
          <p:nvPr/>
        </p:nvSpPr>
        <p:spPr bwMode="auto">
          <a:xfrm>
            <a:off x="2628900" y="4595813"/>
            <a:ext cx="76200" cy="76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672775" name="Oval 7"/>
          <p:cNvSpPr>
            <a:spLocks noChangeArrowheads="1"/>
          </p:cNvSpPr>
          <p:nvPr/>
        </p:nvSpPr>
        <p:spPr bwMode="auto">
          <a:xfrm>
            <a:off x="4457700" y="4583113"/>
            <a:ext cx="76200" cy="76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672777" name="Freeform 9"/>
          <p:cNvSpPr>
            <a:spLocks/>
          </p:cNvSpPr>
          <p:nvPr/>
        </p:nvSpPr>
        <p:spPr bwMode="auto">
          <a:xfrm>
            <a:off x="1447800" y="5065713"/>
            <a:ext cx="4572000" cy="1244600"/>
          </a:xfrm>
          <a:custGeom>
            <a:avLst/>
            <a:gdLst>
              <a:gd name="T0" fmla="*/ 0 w 2880"/>
              <a:gd name="T1" fmla="*/ 784 h 784"/>
              <a:gd name="T2" fmla="*/ 816 w 2880"/>
              <a:gd name="T3" fmla="*/ 112 h 784"/>
              <a:gd name="T4" fmla="*/ 1872 w 2880"/>
              <a:gd name="T5" fmla="*/ 112 h 784"/>
              <a:gd name="T6" fmla="*/ 2880 w 2880"/>
              <a:gd name="T7" fmla="*/ 784 h 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80" h="784">
                <a:moveTo>
                  <a:pt x="0" y="784"/>
                </a:moveTo>
                <a:cubicBezTo>
                  <a:pt x="252" y="504"/>
                  <a:pt x="504" y="224"/>
                  <a:pt x="816" y="112"/>
                </a:cubicBezTo>
                <a:cubicBezTo>
                  <a:pt x="1128" y="0"/>
                  <a:pt x="1528" y="0"/>
                  <a:pt x="1872" y="112"/>
                </a:cubicBezTo>
                <a:cubicBezTo>
                  <a:pt x="2216" y="224"/>
                  <a:pt x="2548" y="504"/>
                  <a:pt x="2880" y="784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pt-BR"/>
          </a:p>
        </p:txBody>
      </p:sp>
      <p:sp>
        <p:nvSpPr>
          <p:cNvPr id="672778" name="Line 10"/>
          <p:cNvSpPr>
            <a:spLocks noChangeShapeType="1"/>
          </p:cNvSpPr>
          <p:nvPr/>
        </p:nvSpPr>
        <p:spPr bwMode="auto">
          <a:xfrm flipV="1">
            <a:off x="1447800" y="5675313"/>
            <a:ext cx="471488" cy="6350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672779" name="Line 11"/>
          <p:cNvSpPr>
            <a:spLocks noChangeShapeType="1"/>
          </p:cNvSpPr>
          <p:nvPr/>
        </p:nvSpPr>
        <p:spPr bwMode="auto">
          <a:xfrm>
            <a:off x="6038850" y="6335713"/>
            <a:ext cx="361950" cy="369887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672776" name="Oval 8"/>
          <p:cNvSpPr>
            <a:spLocks noChangeArrowheads="1"/>
          </p:cNvSpPr>
          <p:nvPr/>
        </p:nvSpPr>
        <p:spPr bwMode="auto">
          <a:xfrm>
            <a:off x="5981700" y="6259513"/>
            <a:ext cx="76200" cy="76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4883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Propriedades de Curva de Bézier</a:t>
            </a:r>
          </a:p>
        </p:txBody>
      </p:sp>
      <p:sp>
        <p:nvSpPr>
          <p:cNvPr id="67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3352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altLang="pt-BR" sz="2400"/>
              <a:t>As tangentes à curva em </a:t>
            </a:r>
            <a:r>
              <a:rPr lang="pt-BR" altLang="pt-BR" sz="2400" b="1"/>
              <a:t>p</a:t>
            </a:r>
            <a:r>
              <a:rPr lang="pt-BR" altLang="pt-BR" sz="2400" baseline="-25000"/>
              <a:t>0 </a:t>
            </a:r>
            <a:r>
              <a:rPr lang="pt-BR" altLang="pt-BR" sz="2400"/>
              <a:t>e</a:t>
            </a:r>
            <a:r>
              <a:rPr lang="pt-BR" altLang="pt-BR" sz="2400" baseline="-25000"/>
              <a:t> </a:t>
            </a:r>
            <a:r>
              <a:rPr lang="pt-BR" altLang="pt-BR" sz="2400" b="1"/>
              <a:t>p</a:t>
            </a:r>
            <a:r>
              <a:rPr lang="pt-BR" altLang="pt-BR" sz="2400" i="1" baseline="-25000"/>
              <a:t>n</a:t>
            </a:r>
            <a:r>
              <a:rPr lang="pt-BR" altLang="pt-BR" sz="2400"/>
              <a:t> têm a direção dos segmentos de reta </a:t>
            </a:r>
            <a:r>
              <a:rPr lang="pt-BR" altLang="pt-BR" sz="2400" b="1"/>
              <a:t>p</a:t>
            </a:r>
            <a:r>
              <a:rPr lang="pt-BR" altLang="pt-BR" sz="2400" baseline="-25000"/>
              <a:t>0</a:t>
            </a:r>
            <a:r>
              <a:rPr lang="pt-BR" altLang="pt-BR" sz="2400" b="1"/>
              <a:t>p</a:t>
            </a:r>
            <a:r>
              <a:rPr lang="pt-BR" altLang="pt-BR" sz="2400" baseline="-25000"/>
              <a:t>1  </a:t>
            </a:r>
            <a:r>
              <a:rPr lang="pt-BR" altLang="pt-BR" sz="2400"/>
              <a:t>e</a:t>
            </a:r>
            <a:r>
              <a:rPr lang="pt-BR" altLang="pt-BR" sz="2400" baseline="-25000"/>
              <a:t>  </a:t>
            </a:r>
            <a:r>
              <a:rPr lang="pt-BR" altLang="pt-BR" sz="2400" b="1"/>
              <a:t>p</a:t>
            </a:r>
            <a:r>
              <a:rPr lang="pt-BR" altLang="pt-BR" sz="2400" i="1" baseline="-25000"/>
              <a:t>n</a:t>
            </a:r>
            <a:r>
              <a:rPr lang="pt-BR" altLang="pt-BR" sz="2400" baseline="-25000"/>
              <a:t>-1</a:t>
            </a:r>
            <a:r>
              <a:rPr lang="pt-BR" altLang="pt-BR" sz="2400" b="1"/>
              <a:t>p</a:t>
            </a:r>
            <a:r>
              <a:rPr lang="pt-BR" altLang="pt-BR" sz="2400" i="1" baseline="-25000"/>
              <a:t>n </a:t>
            </a:r>
            <a:r>
              <a:rPr lang="pt-BR" altLang="pt-BR" sz="2400"/>
              <a:t>, respectivamente</a:t>
            </a:r>
          </a:p>
          <a:p>
            <a:pPr lvl="1">
              <a:lnSpc>
                <a:spcPct val="90000"/>
              </a:lnSpc>
            </a:pPr>
            <a:r>
              <a:rPr lang="pt-BR" altLang="pt-BR" sz="2100"/>
              <a:t>Para cúbicas, as derivadas são 3(</a:t>
            </a:r>
            <a:r>
              <a:rPr lang="pt-BR" altLang="pt-BR" sz="2100" b="1"/>
              <a:t>p</a:t>
            </a:r>
            <a:r>
              <a:rPr lang="pt-BR" altLang="pt-BR" sz="2100" baseline="-25000"/>
              <a:t>1 </a:t>
            </a:r>
            <a:r>
              <a:rPr lang="pt-BR" altLang="pt-BR" sz="2100"/>
              <a:t>– </a:t>
            </a:r>
            <a:r>
              <a:rPr lang="pt-BR" altLang="pt-BR" sz="2100" b="1"/>
              <a:t>p</a:t>
            </a:r>
            <a:r>
              <a:rPr lang="pt-BR" altLang="pt-BR" sz="2100" baseline="-25000"/>
              <a:t>0</a:t>
            </a:r>
            <a:r>
              <a:rPr lang="pt-BR" altLang="pt-BR" sz="2100"/>
              <a:t>) e 3(</a:t>
            </a:r>
            <a:r>
              <a:rPr lang="pt-BR" altLang="pt-BR" sz="2100" b="1"/>
              <a:t>p</a:t>
            </a:r>
            <a:r>
              <a:rPr lang="pt-BR" altLang="pt-BR" sz="2100" baseline="-25000"/>
              <a:t>2 </a:t>
            </a:r>
            <a:r>
              <a:rPr lang="pt-BR" altLang="pt-BR" sz="2100"/>
              <a:t>– </a:t>
            </a:r>
            <a:r>
              <a:rPr lang="pt-BR" altLang="pt-BR" sz="2100" b="1"/>
              <a:t>p</a:t>
            </a:r>
            <a:r>
              <a:rPr lang="pt-BR" altLang="pt-BR" sz="2100" baseline="-25000"/>
              <a:t>3</a:t>
            </a:r>
            <a:r>
              <a:rPr lang="pt-BR" altLang="pt-BR" sz="2100"/>
              <a:t>)</a:t>
            </a:r>
          </a:p>
          <a:p>
            <a:pPr>
              <a:lnSpc>
                <a:spcPct val="90000"/>
              </a:lnSpc>
            </a:pPr>
            <a:r>
              <a:rPr lang="pt-BR" altLang="pt-BR" sz="2400"/>
              <a:t>Qualquer linha reta intercepta a curva tantas ou menos vezes quanto intercepta o polígono de controle</a:t>
            </a:r>
          </a:p>
          <a:p>
            <a:pPr lvl="1">
              <a:lnSpc>
                <a:spcPct val="90000"/>
              </a:lnSpc>
            </a:pPr>
            <a:r>
              <a:rPr lang="pt-BR" altLang="pt-BR" sz="2400"/>
              <a:t>Não pode oscilar demasiadamente</a:t>
            </a:r>
          </a:p>
          <a:p>
            <a:pPr>
              <a:lnSpc>
                <a:spcPct val="90000"/>
              </a:lnSpc>
            </a:pPr>
            <a:r>
              <a:rPr lang="pt-BR" altLang="pt-BR" sz="2400"/>
              <a:t>Transformar os pontos de controle (transf. afim) e desenhar a curva é equivalente a desenhar a curva transformada</a:t>
            </a:r>
          </a:p>
        </p:txBody>
      </p:sp>
      <p:sp>
        <p:nvSpPr>
          <p:cNvPr id="678916" name="Freeform 4"/>
          <p:cNvSpPr>
            <a:spLocks/>
          </p:cNvSpPr>
          <p:nvPr/>
        </p:nvSpPr>
        <p:spPr bwMode="auto">
          <a:xfrm>
            <a:off x="1447800" y="4633913"/>
            <a:ext cx="4572000" cy="1676400"/>
          </a:xfrm>
          <a:custGeom>
            <a:avLst/>
            <a:gdLst>
              <a:gd name="T0" fmla="*/ 0 w 2880"/>
              <a:gd name="T1" fmla="*/ 1056 h 1056"/>
              <a:gd name="T2" fmla="*/ 768 w 2880"/>
              <a:gd name="T3" fmla="*/ 0 h 1056"/>
              <a:gd name="T4" fmla="*/ 1920 w 2880"/>
              <a:gd name="T5" fmla="*/ 0 h 1056"/>
              <a:gd name="T6" fmla="*/ 2880 w 2880"/>
              <a:gd name="T7" fmla="*/ 1056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80" h="1056">
                <a:moveTo>
                  <a:pt x="0" y="1056"/>
                </a:moveTo>
                <a:lnTo>
                  <a:pt x="768" y="0"/>
                </a:lnTo>
                <a:lnTo>
                  <a:pt x="1920" y="0"/>
                </a:lnTo>
                <a:lnTo>
                  <a:pt x="2880" y="105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pt-BR"/>
          </a:p>
        </p:txBody>
      </p:sp>
      <p:sp>
        <p:nvSpPr>
          <p:cNvPr id="678917" name="Oval 5"/>
          <p:cNvSpPr>
            <a:spLocks noChangeArrowheads="1"/>
          </p:cNvSpPr>
          <p:nvPr/>
        </p:nvSpPr>
        <p:spPr bwMode="auto">
          <a:xfrm>
            <a:off x="1409700" y="6284913"/>
            <a:ext cx="76200" cy="76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678918" name="Oval 6"/>
          <p:cNvSpPr>
            <a:spLocks noChangeArrowheads="1"/>
          </p:cNvSpPr>
          <p:nvPr/>
        </p:nvSpPr>
        <p:spPr bwMode="auto">
          <a:xfrm>
            <a:off x="2628900" y="4595813"/>
            <a:ext cx="76200" cy="76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678919" name="Oval 7"/>
          <p:cNvSpPr>
            <a:spLocks noChangeArrowheads="1"/>
          </p:cNvSpPr>
          <p:nvPr/>
        </p:nvSpPr>
        <p:spPr bwMode="auto">
          <a:xfrm>
            <a:off x="4457700" y="4583113"/>
            <a:ext cx="76200" cy="76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678920" name="Freeform 8"/>
          <p:cNvSpPr>
            <a:spLocks/>
          </p:cNvSpPr>
          <p:nvPr/>
        </p:nvSpPr>
        <p:spPr bwMode="auto">
          <a:xfrm>
            <a:off x="1447800" y="5065713"/>
            <a:ext cx="4572000" cy="1244600"/>
          </a:xfrm>
          <a:custGeom>
            <a:avLst/>
            <a:gdLst>
              <a:gd name="T0" fmla="*/ 0 w 2880"/>
              <a:gd name="T1" fmla="*/ 784 h 784"/>
              <a:gd name="T2" fmla="*/ 816 w 2880"/>
              <a:gd name="T3" fmla="*/ 112 h 784"/>
              <a:gd name="T4" fmla="*/ 1872 w 2880"/>
              <a:gd name="T5" fmla="*/ 112 h 784"/>
              <a:gd name="T6" fmla="*/ 2880 w 2880"/>
              <a:gd name="T7" fmla="*/ 784 h 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80" h="784">
                <a:moveTo>
                  <a:pt x="0" y="784"/>
                </a:moveTo>
                <a:cubicBezTo>
                  <a:pt x="252" y="504"/>
                  <a:pt x="504" y="224"/>
                  <a:pt x="816" y="112"/>
                </a:cubicBezTo>
                <a:cubicBezTo>
                  <a:pt x="1128" y="0"/>
                  <a:pt x="1528" y="0"/>
                  <a:pt x="1872" y="112"/>
                </a:cubicBezTo>
                <a:cubicBezTo>
                  <a:pt x="2216" y="224"/>
                  <a:pt x="2548" y="504"/>
                  <a:pt x="2880" y="784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pt-BR"/>
          </a:p>
        </p:txBody>
      </p:sp>
      <p:sp>
        <p:nvSpPr>
          <p:cNvPr id="678921" name="Line 9"/>
          <p:cNvSpPr>
            <a:spLocks noChangeShapeType="1"/>
          </p:cNvSpPr>
          <p:nvPr/>
        </p:nvSpPr>
        <p:spPr bwMode="auto">
          <a:xfrm flipV="1">
            <a:off x="1447800" y="5675313"/>
            <a:ext cx="471488" cy="6350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678922" name="Line 10"/>
          <p:cNvSpPr>
            <a:spLocks noChangeShapeType="1"/>
          </p:cNvSpPr>
          <p:nvPr/>
        </p:nvSpPr>
        <p:spPr bwMode="auto">
          <a:xfrm>
            <a:off x="6038850" y="6335713"/>
            <a:ext cx="361950" cy="369887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678923" name="Oval 11"/>
          <p:cNvSpPr>
            <a:spLocks noChangeArrowheads="1"/>
          </p:cNvSpPr>
          <p:nvPr/>
        </p:nvSpPr>
        <p:spPr bwMode="auto">
          <a:xfrm>
            <a:off x="5981700" y="6259513"/>
            <a:ext cx="76200" cy="76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332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Desenhando Curvas Bézier</a:t>
            </a:r>
          </a:p>
        </p:txBody>
      </p:sp>
      <p:sp>
        <p:nvSpPr>
          <p:cNvPr id="67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 sz="2600"/>
              <a:t>Curva normalmente é aproximada por uma linha poligonal</a:t>
            </a:r>
          </a:p>
          <a:p>
            <a:r>
              <a:rPr lang="pt-BR" altLang="pt-BR" sz="2600"/>
              <a:t>Pontos podem ser obtidos avaliando a curva em </a:t>
            </a:r>
            <a:r>
              <a:rPr lang="pt-BR" altLang="pt-BR" sz="2600" i="1"/>
              <a:t>u = u</a:t>
            </a:r>
            <a:r>
              <a:rPr lang="pt-BR" altLang="pt-BR" sz="2600" baseline="-25000"/>
              <a:t>1</a:t>
            </a:r>
            <a:r>
              <a:rPr lang="pt-BR" altLang="pt-BR" sz="2600"/>
              <a:t>, </a:t>
            </a:r>
            <a:r>
              <a:rPr lang="pt-BR" altLang="pt-BR" sz="2600" i="1"/>
              <a:t>u</a:t>
            </a:r>
            <a:r>
              <a:rPr lang="pt-BR" altLang="pt-BR" sz="2600" baseline="-25000"/>
              <a:t>2</a:t>
            </a:r>
            <a:r>
              <a:rPr lang="pt-BR" altLang="pt-BR" sz="2600"/>
              <a:t> ... </a:t>
            </a:r>
            <a:r>
              <a:rPr lang="pt-BR" altLang="pt-BR" sz="2600" i="1"/>
              <a:t>u</a:t>
            </a:r>
            <a:r>
              <a:rPr lang="pt-BR" altLang="pt-BR" sz="2600" baseline="-25000"/>
              <a:t>k </a:t>
            </a:r>
          </a:p>
          <a:p>
            <a:pPr lvl="1"/>
            <a:r>
              <a:rPr lang="pt-BR" altLang="pt-BR" sz="2400"/>
              <a:t>Avaliar os polinômios de Bernstein</a:t>
            </a:r>
          </a:p>
          <a:p>
            <a:pPr lvl="1"/>
            <a:r>
              <a:rPr lang="pt-BR" altLang="pt-BR" sz="2400"/>
              <a:t>Usar o algoritmo recursivo de De Casteljau</a:t>
            </a:r>
          </a:p>
          <a:p>
            <a:r>
              <a:rPr lang="pt-BR" altLang="pt-BR" sz="2600"/>
              <a:t>Quantos pontos?</a:t>
            </a:r>
          </a:p>
          <a:p>
            <a:pPr lvl="1"/>
            <a:r>
              <a:rPr lang="pt-BR" altLang="pt-BR" sz="2400"/>
              <a:t>Mais pontos em regiões de alta curvatura</a:t>
            </a:r>
          </a:p>
          <a:p>
            <a:r>
              <a:rPr lang="pt-BR" altLang="pt-BR" sz="2600"/>
              <a:t>Idéia: subdividir recursivamente a curva em trechos até que cada trecho seja aproximadamente “reto”</a:t>
            </a:r>
          </a:p>
        </p:txBody>
      </p:sp>
    </p:spTree>
    <p:extLst>
      <p:ext uri="{BB962C8B-B14F-4D97-AF65-F5344CB8AC3E}">
        <p14:creationId xmlns:p14="http://schemas.microsoft.com/office/powerpoint/2010/main" val="2036348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Algoritmo de De Casteljau</a:t>
            </a:r>
          </a:p>
        </p:txBody>
      </p:sp>
      <p:sp>
        <p:nvSpPr>
          <p:cNvPr id="65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6781800" cy="4648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pt-BR" altLang="pt-BR" sz="2600"/>
              <a:t>Suponha que queiramos aproximar uma curva polinomial entre dois pontos </a:t>
            </a:r>
            <a:r>
              <a:rPr lang="pt-BR" altLang="pt-BR" sz="2600" b="1"/>
              <a:t>p</a:t>
            </a:r>
            <a:r>
              <a:rPr lang="pt-BR" altLang="pt-BR" sz="2600" baseline="-25000"/>
              <a:t>0 </a:t>
            </a:r>
            <a:r>
              <a:rPr lang="pt-BR" altLang="pt-BR" sz="2600"/>
              <a:t>e </a:t>
            </a:r>
            <a:r>
              <a:rPr lang="pt-BR" altLang="pt-BR" sz="2600" b="1"/>
              <a:t>p</a:t>
            </a:r>
            <a:r>
              <a:rPr lang="pt-BR" altLang="pt-BR" sz="2600" baseline="-25000"/>
              <a:t>1 </a:t>
            </a:r>
            <a:r>
              <a:rPr lang="pt-BR" altLang="pt-BR" sz="2600"/>
              <a:t>dados </a:t>
            </a:r>
          </a:p>
          <a:p>
            <a:pPr>
              <a:lnSpc>
                <a:spcPct val="80000"/>
              </a:lnSpc>
            </a:pPr>
            <a:r>
              <a:rPr lang="pt-BR" altLang="pt-BR" sz="2600"/>
              <a:t>A solução natural é um segmento de reta que passa por </a:t>
            </a:r>
            <a:r>
              <a:rPr lang="pt-BR" altLang="pt-BR" sz="2600" b="1"/>
              <a:t>p</a:t>
            </a:r>
            <a:r>
              <a:rPr lang="pt-BR" altLang="pt-BR" sz="2600" baseline="-25000"/>
              <a:t>0 </a:t>
            </a:r>
            <a:r>
              <a:rPr lang="pt-BR" altLang="pt-BR" sz="2600"/>
              <a:t>e </a:t>
            </a:r>
            <a:r>
              <a:rPr lang="pt-BR" altLang="pt-BR" sz="2600" b="1"/>
              <a:t>p</a:t>
            </a:r>
            <a:r>
              <a:rPr lang="pt-BR" altLang="pt-BR" sz="2600" baseline="-25000"/>
              <a:t>1 </a:t>
            </a:r>
            <a:r>
              <a:rPr lang="pt-BR" altLang="pt-BR" sz="2600"/>
              <a:t>cuja parametrização mais comum é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2400" b="1"/>
              <a:t>p</a:t>
            </a:r>
            <a:r>
              <a:rPr lang="pt-BR" altLang="pt-BR" sz="2400"/>
              <a:t> (</a:t>
            </a:r>
            <a:r>
              <a:rPr lang="pt-BR" altLang="pt-BR" sz="2400" i="1"/>
              <a:t>u</a:t>
            </a:r>
            <a:r>
              <a:rPr lang="pt-BR" altLang="pt-BR" sz="2400"/>
              <a:t>) = (1 – </a:t>
            </a:r>
            <a:r>
              <a:rPr lang="pt-BR" altLang="pt-BR" sz="2400" i="1"/>
              <a:t>u</a:t>
            </a:r>
            <a:r>
              <a:rPr lang="pt-BR" altLang="pt-BR" sz="2400"/>
              <a:t>)</a:t>
            </a:r>
            <a:r>
              <a:rPr lang="pt-BR" altLang="pt-BR" sz="2400" baseline="-25000"/>
              <a:t> </a:t>
            </a:r>
            <a:r>
              <a:rPr lang="pt-BR" altLang="pt-BR" sz="2400" b="1"/>
              <a:t>p</a:t>
            </a:r>
            <a:r>
              <a:rPr lang="pt-BR" altLang="pt-BR" sz="2400" baseline="-25000"/>
              <a:t>0 </a:t>
            </a:r>
            <a:r>
              <a:rPr lang="pt-BR" altLang="pt-BR" sz="2400"/>
              <a:t>+ </a:t>
            </a:r>
            <a:r>
              <a:rPr lang="pt-BR" altLang="pt-BR" sz="2400" i="1"/>
              <a:t>u</a:t>
            </a:r>
            <a:r>
              <a:rPr lang="pt-BR" altLang="pt-BR" sz="2400"/>
              <a:t> </a:t>
            </a:r>
            <a:r>
              <a:rPr lang="pt-BR" altLang="pt-BR" sz="2400" b="1"/>
              <a:t>p</a:t>
            </a:r>
            <a:r>
              <a:rPr lang="pt-BR" altLang="pt-BR" sz="2400" baseline="-25000"/>
              <a:t>1</a:t>
            </a:r>
            <a:endParaRPr lang="pt-BR" altLang="pt-BR" sz="2400" i="1"/>
          </a:p>
          <a:p>
            <a:pPr>
              <a:lnSpc>
                <a:spcPct val="80000"/>
              </a:lnSpc>
            </a:pPr>
            <a:r>
              <a:rPr lang="pt-BR" altLang="pt-BR" sz="2600"/>
              <a:t>Podemos pensar em </a:t>
            </a:r>
            <a:r>
              <a:rPr lang="pt-BR" altLang="pt-BR" sz="2600" b="1"/>
              <a:t>p</a:t>
            </a:r>
            <a:r>
              <a:rPr lang="pt-BR" altLang="pt-BR" sz="2600"/>
              <a:t> (</a:t>
            </a:r>
            <a:r>
              <a:rPr lang="pt-BR" altLang="pt-BR" sz="2600" i="1"/>
              <a:t>u</a:t>
            </a:r>
            <a:r>
              <a:rPr lang="pt-BR" altLang="pt-BR" sz="2600"/>
              <a:t>) como uma média ponderada entre </a:t>
            </a:r>
            <a:r>
              <a:rPr lang="pt-BR" altLang="pt-BR" sz="2600" b="1"/>
              <a:t>p</a:t>
            </a:r>
            <a:r>
              <a:rPr lang="pt-BR" altLang="pt-BR" sz="2600" baseline="-25000"/>
              <a:t>0</a:t>
            </a:r>
            <a:r>
              <a:rPr lang="pt-BR" altLang="pt-BR" sz="2600"/>
              <a:t> e</a:t>
            </a:r>
            <a:r>
              <a:rPr lang="pt-BR" altLang="pt-BR" sz="2600" baseline="-25000"/>
              <a:t> </a:t>
            </a:r>
            <a:r>
              <a:rPr lang="pt-BR" altLang="pt-BR" sz="2600" b="1"/>
              <a:t>p</a:t>
            </a:r>
            <a:r>
              <a:rPr lang="pt-BR" altLang="pt-BR" sz="2600" baseline="-25000"/>
              <a:t>1</a:t>
            </a:r>
            <a:r>
              <a:rPr lang="pt-BR" altLang="pt-BR" sz="2600"/>
              <a:t> </a:t>
            </a:r>
          </a:p>
          <a:p>
            <a:pPr>
              <a:lnSpc>
                <a:spcPct val="80000"/>
              </a:lnSpc>
            </a:pPr>
            <a:r>
              <a:rPr lang="pt-BR" altLang="pt-BR" sz="2600"/>
              <a:t>Observe que os polinômios (1 – </a:t>
            </a:r>
            <a:r>
              <a:rPr lang="pt-BR" altLang="pt-BR" sz="2600" i="1"/>
              <a:t>u</a:t>
            </a:r>
            <a:r>
              <a:rPr lang="pt-BR" altLang="pt-BR" sz="2600"/>
              <a:t>)</a:t>
            </a:r>
            <a:r>
              <a:rPr lang="pt-BR" altLang="pt-BR" sz="2600" baseline="-25000"/>
              <a:t>  </a:t>
            </a:r>
            <a:r>
              <a:rPr lang="pt-BR" altLang="pt-BR" sz="2600"/>
              <a:t>e </a:t>
            </a:r>
            <a:r>
              <a:rPr lang="pt-BR" altLang="pt-BR" sz="2600" i="1"/>
              <a:t>u </a:t>
            </a:r>
            <a:r>
              <a:rPr lang="pt-BR" altLang="pt-BR" sz="2600"/>
              <a:t>somam 1 para qualquer valor de </a:t>
            </a:r>
            <a:r>
              <a:rPr lang="pt-BR" altLang="pt-BR" sz="2600" i="1"/>
              <a:t>u</a:t>
            </a:r>
            <a:r>
              <a:rPr lang="pt-BR" altLang="pt-BR" sz="2600"/>
              <a:t> </a:t>
            </a:r>
          </a:p>
          <a:p>
            <a:pPr lvl="1">
              <a:lnSpc>
                <a:spcPct val="80000"/>
              </a:lnSpc>
            </a:pPr>
            <a:r>
              <a:rPr lang="pt-BR" altLang="pt-BR" sz="2400"/>
              <a:t>São chamadas de funções de mistura (</a:t>
            </a:r>
            <a:r>
              <a:rPr lang="pt-BR" altLang="pt-BR" sz="2400" i="1"/>
              <a:t>blending functions</a:t>
            </a:r>
            <a:r>
              <a:rPr lang="pt-BR" altLang="pt-BR" sz="2400"/>
              <a:t>)</a:t>
            </a:r>
          </a:p>
        </p:txBody>
      </p:sp>
      <p:sp>
        <p:nvSpPr>
          <p:cNvPr id="651268" name="Line 4"/>
          <p:cNvSpPr>
            <a:spLocks noChangeShapeType="1"/>
          </p:cNvSpPr>
          <p:nvPr/>
        </p:nvSpPr>
        <p:spPr bwMode="auto">
          <a:xfrm flipV="1">
            <a:off x="7620000" y="2590800"/>
            <a:ext cx="76200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pt-BR"/>
          </a:p>
        </p:txBody>
      </p:sp>
      <p:sp>
        <p:nvSpPr>
          <p:cNvPr id="651269" name="Oval 5"/>
          <p:cNvSpPr>
            <a:spLocks noChangeArrowheads="1"/>
          </p:cNvSpPr>
          <p:nvPr/>
        </p:nvSpPr>
        <p:spPr bwMode="auto">
          <a:xfrm>
            <a:off x="7800975" y="4267200"/>
            <a:ext cx="76200" cy="76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651270" name="Oval 6"/>
          <p:cNvSpPr>
            <a:spLocks noChangeArrowheads="1"/>
          </p:cNvSpPr>
          <p:nvPr/>
        </p:nvSpPr>
        <p:spPr bwMode="auto">
          <a:xfrm>
            <a:off x="8201025" y="2971800"/>
            <a:ext cx="76200" cy="76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651271" name="Line 7"/>
          <p:cNvSpPr>
            <a:spLocks noChangeShapeType="1"/>
          </p:cNvSpPr>
          <p:nvPr/>
        </p:nvSpPr>
        <p:spPr bwMode="auto">
          <a:xfrm flipH="1">
            <a:off x="7848600" y="3048000"/>
            <a:ext cx="3810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pt-BR"/>
          </a:p>
        </p:txBody>
      </p:sp>
      <p:sp>
        <p:nvSpPr>
          <p:cNvPr id="651272" name="Text Box 8"/>
          <p:cNvSpPr txBox="1">
            <a:spLocks noChangeArrowheads="1"/>
          </p:cNvSpPr>
          <p:nvPr/>
        </p:nvSpPr>
        <p:spPr bwMode="auto">
          <a:xfrm>
            <a:off x="7315200" y="3962400"/>
            <a:ext cx="422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b="1"/>
              <a:t>p</a:t>
            </a:r>
            <a:r>
              <a:rPr lang="pt-BR" altLang="pt-BR" baseline="-25000"/>
              <a:t>0</a:t>
            </a:r>
          </a:p>
        </p:txBody>
      </p:sp>
      <p:sp>
        <p:nvSpPr>
          <p:cNvPr id="651273" name="Text Box 9"/>
          <p:cNvSpPr txBox="1">
            <a:spLocks noChangeArrowheads="1"/>
          </p:cNvSpPr>
          <p:nvPr/>
        </p:nvSpPr>
        <p:spPr bwMode="auto">
          <a:xfrm>
            <a:off x="7772400" y="2667000"/>
            <a:ext cx="422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b="1"/>
              <a:t>p</a:t>
            </a:r>
            <a:r>
              <a:rPr lang="pt-BR" altLang="pt-BR" baseline="-25000"/>
              <a:t>1</a:t>
            </a:r>
          </a:p>
        </p:txBody>
      </p:sp>
      <p:sp>
        <p:nvSpPr>
          <p:cNvPr id="651274" name="Line 10"/>
          <p:cNvSpPr>
            <a:spLocks noChangeShapeType="1"/>
          </p:cNvSpPr>
          <p:nvPr/>
        </p:nvSpPr>
        <p:spPr bwMode="auto">
          <a:xfrm flipV="1">
            <a:off x="8077200" y="3276600"/>
            <a:ext cx="304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pt-BR"/>
          </a:p>
        </p:txBody>
      </p:sp>
      <p:sp>
        <p:nvSpPr>
          <p:cNvPr id="651275" name="Text Box 11"/>
          <p:cNvSpPr txBox="1">
            <a:spLocks noChangeArrowheads="1"/>
          </p:cNvSpPr>
          <p:nvPr/>
        </p:nvSpPr>
        <p:spPr bwMode="auto">
          <a:xfrm>
            <a:off x="8220075" y="368300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i="1"/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val="13573849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48" name="Freeform 32"/>
          <p:cNvSpPr>
            <a:spLocks/>
          </p:cNvSpPr>
          <p:nvPr/>
        </p:nvSpPr>
        <p:spPr bwMode="auto">
          <a:xfrm>
            <a:off x="1447800" y="4486275"/>
            <a:ext cx="5715000" cy="1838325"/>
          </a:xfrm>
          <a:custGeom>
            <a:avLst/>
            <a:gdLst>
              <a:gd name="T0" fmla="*/ 0 w 3600"/>
              <a:gd name="T1" fmla="*/ 1158 h 1158"/>
              <a:gd name="T2" fmla="*/ 782 w 3600"/>
              <a:gd name="T3" fmla="*/ 317 h 1158"/>
              <a:gd name="T4" fmla="*/ 1680 w 3600"/>
              <a:gd name="T5" fmla="*/ 6 h 1158"/>
              <a:gd name="T6" fmla="*/ 2646 w 3600"/>
              <a:gd name="T7" fmla="*/ 350 h 1158"/>
              <a:gd name="T8" fmla="*/ 3600 w 3600"/>
              <a:gd name="T9" fmla="*/ 1158 h 1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00" h="1158">
                <a:moveTo>
                  <a:pt x="0" y="1158"/>
                </a:moveTo>
                <a:cubicBezTo>
                  <a:pt x="130" y="1018"/>
                  <a:pt x="502" y="509"/>
                  <a:pt x="782" y="317"/>
                </a:cubicBezTo>
                <a:cubicBezTo>
                  <a:pt x="1062" y="125"/>
                  <a:pt x="1369" y="0"/>
                  <a:pt x="1680" y="6"/>
                </a:cubicBezTo>
                <a:cubicBezTo>
                  <a:pt x="1991" y="12"/>
                  <a:pt x="2326" y="158"/>
                  <a:pt x="2646" y="350"/>
                </a:cubicBezTo>
                <a:cubicBezTo>
                  <a:pt x="2966" y="542"/>
                  <a:pt x="3401" y="990"/>
                  <a:pt x="3600" y="1158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pt-BR"/>
          </a:p>
        </p:txBody>
      </p:sp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Subdivisão de Curvas Bézier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524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pt-BR" altLang="pt-BR" sz="2600"/>
              <a:t>Como saber se trecho da curva é “reto”?</a:t>
            </a:r>
          </a:p>
          <a:p>
            <a:pPr lvl="1">
              <a:lnSpc>
                <a:spcPct val="80000"/>
              </a:lnSpc>
            </a:pPr>
            <a:r>
              <a:rPr lang="pt-BR" altLang="pt-BR" sz="2400"/>
              <a:t>Encontrar o polígono de controle do trecho</a:t>
            </a:r>
          </a:p>
          <a:p>
            <a:pPr lvl="1">
              <a:lnSpc>
                <a:spcPct val="80000"/>
              </a:lnSpc>
            </a:pPr>
            <a:r>
              <a:rPr lang="pt-BR" altLang="pt-BR" sz="2400"/>
              <a:t>Parar se vértices do polígono forem aproximadamente colineares </a:t>
            </a:r>
          </a:p>
          <a:p>
            <a:pPr>
              <a:lnSpc>
                <a:spcPct val="80000"/>
              </a:lnSpc>
            </a:pPr>
            <a:endParaRPr lang="pt-BR" altLang="pt-BR" sz="2600"/>
          </a:p>
        </p:txBody>
      </p:sp>
      <p:sp>
        <p:nvSpPr>
          <p:cNvPr id="674820" name="Freeform 4"/>
          <p:cNvSpPr>
            <a:spLocks/>
          </p:cNvSpPr>
          <p:nvPr/>
        </p:nvSpPr>
        <p:spPr bwMode="auto">
          <a:xfrm>
            <a:off x="1447800" y="3886200"/>
            <a:ext cx="5715000" cy="2424113"/>
          </a:xfrm>
          <a:custGeom>
            <a:avLst/>
            <a:gdLst>
              <a:gd name="T0" fmla="*/ 0 w 2880"/>
              <a:gd name="T1" fmla="*/ 1056 h 1056"/>
              <a:gd name="T2" fmla="*/ 768 w 2880"/>
              <a:gd name="T3" fmla="*/ 0 h 1056"/>
              <a:gd name="T4" fmla="*/ 1920 w 2880"/>
              <a:gd name="T5" fmla="*/ 0 h 1056"/>
              <a:gd name="T6" fmla="*/ 2880 w 2880"/>
              <a:gd name="T7" fmla="*/ 1056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80" h="1056">
                <a:moveTo>
                  <a:pt x="0" y="1056"/>
                </a:moveTo>
                <a:lnTo>
                  <a:pt x="768" y="0"/>
                </a:lnTo>
                <a:lnTo>
                  <a:pt x="1920" y="0"/>
                </a:lnTo>
                <a:lnTo>
                  <a:pt x="2880" y="1056"/>
                </a:lnTo>
              </a:path>
            </a:pathLst>
          </a:custGeom>
          <a:noFill/>
          <a:ln w="28575" cap="flat" cmpd="sng">
            <a:solidFill>
              <a:srgbClr val="FF6600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674821" name="Oval 5"/>
          <p:cNvSpPr>
            <a:spLocks noChangeArrowheads="1"/>
          </p:cNvSpPr>
          <p:nvPr/>
        </p:nvSpPr>
        <p:spPr bwMode="auto">
          <a:xfrm>
            <a:off x="1409700" y="6284913"/>
            <a:ext cx="76200" cy="76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674822" name="Oval 6"/>
          <p:cNvSpPr>
            <a:spLocks noChangeArrowheads="1"/>
          </p:cNvSpPr>
          <p:nvPr/>
        </p:nvSpPr>
        <p:spPr bwMode="auto">
          <a:xfrm>
            <a:off x="2933700" y="3848100"/>
            <a:ext cx="76200" cy="76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674823" name="Oval 7"/>
          <p:cNvSpPr>
            <a:spLocks noChangeArrowheads="1"/>
          </p:cNvSpPr>
          <p:nvPr/>
        </p:nvSpPr>
        <p:spPr bwMode="auto">
          <a:xfrm>
            <a:off x="5194300" y="3835400"/>
            <a:ext cx="76200" cy="76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674826" name="Oval 10"/>
          <p:cNvSpPr>
            <a:spLocks noChangeArrowheads="1"/>
          </p:cNvSpPr>
          <p:nvPr/>
        </p:nvSpPr>
        <p:spPr bwMode="auto">
          <a:xfrm>
            <a:off x="7150100" y="6299200"/>
            <a:ext cx="76200" cy="76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674827" name="Text Box 11"/>
          <p:cNvSpPr txBox="1">
            <a:spLocks noChangeArrowheads="1"/>
          </p:cNvSpPr>
          <p:nvPr/>
        </p:nvSpPr>
        <p:spPr bwMode="auto">
          <a:xfrm>
            <a:off x="873125" y="6172200"/>
            <a:ext cx="504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b="1"/>
              <a:t>p</a:t>
            </a:r>
            <a:r>
              <a:rPr lang="pt-BR" altLang="pt-BR" b="1" baseline="-25000"/>
              <a:t>00</a:t>
            </a:r>
            <a:endParaRPr lang="pt-BR" altLang="pt-BR" b="1"/>
          </a:p>
        </p:txBody>
      </p:sp>
      <p:sp>
        <p:nvSpPr>
          <p:cNvPr id="674828" name="Text Box 12"/>
          <p:cNvSpPr txBox="1">
            <a:spLocks noChangeArrowheads="1"/>
          </p:cNvSpPr>
          <p:nvPr/>
        </p:nvSpPr>
        <p:spPr bwMode="auto">
          <a:xfrm>
            <a:off x="2590800" y="3352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b="1"/>
              <a:t>p</a:t>
            </a:r>
            <a:r>
              <a:rPr lang="pt-BR" altLang="pt-BR" b="1" baseline="-25000"/>
              <a:t>10</a:t>
            </a:r>
            <a:endParaRPr lang="pt-BR" altLang="pt-BR" b="1"/>
          </a:p>
        </p:txBody>
      </p:sp>
      <p:sp>
        <p:nvSpPr>
          <p:cNvPr id="674829" name="Text Box 13"/>
          <p:cNvSpPr txBox="1">
            <a:spLocks noChangeArrowheads="1"/>
          </p:cNvSpPr>
          <p:nvPr/>
        </p:nvSpPr>
        <p:spPr bwMode="auto">
          <a:xfrm>
            <a:off x="5257800" y="3352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b="1"/>
              <a:t>p</a:t>
            </a:r>
            <a:r>
              <a:rPr lang="pt-BR" altLang="pt-BR" b="1" baseline="-25000"/>
              <a:t>20</a:t>
            </a:r>
            <a:endParaRPr lang="pt-BR" altLang="pt-BR" b="1"/>
          </a:p>
        </p:txBody>
      </p:sp>
      <p:sp>
        <p:nvSpPr>
          <p:cNvPr id="674830" name="Text Box 14"/>
          <p:cNvSpPr txBox="1">
            <a:spLocks noChangeArrowheads="1"/>
          </p:cNvSpPr>
          <p:nvPr/>
        </p:nvSpPr>
        <p:spPr bwMode="auto">
          <a:xfrm>
            <a:off x="7315200" y="6096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b="1"/>
              <a:t>p</a:t>
            </a:r>
            <a:r>
              <a:rPr lang="pt-BR" altLang="pt-BR" b="1" baseline="-25000"/>
              <a:t>30</a:t>
            </a:r>
            <a:endParaRPr lang="pt-BR" altLang="pt-BR" b="1"/>
          </a:p>
        </p:txBody>
      </p:sp>
      <p:sp>
        <p:nvSpPr>
          <p:cNvPr id="674831" name="Text Box 15"/>
          <p:cNvSpPr txBox="1">
            <a:spLocks noChangeArrowheads="1"/>
          </p:cNvSpPr>
          <p:nvPr/>
        </p:nvSpPr>
        <p:spPr bwMode="auto">
          <a:xfrm>
            <a:off x="6929438" y="4213225"/>
            <a:ext cx="923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i="1"/>
              <a:t>u</a:t>
            </a:r>
            <a:r>
              <a:rPr lang="pt-BR" altLang="pt-BR"/>
              <a:t> = 0.5</a:t>
            </a:r>
          </a:p>
        </p:txBody>
      </p:sp>
      <p:grpSp>
        <p:nvGrpSpPr>
          <p:cNvPr id="674852" name="Group 36"/>
          <p:cNvGrpSpPr>
            <a:grpSpLocks/>
          </p:cNvGrpSpPr>
          <p:nvPr/>
        </p:nvGrpSpPr>
        <p:grpSpPr bwMode="auto">
          <a:xfrm>
            <a:off x="1600200" y="3429000"/>
            <a:ext cx="5257800" cy="1768475"/>
            <a:chOff x="1008" y="2160"/>
            <a:chExt cx="3312" cy="1114"/>
          </a:xfrm>
        </p:grpSpPr>
        <p:sp>
          <p:nvSpPr>
            <p:cNvPr id="674832" name="Oval 16"/>
            <p:cNvSpPr>
              <a:spLocks noChangeArrowheads="1"/>
            </p:cNvSpPr>
            <p:nvPr/>
          </p:nvSpPr>
          <p:spPr bwMode="auto">
            <a:xfrm>
              <a:off x="1368" y="3191"/>
              <a:ext cx="48" cy="48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pt-BR"/>
            </a:p>
          </p:txBody>
        </p:sp>
        <p:sp>
          <p:nvSpPr>
            <p:cNvPr id="674834" name="Oval 18"/>
            <p:cNvSpPr>
              <a:spLocks noChangeArrowheads="1"/>
            </p:cNvSpPr>
            <p:nvPr/>
          </p:nvSpPr>
          <p:spPr bwMode="auto">
            <a:xfrm>
              <a:off x="3888" y="3192"/>
              <a:ext cx="48" cy="48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pt-BR"/>
            </a:p>
          </p:txBody>
        </p:sp>
        <p:sp>
          <p:nvSpPr>
            <p:cNvPr id="674835" name="Text Box 19"/>
            <p:cNvSpPr txBox="1">
              <a:spLocks noChangeArrowheads="1"/>
            </p:cNvSpPr>
            <p:nvPr/>
          </p:nvSpPr>
          <p:spPr bwMode="auto">
            <a:xfrm>
              <a:off x="1008" y="3024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pt-BR" altLang="pt-BR" b="1"/>
                <a:t>p</a:t>
              </a:r>
              <a:r>
                <a:rPr lang="pt-BR" altLang="pt-BR" b="1" baseline="-25000"/>
                <a:t>01</a:t>
              </a:r>
              <a:endParaRPr lang="pt-BR" altLang="pt-BR" b="1"/>
            </a:p>
          </p:txBody>
        </p:sp>
        <p:sp>
          <p:nvSpPr>
            <p:cNvPr id="674836" name="Text Box 20"/>
            <p:cNvSpPr txBox="1">
              <a:spLocks noChangeArrowheads="1"/>
            </p:cNvSpPr>
            <p:nvPr/>
          </p:nvSpPr>
          <p:spPr bwMode="auto">
            <a:xfrm>
              <a:off x="2400" y="2160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pt-BR" altLang="pt-BR" b="1"/>
                <a:t>p</a:t>
              </a:r>
              <a:r>
                <a:rPr lang="pt-BR" altLang="pt-BR" b="1" baseline="-25000"/>
                <a:t>11</a:t>
              </a:r>
              <a:endParaRPr lang="pt-BR" altLang="pt-BR" b="1"/>
            </a:p>
          </p:txBody>
        </p:sp>
        <p:sp>
          <p:nvSpPr>
            <p:cNvPr id="674837" name="Text Box 21"/>
            <p:cNvSpPr txBox="1">
              <a:spLocks noChangeArrowheads="1"/>
            </p:cNvSpPr>
            <p:nvPr/>
          </p:nvSpPr>
          <p:spPr bwMode="auto">
            <a:xfrm>
              <a:off x="3936" y="3024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pt-BR" altLang="pt-BR" b="1"/>
                <a:t>p</a:t>
              </a:r>
              <a:r>
                <a:rPr lang="pt-BR" altLang="pt-BR" b="1" baseline="-25000"/>
                <a:t>21</a:t>
              </a:r>
              <a:endParaRPr lang="pt-BR" altLang="pt-BR" b="1"/>
            </a:p>
          </p:txBody>
        </p:sp>
        <p:sp>
          <p:nvSpPr>
            <p:cNvPr id="674838" name="Oval 22"/>
            <p:cNvSpPr>
              <a:spLocks noChangeArrowheads="1"/>
            </p:cNvSpPr>
            <p:nvPr/>
          </p:nvSpPr>
          <p:spPr bwMode="auto">
            <a:xfrm>
              <a:off x="2552" y="24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pt-BR"/>
            </a:p>
          </p:txBody>
        </p:sp>
      </p:grpSp>
      <p:grpSp>
        <p:nvGrpSpPr>
          <p:cNvPr id="674854" name="Group 38"/>
          <p:cNvGrpSpPr>
            <a:grpSpLocks/>
          </p:cNvGrpSpPr>
          <p:nvPr/>
        </p:nvGrpSpPr>
        <p:grpSpPr bwMode="auto">
          <a:xfrm>
            <a:off x="2209800" y="3886200"/>
            <a:ext cx="3998913" cy="1219200"/>
            <a:chOff x="1392" y="2448"/>
            <a:chExt cx="2519" cy="768"/>
          </a:xfrm>
        </p:grpSpPr>
        <p:sp>
          <p:nvSpPr>
            <p:cNvPr id="674845" name="Line 29"/>
            <p:cNvSpPr>
              <a:spLocks noChangeShapeType="1"/>
            </p:cNvSpPr>
            <p:nvPr/>
          </p:nvSpPr>
          <p:spPr bwMode="auto">
            <a:xfrm>
              <a:off x="2544" y="2448"/>
              <a:ext cx="1367" cy="768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pt-BR"/>
            </a:p>
          </p:txBody>
        </p:sp>
        <p:sp>
          <p:nvSpPr>
            <p:cNvPr id="674844" name="Line 28"/>
            <p:cNvSpPr>
              <a:spLocks noChangeShapeType="1"/>
            </p:cNvSpPr>
            <p:nvPr/>
          </p:nvSpPr>
          <p:spPr bwMode="auto">
            <a:xfrm flipV="1">
              <a:off x="1392" y="2448"/>
              <a:ext cx="1200" cy="768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pt-BR"/>
            </a:p>
          </p:txBody>
        </p:sp>
        <p:grpSp>
          <p:nvGrpSpPr>
            <p:cNvPr id="674853" name="Group 37"/>
            <p:cNvGrpSpPr>
              <a:grpSpLocks/>
            </p:cNvGrpSpPr>
            <p:nvPr/>
          </p:nvGrpSpPr>
          <p:grpSpPr bwMode="auto">
            <a:xfrm>
              <a:off x="1824" y="2544"/>
              <a:ext cx="1584" cy="312"/>
              <a:chOff x="1824" y="2544"/>
              <a:chExt cx="1584" cy="312"/>
            </a:xfrm>
          </p:grpSpPr>
          <p:sp>
            <p:nvSpPr>
              <p:cNvPr id="674839" name="Oval 23"/>
              <p:cNvSpPr>
                <a:spLocks noChangeArrowheads="1"/>
              </p:cNvSpPr>
              <p:nvPr/>
            </p:nvSpPr>
            <p:spPr bwMode="auto">
              <a:xfrm>
                <a:off x="1960" y="2807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pt-BR" altLang="pt-BR"/>
              </a:p>
            </p:txBody>
          </p:sp>
          <p:sp>
            <p:nvSpPr>
              <p:cNvPr id="674840" name="Oval 24"/>
              <p:cNvSpPr>
                <a:spLocks noChangeArrowheads="1"/>
              </p:cNvSpPr>
              <p:nvPr/>
            </p:nvSpPr>
            <p:spPr bwMode="auto">
              <a:xfrm>
                <a:off x="3220" y="280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pt-BR"/>
              </a:p>
            </p:txBody>
          </p:sp>
          <p:sp>
            <p:nvSpPr>
              <p:cNvPr id="674842" name="Text Box 26"/>
              <p:cNvSpPr txBox="1">
                <a:spLocks noChangeArrowheads="1"/>
              </p:cNvSpPr>
              <p:nvPr/>
            </p:nvSpPr>
            <p:spPr bwMode="auto">
              <a:xfrm>
                <a:off x="1824" y="2544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pt-BR" altLang="pt-BR" b="1"/>
                  <a:t>p</a:t>
                </a:r>
                <a:r>
                  <a:rPr lang="pt-BR" altLang="pt-BR" b="1" baseline="-25000"/>
                  <a:t>02</a:t>
                </a:r>
                <a:endParaRPr lang="pt-BR" altLang="pt-BR" b="1"/>
              </a:p>
            </p:txBody>
          </p:sp>
          <p:sp>
            <p:nvSpPr>
              <p:cNvPr id="674843" name="Text Box 27"/>
              <p:cNvSpPr txBox="1">
                <a:spLocks noChangeArrowheads="1"/>
              </p:cNvSpPr>
              <p:nvPr/>
            </p:nvSpPr>
            <p:spPr bwMode="auto">
              <a:xfrm>
                <a:off x="3024" y="2544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pt-BR" altLang="pt-BR" b="1"/>
                  <a:t>p</a:t>
                </a:r>
                <a:r>
                  <a:rPr lang="pt-BR" altLang="pt-BR" b="1" baseline="-25000"/>
                  <a:t>12</a:t>
                </a:r>
                <a:endParaRPr lang="pt-BR" altLang="pt-BR" b="1"/>
              </a:p>
            </p:txBody>
          </p:sp>
        </p:grpSp>
      </p:grpSp>
      <p:grpSp>
        <p:nvGrpSpPr>
          <p:cNvPr id="674855" name="Group 39"/>
          <p:cNvGrpSpPr>
            <a:grpSpLocks/>
          </p:cNvGrpSpPr>
          <p:nvPr/>
        </p:nvGrpSpPr>
        <p:grpSpPr bwMode="auto">
          <a:xfrm>
            <a:off x="3124200" y="4470400"/>
            <a:ext cx="2057400" cy="498475"/>
            <a:chOff x="1968" y="2816"/>
            <a:chExt cx="1296" cy="314"/>
          </a:xfrm>
        </p:grpSpPr>
        <p:sp>
          <p:nvSpPr>
            <p:cNvPr id="674846" name="Line 30"/>
            <p:cNvSpPr>
              <a:spLocks noChangeShapeType="1"/>
            </p:cNvSpPr>
            <p:nvPr/>
          </p:nvSpPr>
          <p:spPr bwMode="auto">
            <a:xfrm>
              <a:off x="1968" y="2832"/>
              <a:ext cx="1296" cy="0"/>
            </a:xfrm>
            <a:prstGeom prst="line">
              <a:avLst/>
            </a:prstGeom>
            <a:noFill/>
            <a:ln w="28575">
              <a:solidFill>
                <a:srgbClr val="339933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pt-BR"/>
            </a:p>
          </p:txBody>
        </p:sp>
        <p:sp>
          <p:nvSpPr>
            <p:cNvPr id="674841" name="Oval 25"/>
            <p:cNvSpPr>
              <a:spLocks noChangeArrowheads="1"/>
            </p:cNvSpPr>
            <p:nvPr/>
          </p:nvSpPr>
          <p:spPr bwMode="auto">
            <a:xfrm>
              <a:off x="2560" y="2816"/>
              <a:ext cx="48" cy="48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pt-BR"/>
            </a:p>
          </p:txBody>
        </p:sp>
        <p:sp>
          <p:nvSpPr>
            <p:cNvPr id="674847" name="Text Box 31"/>
            <p:cNvSpPr txBox="1">
              <a:spLocks noChangeArrowheads="1"/>
            </p:cNvSpPr>
            <p:nvPr/>
          </p:nvSpPr>
          <p:spPr bwMode="auto">
            <a:xfrm>
              <a:off x="2400" y="2880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pt-BR" altLang="pt-BR" b="1"/>
                <a:t>p</a:t>
              </a:r>
              <a:r>
                <a:rPr lang="pt-BR" altLang="pt-BR" b="1" baseline="-25000"/>
                <a:t>03</a:t>
              </a:r>
              <a:endParaRPr lang="pt-BR" altLang="pt-BR" b="1"/>
            </a:p>
          </p:txBody>
        </p:sp>
      </p:grpSp>
      <p:grpSp>
        <p:nvGrpSpPr>
          <p:cNvPr id="674851" name="Group 35"/>
          <p:cNvGrpSpPr>
            <a:grpSpLocks/>
          </p:cNvGrpSpPr>
          <p:nvPr/>
        </p:nvGrpSpPr>
        <p:grpSpPr bwMode="auto">
          <a:xfrm>
            <a:off x="1447800" y="4495800"/>
            <a:ext cx="5715000" cy="1828800"/>
            <a:chOff x="912" y="2832"/>
            <a:chExt cx="3600" cy="1152"/>
          </a:xfrm>
        </p:grpSpPr>
        <p:sp>
          <p:nvSpPr>
            <p:cNvPr id="674849" name="Freeform 33"/>
            <p:cNvSpPr>
              <a:spLocks/>
            </p:cNvSpPr>
            <p:nvPr/>
          </p:nvSpPr>
          <p:spPr bwMode="auto">
            <a:xfrm>
              <a:off x="912" y="2832"/>
              <a:ext cx="1680" cy="1152"/>
            </a:xfrm>
            <a:custGeom>
              <a:avLst/>
              <a:gdLst>
                <a:gd name="T0" fmla="*/ 0 w 1680"/>
                <a:gd name="T1" fmla="*/ 1152 h 1152"/>
                <a:gd name="T2" fmla="*/ 480 w 1680"/>
                <a:gd name="T3" fmla="*/ 384 h 1152"/>
                <a:gd name="T4" fmla="*/ 1080 w 1680"/>
                <a:gd name="T5" fmla="*/ 0 h 1152"/>
                <a:gd name="T6" fmla="*/ 1680 w 1680"/>
                <a:gd name="T7" fmla="*/ 0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80" h="1152">
                  <a:moveTo>
                    <a:pt x="0" y="1152"/>
                  </a:moveTo>
                  <a:lnTo>
                    <a:pt x="480" y="384"/>
                  </a:lnTo>
                  <a:lnTo>
                    <a:pt x="1080" y="0"/>
                  </a:lnTo>
                  <a:lnTo>
                    <a:pt x="1680" y="0"/>
                  </a:lnTo>
                </a:path>
              </a:pathLst>
            </a:custGeom>
            <a:gradFill rotWithShape="1">
              <a:gsLst>
                <a:gs pos="0">
                  <a:srgbClr val="FF6600">
                    <a:alpha val="30000"/>
                  </a:srgbClr>
                </a:gs>
                <a:gs pos="100000">
                  <a:srgbClr val="FF6600">
                    <a:alpha val="28999"/>
                  </a:srgbClr>
                </a:gs>
              </a:gsLst>
              <a:lin ang="5400000" scaled="1"/>
            </a:gradFill>
            <a:ln w="2857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pt-BR"/>
            </a:p>
          </p:txBody>
        </p:sp>
        <p:sp>
          <p:nvSpPr>
            <p:cNvPr id="674850" name="Freeform 34"/>
            <p:cNvSpPr>
              <a:spLocks/>
            </p:cNvSpPr>
            <p:nvPr/>
          </p:nvSpPr>
          <p:spPr bwMode="auto">
            <a:xfrm>
              <a:off x="2592" y="2832"/>
              <a:ext cx="1920" cy="1152"/>
            </a:xfrm>
            <a:custGeom>
              <a:avLst/>
              <a:gdLst>
                <a:gd name="T0" fmla="*/ 0 w 1920"/>
                <a:gd name="T1" fmla="*/ 0 h 1152"/>
                <a:gd name="T2" fmla="*/ 624 w 1920"/>
                <a:gd name="T3" fmla="*/ 0 h 1152"/>
                <a:gd name="T4" fmla="*/ 1320 w 1920"/>
                <a:gd name="T5" fmla="*/ 384 h 1152"/>
                <a:gd name="T6" fmla="*/ 1920 w 1920"/>
                <a:gd name="T7" fmla="*/ 1152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0" h="1152">
                  <a:moveTo>
                    <a:pt x="0" y="0"/>
                  </a:moveTo>
                  <a:lnTo>
                    <a:pt x="624" y="0"/>
                  </a:lnTo>
                  <a:lnTo>
                    <a:pt x="1320" y="384"/>
                  </a:lnTo>
                  <a:lnTo>
                    <a:pt x="1920" y="1152"/>
                  </a:lnTo>
                </a:path>
              </a:pathLst>
            </a:custGeom>
            <a:gradFill rotWithShape="1">
              <a:gsLst>
                <a:gs pos="0">
                  <a:srgbClr val="FF6600">
                    <a:alpha val="30000"/>
                  </a:srgbClr>
                </a:gs>
                <a:gs pos="100000">
                  <a:srgbClr val="FF6600">
                    <a:alpha val="28999"/>
                  </a:srgbClr>
                </a:gs>
              </a:gsLst>
              <a:lin ang="5400000" scaled="1"/>
            </a:gradFill>
            <a:ln w="2857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853889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4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74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74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74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691680" y="980728"/>
            <a:ext cx="612068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main</a:t>
            </a:r>
            <a:r>
              <a:rPr lang="pt-BR" dirty="0" smtClean="0"/>
              <a:t>(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argc</a:t>
            </a:r>
            <a:r>
              <a:rPr lang="pt-BR" dirty="0" smtClean="0"/>
              <a:t>, char** </a:t>
            </a:r>
            <a:r>
              <a:rPr lang="pt-BR" dirty="0" err="1" smtClean="0"/>
              <a:t>argv</a:t>
            </a:r>
            <a:r>
              <a:rPr lang="pt-BR" dirty="0" smtClean="0"/>
              <a:t>)</a:t>
            </a:r>
          </a:p>
          <a:p>
            <a:r>
              <a:rPr lang="pt-BR" dirty="0" smtClean="0"/>
              <a:t>{</a:t>
            </a:r>
          </a:p>
          <a:p>
            <a:r>
              <a:rPr lang="pt-BR" dirty="0" smtClean="0"/>
              <a:t>   Inicia();</a:t>
            </a:r>
          </a:p>
          <a:p>
            <a:r>
              <a:rPr lang="pt-BR" dirty="0" smtClean="0"/>
              <a:t>    </a:t>
            </a:r>
            <a:r>
              <a:rPr lang="pt-BR" dirty="0" err="1" smtClean="0"/>
              <a:t>glutInit</a:t>
            </a:r>
            <a:r>
              <a:rPr lang="pt-BR" dirty="0" smtClean="0"/>
              <a:t>(&amp;</a:t>
            </a:r>
            <a:r>
              <a:rPr lang="pt-BR" dirty="0" err="1" smtClean="0"/>
              <a:t>argc,argv</a:t>
            </a:r>
            <a:r>
              <a:rPr lang="pt-BR" dirty="0" smtClean="0"/>
              <a:t>);</a:t>
            </a:r>
          </a:p>
          <a:p>
            <a:r>
              <a:rPr lang="pt-BR" dirty="0" smtClean="0"/>
              <a:t>   </a:t>
            </a:r>
            <a:r>
              <a:rPr lang="pt-BR" dirty="0" err="1" smtClean="0"/>
              <a:t>glutInitDisplayMode</a:t>
            </a:r>
            <a:r>
              <a:rPr lang="pt-BR" dirty="0" smtClean="0"/>
              <a:t>(GLUT_SINGLE | GLUT_RGB);</a:t>
            </a:r>
          </a:p>
          <a:p>
            <a:r>
              <a:rPr lang="pt-BR" dirty="0" smtClean="0"/>
              <a:t>   </a:t>
            </a:r>
            <a:r>
              <a:rPr lang="pt-BR" dirty="0" err="1" smtClean="0"/>
              <a:t>glutInitWindowSize</a:t>
            </a:r>
            <a:r>
              <a:rPr lang="pt-BR" dirty="0" smtClean="0"/>
              <a:t>(ALTURA,LARGURA);</a:t>
            </a:r>
          </a:p>
          <a:p>
            <a:r>
              <a:rPr lang="pt-BR" dirty="0" smtClean="0"/>
              <a:t>   </a:t>
            </a:r>
            <a:r>
              <a:rPr lang="pt-BR" dirty="0" err="1" smtClean="0"/>
              <a:t>glutInitWindowPosition</a:t>
            </a:r>
            <a:r>
              <a:rPr lang="pt-BR" dirty="0" smtClean="0"/>
              <a:t>(20,20);</a:t>
            </a:r>
          </a:p>
          <a:p>
            <a:r>
              <a:rPr lang="pt-BR" dirty="0" smtClean="0"/>
              <a:t>   </a:t>
            </a:r>
            <a:r>
              <a:rPr lang="pt-BR" dirty="0" err="1" smtClean="0"/>
              <a:t>glutCreateWindow</a:t>
            </a:r>
            <a:r>
              <a:rPr lang="pt-BR" dirty="0" smtClean="0"/>
              <a:t>("Desenhando uma curva de </a:t>
            </a:r>
            <a:r>
              <a:rPr lang="pt-BR" dirty="0" err="1" smtClean="0"/>
              <a:t>Bézier</a:t>
            </a:r>
            <a:r>
              <a:rPr lang="pt-BR" dirty="0" smtClean="0"/>
              <a:t>");</a:t>
            </a:r>
          </a:p>
          <a:p>
            <a:r>
              <a:rPr lang="pt-BR" dirty="0" smtClean="0"/>
              <a:t>   </a:t>
            </a:r>
            <a:r>
              <a:rPr lang="pt-BR" dirty="0" err="1" smtClean="0"/>
              <a:t>glutDisplayFunc</a:t>
            </a:r>
            <a:r>
              <a:rPr lang="pt-BR" dirty="0" smtClean="0"/>
              <a:t>(exibe);</a:t>
            </a:r>
          </a:p>
          <a:p>
            <a:r>
              <a:rPr lang="pt-BR" dirty="0" smtClean="0"/>
              <a:t>   </a:t>
            </a:r>
            <a:r>
              <a:rPr lang="pt-BR" dirty="0" err="1" smtClean="0"/>
              <a:t>glutMouseFunc</a:t>
            </a:r>
            <a:r>
              <a:rPr lang="pt-BR" dirty="0" smtClean="0"/>
              <a:t>(escolha);</a:t>
            </a:r>
          </a:p>
          <a:p>
            <a:r>
              <a:rPr lang="pt-BR" dirty="0" smtClean="0"/>
              <a:t>   </a:t>
            </a:r>
            <a:r>
              <a:rPr lang="pt-BR" dirty="0" err="1" smtClean="0"/>
              <a:t>glutMotionFunc</a:t>
            </a:r>
            <a:r>
              <a:rPr lang="pt-BR" dirty="0" smtClean="0"/>
              <a:t>(captura);</a:t>
            </a:r>
          </a:p>
          <a:p>
            <a:r>
              <a:rPr lang="pt-BR" dirty="0" smtClean="0"/>
              <a:t>   </a:t>
            </a:r>
            <a:r>
              <a:rPr lang="pt-BR" dirty="0" err="1" smtClean="0"/>
              <a:t>glutMainLoop</a:t>
            </a:r>
            <a:r>
              <a:rPr lang="pt-BR" dirty="0" smtClean="0"/>
              <a:t>();</a:t>
            </a:r>
          </a:p>
          <a:p>
            <a:endParaRPr lang="pt-BR" dirty="0" smtClean="0"/>
          </a:p>
          <a:p>
            <a:r>
              <a:rPr lang="pt-BR" dirty="0" smtClean="0"/>
              <a:t>   </a:t>
            </a:r>
            <a:r>
              <a:rPr lang="pt-BR" dirty="0" err="1" smtClean="0"/>
              <a:t>return</a:t>
            </a:r>
            <a:r>
              <a:rPr lang="pt-BR" dirty="0" smtClean="0"/>
              <a:t> 0;</a:t>
            </a:r>
          </a:p>
          <a:p>
            <a:r>
              <a:rPr lang="pt-BR" dirty="0" smtClean="0"/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5919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5496" y="0"/>
            <a:ext cx="595840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#include &lt;</a:t>
            </a:r>
            <a:r>
              <a:rPr lang="pt-BR" sz="1200" dirty="0" err="1" smtClean="0"/>
              <a:t>stdio.h</a:t>
            </a:r>
            <a:r>
              <a:rPr lang="pt-BR" sz="1200" dirty="0" smtClean="0"/>
              <a:t>&gt;</a:t>
            </a:r>
          </a:p>
          <a:p>
            <a:r>
              <a:rPr lang="pt-BR" sz="1200" dirty="0" smtClean="0"/>
              <a:t>#include &lt;</a:t>
            </a:r>
            <a:r>
              <a:rPr lang="pt-BR" sz="1200" dirty="0" err="1" smtClean="0"/>
              <a:t>math.h</a:t>
            </a:r>
            <a:r>
              <a:rPr lang="pt-BR" sz="1200" dirty="0" smtClean="0"/>
              <a:t>&gt;</a:t>
            </a:r>
          </a:p>
          <a:p>
            <a:r>
              <a:rPr lang="pt-BR" sz="1200" dirty="0" smtClean="0"/>
              <a:t>#include &lt;GL/</a:t>
            </a:r>
            <a:r>
              <a:rPr lang="pt-BR" sz="1200" dirty="0" err="1" smtClean="0"/>
              <a:t>glut.h</a:t>
            </a:r>
            <a:r>
              <a:rPr lang="pt-BR" sz="1200" dirty="0" smtClean="0"/>
              <a:t>&gt;</a:t>
            </a:r>
          </a:p>
          <a:p>
            <a:endParaRPr lang="pt-BR" sz="1200" dirty="0" smtClean="0"/>
          </a:p>
          <a:p>
            <a:r>
              <a:rPr lang="pt-BR" sz="1200" dirty="0" smtClean="0"/>
              <a:t>#define LARGURA 500</a:t>
            </a:r>
          </a:p>
          <a:p>
            <a:r>
              <a:rPr lang="pt-BR" sz="1200" dirty="0" smtClean="0"/>
              <a:t>#define ALTURA 500</a:t>
            </a:r>
          </a:p>
          <a:p>
            <a:endParaRPr lang="pt-BR" sz="1200" dirty="0" smtClean="0"/>
          </a:p>
          <a:p>
            <a:r>
              <a:rPr lang="pt-BR" sz="1200" dirty="0" err="1" smtClean="0"/>
              <a:t>float</a:t>
            </a:r>
            <a:r>
              <a:rPr lang="pt-BR" sz="1200" dirty="0" smtClean="0"/>
              <a:t> p[4][2];</a:t>
            </a:r>
          </a:p>
          <a:p>
            <a:r>
              <a:rPr lang="pt-BR" sz="1200" dirty="0" err="1" smtClean="0"/>
              <a:t>int</a:t>
            </a:r>
            <a:r>
              <a:rPr lang="pt-BR" sz="1200" dirty="0" smtClean="0"/>
              <a:t> </a:t>
            </a:r>
            <a:r>
              <a:rPr lang="pt-BR" sz="1200" dirty="0" err="1" smtClean="0"/>
              <a:t>indice</a:t>
            </a:r>
            <a:r>
              <a:rPr lang="pt-BR" sz="1200" dirty="0" smtClean="0"/>
              <a:t>;</a:t>
            </a:r>
          </a:p>
          <a:p>
            <a:endParaRPr lang="pt-BR" sz="1200" dirty="0" smtClean="0"/>
          </a:p>
          <a:p>
            <a:r>
              <a:rPr lang="pt-BR" sz="1200" dirty="0" smtClean="0"/>
              <a:t>// Função </a:t>
            </a:r>
            <a:r>
              <a:rPr lang="pt-BR" sz="1200" dirty="0" err="1" smtClean="0"/>
              <a:t>callback</a:t>
            </a:r>
            <a:r>
              <a:rPr lang="pt-BR" sz="1200" dirty="0" smtClean="0"/>
              <a:t> chamada para gerenciar eventos do mouse</a:t>
            </a:r>
          </a:p>
          <a:p>
            <a:r>
              <a:rPr lang="pt-BR" sz="1200" dirty="0" err="1" smtClean="0"/>
              <a:t>void</a:t>
            </a:r>
            <a:r>
              <a:rPr lang="pt-BR" sz="1200" dirty="0" smtClean="0"/>
              <a:t> Inicia()</a:t>
            </a:r>
          </a:p>
          <a:p>
            <a:r>
              <a:rPr lang="pt-BR" sz="1200" dirty="0" smtClean="0"/>
              <a:t>{</a:t>
            </a:r>
          </a:p>
          <a:p>
            <a:endParaRPr lang="pt-BR" sz="1200" dirty="0" smtClean="0"/>
          </a:p>
          <a:p>
            <a:r>
              <a:rPr lang="pt-BR" sz="1200" dirty="0" smtClean="0"/>
              <a:t>   p[0][0] = -1.0f;</a:t>
            </a:r>
          </a:p>
          <a:p>
            <a:r>
              <a:rPr lang="pt-BR" sz="1200" dirty="0" smtClean="0"/>
              <a:t>   p[0][1] =  0.0f;</a:t>
            </a:r>
          </a:p>
          <a:p>
            <a:endParaRPr lang="pt-BR" sz="1200" dirty="0" smtClean="0"/>
          </a:p>
          <a:p>
            <a:r>
              <a:rPr lang="pt-BR" sz="1200" dirty="0" smtClean="0"/>
              <a:t>   p[1][0] = -0.5f;</a:t>
            </a:r>
          </a:p>
          <a:p>
            <a:r>
              <a:rPr lang="pt-BR" sz="1200" dirty="0" smtClean="0"/>
              <a:t>   p[1][1] = -0.5f;</a:t>
            </a:r>
          </a:p>
          <a:p>
            <a:endParaRPr lang="pt-BR" sz="1200" dirty="0" smtClean="0"/>
          </a:p>
          <a:p>
            <a:r>
              <a:rPr lang="pt-BR" sz="1200" dirty="0" smtClean="0"/>
              <a:t>   p[2][0] =  0.5f;</a:t>
            </a:r>
          </a:p>
          <a:p>
            <a:r>
              <a:rPr lang="pt-BR" sz="1200" dirty="0" smtClean="0"/>
              <a:t>   p[2][1] =  0.5f;</a:t>
            </a:r>
          </a:p>
          <a:p>
            <a:endParaRPr lang="pt-BR" sz="1200" dirty="0" smtClean="0"/>
          </a:p>
          <a:p>
            <a:r>
              <a:rPr lang="pt-BR" sz="1200" dirty="0" smtClean="0"/>
              <a:t>   p[3][0] =  1.0f;</a:t>
            </a:r>
          </a:p>
          <a:p>
            <a:r>
              <a:rPr lang="pt-BR" sz="1200" dirty="0" smtClean="0"/>
              <a:t>   p[3][1] =  0.0f;</a:t>
            </a:r>
          </a:p>
          <a:p>
            <a:r>
              <a:rPr lang="pt-BR" sz="1200" dirty="0" smtClean="0"/>
              <a:t>}</a:t>
            </a:r>
          </a:p>
          <a:p>
            <a:endParaRPr lang="pt-BR" sz="1200" dirty="0" smtClean="0"/>
          </a:p>
        </p:txBody>
      </p:sp>
      <p:sp>
        <p:nvSpPr>
          <p:cNvPr id="3" name="Retângulo 2"/>
          <p:cNvSpPr/>
          <p:nvPr/>
        </p:nvSpPr>
        <p:spPr>
          <a:xfrm>
            <a:off x="4427984" y="188640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 err="1" smtClean="0"/>
              <a:t>void</a:t>
            </a:r>
            <a:r>
              <a:rPr lang="pt-BR" sz="1400" dirty="0" smtClean="0"/>
              <a:t> atualiza(</a:t>
            </a:r>
            <a:r>
              <a:rPr lang="pt-BR" sz="1400" dirty="0" err="1" smtClean="0"/>
              <a:t>int</a:t>
            </a:r>
            <a:r>
              <a:rPr lang="pt-BR" sz="1400" dirty="0" smtClean="0"/>
              <a:t> x, </a:t>
            </a:r>
            <a:r>
              <a:rPr lang="pt-BR" sz="1400" dirty="0" err="1" smtClean="0"/>
              <a:t>int</a:t>
            </a:r>
            <a:r>
              <a:rPr lang="pt-BR" sz="1400" dirty="0" smtClean="0"/>
              <a:t> y)</a:t>
            </a:r>
          </a:p>
          <a:p>
            <a:r>
              <a:rPr lang="pt-BR" sz="1400" dirty="0" smtClean="0"/>
              <a:t>{</a:t>
            </a:r>
          </a:p>
          <a:p>
            <a:r>
              <a:rPr lang="pt-BR" sz="1400" dirty="0" smtClean="0"/>
              <a:t>   </a:t>
            </a:r>
            <a:r>
              <a:rPr lang="pt-BR" sz="1400" dirty="0" err="1" smtClean="0"/>
              <a:t>float</a:t>
            </a:r>
            <a:r>
              <a:rPr lang="pt-BR" sz="1400" dirty="0" smtClean="0"/>
              <a:t> </a:t>
            </a:r>
            <a:r>
              <a:rPr lang="pt-BR" sz="1400" dirty="0" err="1" smtClean="0"/>
              <a:t>cx</a:t>
            </a:r>
            <a:r>
              <a:rPr lang="pt-BR" sz="1400" dirty="0" smtClean="0"/>
              <a:t>, </a:t>
            </a:r>
            <a:r>
              <a:rPr lang="pt-BR" sz="1400" dirty="0" err="1" smtClean="0"/>
              <a:t>cy</a:t>
            </a:r>
            <a:r>
              <a:rPr lang="pt-BR" sz="1400" dirty="0" smtClean="0"/>
              <a:t>;</a:t>
            </a:r>
          </a:p>
          <a:p>
            <a:endParaRPr lang="pt-BR" sz="1400" dirty="0" smtClean="0"/>
          </a:p>
          <a:p>
            <a:r>
              <a:rPr lang="pt-BR" sz="1400" dirty="0" smtClean="0"/>
              <a:t>   </a:t>
            </a:r>
            <a:r>
              <a:rPr lang="pt-BR" sz="1400" dirty="0" err="1" smtClean="0"/>
              <a:t>cx</a:t>
            </a:r>
            <a:r>
              <a:rPr lang="pt-BR" sz="1400" dirty="0" smtClean="0"/>
              <a:t> = ((</a:t>
            </a:r>
            <a:r>
              <a:rPr lang="pt-BR" sz="1400" dirty="0" err="1" smtClean="0"/>
              <a:t>float</a:t>
            </a:r>
            <a:r>
              <a:rPr lang="pt-BR" sz="1400" dirty="0" smtClean="0"/>
              <a:t>)(2.0f*x)/(</a:t>
            </a:r>
            <a:r>
              <a:rPr lang="pt-BR" sz="1400" dirty="0" err="1" smtClean="0"/>
              <a:t>float</a:t>
            </a:r>
            <a:r>
              <a:rPr lang="pt-BR" sz="1400" dirty="0" smtClean="0"/>
              <a:t>)LARGURA)    - 1.0f;</a:t>
            </a:r>
          </a:p>
          <a:p>
            <a:r>
              <a:rPr lang="pt-BR" sz="1400" dirty="0" smtClean="0"/>
              <a:t>   </a:t>
            </a:r>
            <a:r>
              <a:rPr lang="pt-BR" sz="1400" dirty="0" err="1" smtClean="0"/>
              <a:t>cy</a:t>
            </a:r>
            <a:r>
              <a:rPr lang="pt-BR" sz="1400" dirty="0" smtClean="0"/>
              <a:t> = ((</a:t>
            </a:r>
            <a:r>
              <a:rPr lang="pt-BR" sz="1400" dirty="0" err="1" smtClean="0"/>
              <a:t>float</a:t>
            </a:r>
            <a:r>
              <a:rPr lang="pt-BR" sz="1400" dirty="0" smtClean="0"/>
              <a:t>)(2.0f*y)/(</a:t>
            </a:r>
            <a:r>
              <a:rPr lang="pt-BR" sz="1400" dirty="0" err="1" smtClean="0"/>
              <a:t>float</a:t>
            </a:r>
            <a:r>
              <a:rPr lang="pt-BR" sz="1400" dirty="0" smtClean="0"/>
              <a:t>)ALTURA)    - 1.0f;</a:t>
            </a:r>
          </a:p>
          <a:p>
            <a:r>
              <a:rPr lang="pt-BR" sz="1400" dirty="0" smtClean="0"/>
              <a:t>   </a:t>
            </a:r>
            <a:r>
              <a:rPr lang="pt-BR" sz="1400" dirty="0" err="1" smtClean="0"/>
              <a:t>cy</a:t>
            </a:r>
            <a:r>
              <a:rPr lang="pt-BR" sz="1400" dirty="0" smtClean="0"/>
              <a:t> *= -1.0f;</a:t>
            </a:r>
          </a:p>
          <a:p>
            <a:endParaRPr lang="pt-BR" sz="1400" dirty="0" smtClean="0"/>
          </a:p>
          <a:p>
            <a:r>
              <a:rPr lang="pt-BR" sz="1400" dirty="0" smtClean="0"/>
              <a:t>   p[</a:t>
            </a:r>
            <a:r>
              <a:rPr lang="pt-BR" sz="1400" dirty="0" err="1" smtClean="0"/>
              <a:t>indice</a:t>
            </a:r>
            <a:r>
              <a:rPr lang="pt-BR" sz="1400" dirty="0" smtClean="0"/>
              <a:t>][0] = </a:t>
            </a:r>
            <a:r>
              <a:rPr lang="pt-BR" sz="1400" dirty="0" err="1" smtClean="0"/>
              <a:t>cx</a:t>
            </a:r>
            <a:r>
              <a:rPr lang="pt-BR" sz="1400" dirty="0" smtClean="0"/>
              <a:t>;</a:t>
            </a:r>
          </a:p>
          <a:p>
            <a:r>
              <a:rPr lang="pt-BR" sz="1400" dirty="0" smtClean="0"/>
              <a:t>   p[</a:t>
            </a:r>
            <a:r>
              <a:rPr lang="pt-BR" sz="1400" dirty="0" err="1" smtClean="0"/>
              <a:t>indice</a:t>
            </a:r>
            <a:r>
              <a:rPr lang="pt-BR" sz="1400" dirty="0" smtClean="0"/>
              <a:t>][1] = </a:t>
            </a:r>
            <a:r>
              <a:rPr lang="pt-BR" sz="1400" dirty="0" err="1" smtClean="0"/>
              <a:t>cy</a:t>
            </a:r>
            <a:r>
              <a:rPr lang="pt-BR" sz="1400" dirty="0" smtClean="0"/>
              <a:t>;</a:t>
            </a:r>
          </a:p>
          <a:p>
            <a:r>
              <a:rPr lang="pt-BR" sz="1400" dirty="0" smtClean="0"/>
              <a:t>   </a:t>
            </a:r>
            <a:r>
              <a:rPr lang="pt-BR" sz="1400" dirty="0" err="1" smtClean="0"/>
              <a:t>glutPostRedisplay</a:t>
            </a:r>
            <a:r>
              <a:rPr lang="pt-BR" sz="1400" dirty="0" smtClean="0"/>
              <a:t>();</a:t>
            </a:r>
          </a:p>
          <a:p>
            <a:r>
              <a:rPr lang="pt-BR" sz="1400" dirty="0" smtClean="0"/>
              <a:t>}</a:t>
            </a:r>
            <a:endParaRPr lang="pt-BR" sz="1400" dirty="0"/>
          </a:p>
        </p:txBody>
      </p:sp>
      <p:sp>
        <p:nvSpPr>
          <p:cNvPr id="4" name="Retângulo 3"/>
          <p:cNvSpPr/>
          <p:nvPr/>
        </p:nvSpPr>
        <p:spPr>
          <a:xfrm>
            <a:off x="4427984" y="2866335"/>
            <a:ext cx="4572000" cy="37548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/>
              <a:t>void </a:t>
            </a:r>
            <a:r>
              <a:rPr lang="en-US" sz="1400" dirty="0" err="1" smtClean="0"/>
              <a:t>escolha</a:t>
            </a:r>
            <a:r>
              <a:rPr lang="en-US" sz="1400" dirty="0" smtClean="0"/>
              <a:t>(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botao</a:t>
            </a:r>
            <a:r>
              <a:rPr lang="en-US" sz="1400" dirty="0" smtClean="0"/>
              <a:t>, 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estado</a:t>
            </a:r>
            <a:r>
              <a:rPr lang="en-US" sz="1400" dirty="0" smtClean="0"/>
              <a:t>, </a:t>
            </a:r>
            <a:r>
              <a:rPr lang="en-US" sz="1400" dirty="0" err="1" smtClean="0"/>
              <a:t>int</a:t>
            </a:r>
            <a:r>
              <a:rPr lang="en-US" sz="1400" dirty="0" smtClean="0"/>
              <a:t> x, </a:t>
            </a:r>
            <a:r>
              <a:rPr lang="en-US" sz="1400" dirty="0" err="1" smtClean="0"/>
              <a:t>int</a:t>
            </a:r>
            <a:r>
              <a:rPr lang="en-US" sz="1400" dirty="0" smtClean="0"/>
              <a:t> y)</a:t>
            </a:r>
          </a:p>
          <a:p>
            <a:r>
              <a:rPr lang="en-US" sz="1400" dirty="0" smtClean="0"/>
              <a:t>{</a:t>
            </a:r>
          </a:p>
          <a:p>
            <a:r>
              <a:rPr lang="en-US" sz="1400" dirty="0" smtClean="0"/>
              <a:t>   if ((</a:t>
            </a:r>
            <a:r>
              <a:rPr lang="en-US" sz="1400" dirty="0" err="1" smtClean="0"/>
              <a:t>botao</a:t>
            </a:r>
            <a:r>
              <a:rPr lang="en-US" sz="1400" dirty="0" smtClean="0"/>
              <a:t> == GLUT_LEFT_BUTTON) &amp;&amp; (</a:t>
            </a:r>
            <a:r>
              <a:rPr lang="en-US" sz="1400" dirty="0" err="1" smtClean="0"/>
              <a:t>estado</a:t>
            </a:r>
            <a:r>
              <a:rPr lang="en-US" sz="1400" dirty="0" smtClean="0"/>
              <a:t> == GLUT_DOWN))</a:t>
            </a:r>
          </a:p>
          <a:p>
            <a:r>
              <a:rPr lang="en-US" sz="1400" dirty="0" smtClean="0"/>
              <a:t>      </a:t>
            </a:r>
            <a:r>
              <a:rPr lang="en-US" sz="1400" dirty="0" err="1" smtClean="0"/>
              <a:t>indice</a:t>
            </a:r>
            <a:r>
              <a:rPr lang="en-US" sz="1400" dirty="0" smtClean="0"/>
              <a:t> = 1;</a:t>
            </a:r>
          </a:p>
          <a:p>
            <a:endParaRPr lang="en-US" sz="1400" dirty="0" smtClean="0"/>
          </a:p>
          <a:p>
            <a:r>
              <a:rPr lang="en-US" sz="1400" dirty="0" smtClean="0"/>
              <a:t>   if ((</a:t>
            </a:r>
            <a:r>
              <a:rPr lang="en-US" sz="1400" dirty="0" err="1" smtClean="0"/>
              <a:t>botao</a:t>
            </a:r>
            <a:r>
              <a:rPr lang="en-US" sz="1400" dirty="0" smtClean="0"/>
              <a:t> == GLUT_RIGHT_BUTTON) &amp;&amp; (</a:t>
            </a:r>
            <a:r>
              <a:rPr lang="en-US" sz="1400" dirty="0" err="1" smtClean="0"/>
              <a:t>estado</a:t>
            </a:r>
            <a:r>
              <a:rPr lang="en-US" sz="1400" dirty="0" smtClean="0"/>
              <a:t> == GLUT_DOWN))</a:t>
            </a:r>
          </a:p>
          <a:p>
            <a:r>
              <a:rPr lang="en-US" sz="1400" dirty="0" smtClean="0"/>
              <a:t>      </a:t>
            </a:r>
            <a:r>
              <a:rPr lang="en-US" sz="1400" dirty="0" err="1" smtClean="0"/>
              <a:t>indice</a:t>
            </a:r>
            <a:r>
              <a:rPr lang="en-US" sz="1400" dirty="0" smtClean="0"/>
              <a:t> = 2;</a:t>
            </a:r>
          </a:p>
          <a:p>
            <a:endParaRPr lang="en-US" sz="1400" dirty="0" smtClean="0"/>
          </a:p>
          <a:p>
            <a:r>
              <a:rPr lang="en-US" sz="1400" dirty="0" smtClean="0"/>
              <a:t>   </a:t>
            </a:r>
            <a:r>
              <a:rPr lang="en-US" sz="1400" dirty="0" err="1" smtClean="0"/>
              <a:t>atualiza</a:t>
            </a:r>
            <a:r>
              <a:rPr lang="en-US" sz="1400" dirty="0" smtClean="0"/>
              <a:t>(</a:t>
            </a:r>
            <a:r>
              <a:rPr lang="en-US" sz="1400" dirty="0" err="1" smtClean="0"/>
              <a:t>x,y</a:t>
            </a:r>
            <a:r>
              <a:rPr lang="en-US" sz="1400" dirty="0" smtClean="0"/>
              <a:t>);</a:t>
            </a:r>
          </a:p>
          <a:p>
            <a:r>
              <a:rPr lang="en-US" sz="1400" dirty="0" smtClean="0"/>
              <a:t>}</a:t>
            </a:r>
          </a:p>
          <a:p>
            <a:endParaRPr lang="en-US" sz="1400" dirty="0" smtClean="0"/>
          </a:p>
          <a:p>
            <a:r>
              <a:rPr lang="en-US" sz="1400" dirty="0" smtClean="0"/>
              <a:t>void </a:t>
            </a:r>
            <a:r>
              <a:rPr lang="en-US" sz="1400" dirty="0" err="1" smtClean="0"/>
              <a:t>captura</a:t>
            </a:r>
            <a:r>
              <a:rPr lang="en-US" sz="1400" dirty="0" smtClean="0"/>
              <a:t>(</a:t>
            </a:r>
            <a:r>
              <a:rPr lang="en-US" sz="1400" dirty="0" err="1" smtClean="0"/>
              <a:t>int</a:t>
            </a:r>
            <a:r>
              <a:rPr lang="en-US" sz="1400" dirty="0" smtClean="0"/>
              <a:t> x, </a:t>
            </a:r>
            <a:r>
              <a:rPr lang="en-US" sz="1400" dirty="0" err="1" smtClean="0"/>
              <a:t>int</a:t>
            </a:r>
            <a:r>
              <a:rPr lang="en-US" sz="1400" dirty="0" smtClean="0"/>
              <a:t> y)</a:t>
            </a:r>
          </a:p>
          <a:p>
            <a:r>
              <a:rPr lang="en-US" sz="1400" dirty="0" smtClean="0"/>
              <a:t>{</a:t>
            </a:r>
          </a:p>
          <a:p>
            <a:r>
              <a:rPr lang="en-US" sz="1400" dirty="0" smtClean="0"/>
              <a:t>   </a:t>
            </a:r>
            <a:r>
              <a:rPr lang="en-US" sz="1400" dirty="0" err="1" smtClean="0"/>
              <a:t>atualiza</a:t>
            </a:r>
            <a:r>
              <a:rPr lang="en-US" sz="1400" dirty="0" smtClean="0"/>
              <a:t>(</a:t>
            </a:r>
            <a:r>
              <a:rPr lang="en-US" sz="1400" dirty="0" err="1" smtClean="0"/>
              <a:t>x,y</a:t>
            </a:r>
            <a:r>
              <a:rPr lang="en-US" sz="1400" dirty="0" smtClean="0"/>
              <a:t>);</a:t>
            </a:r>
          </a:p>
          <a:p>
            <a:r>
              <a:rPr lang="en-US" sz="1400" dirty="0" smtClean="0"/>
              <a:t>}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555532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07504" y="116632"/>
            <a:ext cx="4572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 err="1" smtClean="0"/>
              <a:t>float</a:t>
            </a:r>
            <a:r>
              <a:rPr lang="pt-BR" sz="1400" dirty="0" smtClean="0"/>
              <a:t> fatorial(</a:t>
            </a:r>
            <a:r>
              <a:rPr lang="pt-BR" sz="1400" dirty="0" err="1" smtClean="0"/>
              <a:t>int</a:t>
            </a:r>
            <a:r>
              <a:rPr lang="pt-BR" sz="1400" dirty="0" smtClean="0"/>
              <a:t> a)</a:t>
            </a:r>
          </a:p>
          <a:p>
            <a:r>
              <a:rPr lang="pt-BR" sz="1400" dirty="0" smtClean="0"/>
              <a:t>{</a:t>
            </a:r>
          </a:p>
          <a:p>
            <a:r>
              <a:rPr lang="pt-BR" sz="1400" dirty="0" smtClean="0"/>
              <a:t>   </a:t>
            </a:r>
            <a:r>
              <a:rPr lang="pt-BR" sz="1400" dirty="0" err="1" smtClean="0"/>
              <a:t>int</a:t>
            </a:r>
            <a:r>
              <a:rPr lang="pt-BR" sz="1400" dirty="0" smtClean="0"/>
              <a:t> i;</a:t>
            </a:r>
          </a:p>
          <a:p>
            <a:r>
              <a:rPr lang="pt-BR" sz="1400" dirty="0" smtClean="0"/>
              <a:t>   </a:t>
            </a:r>
            <a:r>
              <a:rPr lang="pt-BR" sz="1400" dirty="0" err="1" smtClean="0"/>
              <a:t>float</a:t>
            </a:r>
            <a:r>
              <a:rPr lang="pt-BR" sz="1400" dirty="0" smtClean="0"/>
              <a:t> produto;</a:t>
            </a:r>
          </a:p>
          <a:p>
            <a:endParaRPr lang="pt-BR" sz="1400" dirty="0" smtClean="0"/>
          </a:p>
          <a:p>
            <a:r>
              <a:rPr lang="pt-BR" sz="1400" dirty="0" smtClean="0"/>
              <a:t>   produto = 1.0f;</a:t>
            </a:r>
          </a:p>
          <a:p>
            <a:r>
              <a:rPr lang="pt-BR" sz="1400" dirty="0" smtClean="0"/>
              <a:t>   for (i=</a:t>
            </a:r>
            <a:r>
              <a:rPr lang="pt-BR" sz="1400" dirty="0" err="1" smtClean="0"/>
              <a:t>a;i</a:t>
            </a:r>
            <a:r>
              <a:rPr lang="pt-BR" sz="1400" dirty="0" smtClean="0"/>
              <a:t>&gt;0;i--)</a:t>
            </a:r>
          </a:p>
          <a:p>
            <a:r>
              <a:rPr lang="pt-BR" sz="1400" dirty="0" smtClean="0"/>
              <a:t>      produto *= (</a:t>
            </a:r>
            <a:r>
              <a:rPr lang="pt-BR" sz="1400" dirty="0" err="1" smtClean="0"/>
              <a:t>float</a:t>
            </a:r>
            <a:r>
              <a:rPr lang="pt-BR" sz="1400" dirty="0" smtClean="0"/>
              <a:t>) i;</a:t>
            </a:r>
          </a:p>
          <a:p>
            <a:r>
              <a:rPr lang="pt-BR" sz="1400" dirty="0" smtClean="0"/>
              <a:t>   </a:t>
            </a:r>
            <a:r>
              <a:rPr lang="pt-BR" sz="1400" dirty="0" err="1" smtClean="0"/>
              <a:t>return</a:t>
            </a:r>
            <a:r>
              <a:rPr lang="pt-BR" sz="1400" dirty="0" smtClean="0"/>
              <a:t> produto;</a:t>
            </a:r>
          </a:p>
          <a:p>
            <a:r>
              <a:rPr lang="pt-BR" sz="1400" dirty="0" smtClean="0"/>
              <a:t>}</a:t>
            </a:r>
          </a:p>
          <a:p>
            <a:endParaRPr lang="pt-BR" sz="1400" dirty="0" smtClean="0"/>
          </a:p>
          <a:p>
            <a:r>
              <a:rPr lang="pt-BR" sz="1400" dirty="0" err="1" smtClean="0"/>
              <a:t>float</a:t>
            </a:r>
            <a:r>
              <a:rPr lang="pt-BR" sz="1400" dirty="0" smtClean="0"/>
              <a:t> </a:t>
            </a:r>
            <a:r>
              <a:rPr lang="pt-BR" sz="1400" dirty="0" err="1" smtClean="0"/>
              <a:t>combinacao</a:t>
            </a:r>
            <a:r>
              <a:rPr lang="pt-BR" sz="1400" dirty="0" smtClean="0"/>
              <a:t>(</a:t>
            </a:r>
            <a:r>
              <a:rPr lang="pt-BR" sz="1400" dirty="0" err="1" smtClean="0"/>
              <a:t>int</a:t>
            </a:r>
            <a:r>
              <a:rPr lang="pt-BR" sz="1400" dirty="0" smtClean="0"/>
              <a:t> a, </a:t>
            </a:r>
            <a:r>
              <a:rPr lang="pt-BR" sz="1400" dirty="0" err="1" smtClean="0"/>
              <a:t>int</a:t>
            </a:r>
            <a:r>
              <a:rPr lang="pt-BR" sz="1400" dirty="0" smtClean="0"/>
              <a:t> b)</a:t>
            </a:r>
          </a:p>
          <a:p>
            <a:r>
              <a:rPr lang="pt-BR" sz="1400" dirty="0" smtClean="0"/>
              <a:t>{</a:t>
            </a:r>
          </a:p>
          <a:p>
            <a:r>
              <a:rPr lang="pt-BR" sz="1400" dirty="0" smtClean="0"/>
              <a:t>   </a:t>
            </a:r>
            <a:r>
              <a:rPr lang="pt-BR" sz="1400" dirty="0" err="1" smtClean="0"/>
              <a:t>return</a:t>
            </a:r>
            <a:r>
              <a:rPr lang="pt-BR" sz="1400" dirty="0" smtClean="0"/>
              <a:t> fatorial(b)/(fatorial(a)*fatorial(</a:t>
            </a:r>
            <a:r>
              <a:rPr lang="pt-BR" sz="1400" dirty="0" err="1" smtClean="0"/>
              <a:t>b-a</a:t>
            </a:r>
            <a:r>
              <a:rPr lang="pt-BR" sz="1400" dirty="0" smtClean="0"/>
              <a:t>));</a:t>
            </a:r>
          </a:p>
          <a:p>
            <a:r>
              <a:rPr lang="pt-BR" sz="1400" dirty="0" smtClean="0"/>
              <a:t>}</a:t>
            </a:r>
            <a:endParaRPr lang="pt-BR" sz="1400" dirty="0"/>
          </a:p>
        </p:txBody>
      </p:sp>
      <p:sp>
        <p:nvSpPr>
          <p:cNvPr id="3" name="Retângulo 2"/>
          <p:cNvSpPr/>
          <p:nvPr/>
        </p:nvSpPr>
        <p:spPr>
          <a:xfrm>
            <a:off x="4283968" y="0"/>
            <a:ext cx="4572000" cy="65556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 err="1" smtClean="0"/>
              <a:t>void</a:t>
            </a:r>
            <a:r>
              <a:rPr lang="pt-BR" sz="1400" dirty="0" smtClean="0"/>
              <a:t> exibe(</a:t>
            </a:r>
            <a:r>
              <a:rPr lang="pt-BR" sz="1400" dirty="0" err="1" smtClean="0"/>
              <a:t>void</a:t>
            </a:r>
            <a:r>
              <a:rPr lang="pt-BR" sz="1400" dirty="0" smtClean="0"/>
              <a:t>)</a:t>
            </a:r>
          </a:p>
          <a:p>
            <a:r>
              <a:rPr lang="pt-BR" sz="1400" dirty="0" smtClean="0"/>
              <a:t>{   </a:t>
            </a:r>
          </a:p>
          <a:p>
            <a:r>
              <a:rPr lang="pt-BR" sz="1400" dirty="0" smtClean="0"/>
              <a:t>   </a:t>
            </a:r>
            <a:r>
              <a:rPr lang="pt-BR" sz="1400" dirty="0" err="1" smtClean="0"/>
              <a:t>GLint</a:t>
            </a:r>
            <a:r>
              <a:rPr lang="pt-BR" sz="1400" dirty="0" smtClean="0"/>
              <a:t> i;</a:t>
            </a:r>
          </a:p>
          <a:p>
            <a:r>
              <a:rPr lang="pt-BR" sz="1400" dirty="0" smtClean="0"/>
              <a:t>   </a:t>
            </a:r>
            <a:r>
              <a:rPr lang="pt-BR" sz="1400" dirty="0" err="1" smtClean="0"/>
              <a:t>GLfloat</a:t>
            </a:r>
            <a:r>
              <a:rPr lang="pt-BR" sz="1400" dirty="0" smtClean="0"/>
              <a:t> </a:t>
            </a:r>
            <a:r>
              <a:rPr lang="pt-BR" sz="1400" dirty="0" err="1" smtClean="0"/>
              <a:t>u,x,y</a:t>
            </a:r>
            <a:r>
              <a:rPr lang="pt-BR" sz="1400" dirty="0" smtClean="0"/>
              <a:t>;</a:t>
            </a:r>
          </a:p>
          <a:p>
            <a:endParaRPr lang="pt-BR" sz="1400" dirty="0" smtClean="0"/>
          </a:p>
          <a:p>
            <a:r>
              <a:rPr lang="pt-BR" sz="1400" dirty="0" smtClean="0"/>
              <a:t>   </a:t>
            </a:r>
            <a:r>
              <a:rPr lang="pt-BR" sz="1400" dirty="0" err="1" smtClean="0"/>
              <a:t>glClear</a:t>
            </a:r>
            <a:r>
              <a:rPr lang="pt-BR" sz="1400" dirty="0" smtClean="0"/>
              <a:t>(GL_COLOR_BUFFER_BIT);</a:t>
            </a:r>
          </a:p>
          <a:p>
            <a:endParaRPr lang="pt-BR" sz="1400" dirty="0" smtClean="0"/>
          </a:p>
          <a:p>
            <a:r>
              <a:rPr lang="pt-BR" sz="1400" dirty="0" smtClean="0"/>
              <a:t>   glColor3f(1.0f,0.0f,0.0f);</a:t>
            </a:r>
          </a:p>
          <a:p>
            <a:r>
              <a:rPr lang="pt-BR" sz="1400" dirty="0" smtClean="0"/>
              <a:t>   </a:t>
            </a:r>
            <a:r>
              <a:rPr lang="pt-BR" sz="1400" dirty="0" err="1" smtClean="0"/>
              <a:t>glBegin</a:t>
            </a:r>
            <a:r>
              <a:rPr lang="pt-BR" sz="1400" dirty="0" smtClean="0"/>
              <a:t>(GL_LINE_STRIP);</a:t>
            </a:r>
          </a:p>
          <a:p>
            <a:r>
              <a:rPr lang="pt-BR" sz="1400" dirty="0" smtClean="0"/>
              <a:t>   for (i=0;i&lt;4;i++)   </a:t>
            </a:r>
          </a:p>
          <a:p>
            <a:r>
              <a:rPr lang="pt-BR" sz="1400" dirty="0" smtClean="0"/>
              <a:t>      glVertex2f(p[i][0],p[i][1]);</a:t>
            </a:r>
          </a:p>
          <a:p>
            <a:r>
              <a:rPr lang="pt-BR" sz="1400" dirty="0" smtClean="0"/>
              <a:t>   </a:t>
            </a:r>
            <a:r>
              <a:rPr lang="pt-BR" sz="1400" dirty="0" err="1" smtClean="0"/>
              <a:t>glEnd</a:t>
            </a:r>
            <a:r>
              <a:rPr lang="pt-BR" sz="1400" dirty="0" smtClean="0"/>
              <a:t>();   </a:t>
            </a:r>
          </a:p>
          <a:p>
            <a:endParaRPr lang="pt-BR" sz="1400" dirty="0" smtClean="0"/>
          </a:p>
          <a:p>
            <a:r>
              <a:rPr lang="pt-BR" sz="1400" dirty="0" smtClean="0"/>
              <a:t>   glColor3f(0.0f,1.0f,0.0f);</a:t>
            </a:r>
          </a:p>
          <a:p>
            <a:r>
              <a:rPr lang="pt-BR" sz="1400" dirty="0" smtClean="0"/>
              <a:t>   </a:t>
            </a:r>
            <a:r>
              <a:rPr lang="pt-BR" sz="1400" dirty="0" err="1" smtClean="0"/>
              <a:t>glBegin</a:t>
            </a:r>
            <a:r>
              <a:rPr lang="pt-BR" sz="1400" dirty="0" smtClean="0"/>
              <a:t>(GL_POINTS);</a:t>
            </a:r>
          </a:p>
          <a:p>
            <a:r>
              <a:rPr lang="pt-BR" sz="1400" dirty="0" smtClean="0"/>
              <a:t>   for (u=0.0f;u&lt;=1.0f;u+=0.001f)</a:t>
            </a:r>
          </a:p>
          <a:p>
            <a:r>
              <a:rPr lang="pt-BR" sz="1400" dirty="0" smtClean="0"/>
              <a:t>   {</a:t>
            </a:r>
          </a:p>
          <a:p>
            <a:r>
              <a:rPr lang="pt-BR" sz="1400" dirty="0" smtClean="0"/>
              <a:t>      x = 0.0f;</a:t>
            </a:r>
          </a:p>
          <a:p>
            <a:r>
              <a:rPr lang="pt-BR" sz="1400" dirty="0" smtClean="0"/>
              <a:t>      y = 0.0f;</a:t>
            </a:r>
          </a:p>
          <a:p>
            <a:r>
              <a:rPr lang="pt-BR" sz="1400" dirty="0" smtClean="0"/>
              <a:t>      for (i=0;i&lt;4;i++)</a:t>
            </a:r>
          </a:p>
          <a:p>
            <a:r>
              <a:rPr lang="pt-BR" sz="1400" dirty="0" smtClean="0"/>
              <a:t>      {</a:t>
            </a:r>
          </a:p>
          <a:p>
            <a:r>
              <a:rPr lang="pt-BR" sz="1400" dirty="0" smtClean="0"/>
              <a:t>         x += </a:t>
            </a:r>
            <a:r>
              <a:rPr lang="pt-BR" sz="1400" dirty="0" err="1" smtClean="0"/>
              <a:t>combinacao</a:t>
            </a:r>
            <a:r>
              <a:rPr lang="pt-BR" sz="1400" dirty="0" smtClean="0"/>
              <a:t>(i,3)*</a:t>
            </a:r>
            <a:r>
              <a:rPr lang="pt-BR" sz="1400" dirty="0" err="1" smtClean="0"/>
              <a:t>pow</a:t>
            </a:r>
            <a:r>
              <a:rPr lang="pt-BR" sz="1400" dirty="0" smtClean="0"/>
              <a:t>(</a:t>
            </a:r>
            <a:r>
              <a:rPr lang="pt-BR" sz="1400" dirty="0" err="1" smtClean="0"/>
              <a:t>u,i</a:t>
            </a:r>
            <a:r>
              <a:rPr lang="pt-BR" sz="1400" dirty="0" smtClean="0"/>
              <a:t>)*</a:t>
            </a:r>
            <a:r>
              <a:rPr lang="pt-BR" sz="1400" dirty="0" err="1" smtClean="0"/>
              <a:t>pow</a:t>
            </a:r>
            <a:r>
              <a:rPr lang="pt-BR" sz="1400" dirty="0" smtClean="0"/>
              <a:t>(1.0f-u,3-i)*p[i][0];</a:t>
            </a:r>
          </a:p>
          <a:p>
            <a:r>
              <a:rPr lang="pt-BR" sz="1400" dirty="0" smtClean="0"/>
              <a:t>         y += </a:t>
            </a:r>
            <a:r>
              <a:rPr lang="pt-BR" sz="1400" dirty="0" err="1" smtClean="0"/>
              <a:t>combinacao</a:t>
            </a:r>
            <a:r>
              <a:rPr lang="pt-BR" sz="1400" dirty="0" smtClean="0"/>
              <a:t>(i,3)*</a:t>
            </a:r>
            <a:r>
              <a:rPr lang="pt-BR" sz="1400" dirty="0" err="1" smtClean="0"/>
              <a:t>pow</a:t>
            </a:r>
            <a:r>
              <a:rPr lang="pt-BR" sz="1400" dirty="0" smtClean="0"/>
              <a:t>(</a:t>
            </a:r>
            <a:r>
              <a:rPr lang="pt-BR" sz="1400" dirty="0" err="1" smtClean="0"/>
              <a:t>u,i</a:t>
            </a:r>
            <a:r>
              <a:rPr lang="pt-BR" sz="1400" dirty="0" smtClean="0"/>
              <a:t>)*</a:t>
            </a:r>
            <a:r>
              <a:rPr lang="pt-BR" sz="1400" dirty="0" err="1" smtClean="0"/>
              <a:t>pow</a:t>
            </a:r>
            <a:r>
              <a:rPr lang="pt-BR" sz="1400" dirty="0" smtClean="0"/>
              <a:t>(1.0f-u,3-i)*p[i][1];</a:t>
            </a:r>
          </a:p>
          <a:p>
            <a:r>
              <a:rPr lang="pt-BR" sz="1400" dirty="0" smtClean="0"/>
              <a:t>      }   </a:t>
            </a:r>
          </a:p>
          <a:p>
            <a:r>
              <a:rPr lang="pt-BR" sz="1400" dirty="0" smtClean="0"/>
              <a:t>      glVertex2f(</a:t>
            </a:r>
            <a:r>
              <a:rPr lang="pt-BR" sz="1400" dirty="0" err="1" smtClean="0"/>
              <a:t>x,y</a:t>
            </a:r>
            <a:r>
              <a:rPr lang="pt-BR" sz="1400" dirty="0" smtClean="0"/>
              <a:t>);</a:t>
            </a:r>
          </a:p>
          <a:p>
            <a:r>
              <a:rPr lang="pt-BR" sz="1400" dirty="0" smtClean="0"/>
              <a:t>   }      </a:t>
            </a:r>
          </a:p>
          <a:p>
            <a:r>
              <a:rPr lang="pt-BR" sz="1400" dirty="0" smtClean="0"/>
              <a:t>   </a:t>
            </a:r>
            <a:r>
              <a:rPr lang="pt-BR" sz="1400" dirty="0" err="1" smtClean="0"/>
              <a:t>glEnd</a:t>
            </a:r>
            <a:r>
              <a:rPr lang="pt-BR" sz="1400" dirty="0" smtClean="0"/>
              <a:t>();</a:t>
            </a:r>
          </a:p>
          <a:p>
            <a:endParaRPr lang="pt-BR" sz="1400" dirty="0" smtClean="0"/>
          </a:p>
          <a:p>
            <a:r>
              <a:rPr lang="pt-BR" sz="1400" dirty="0" smtClean="0"/>
              <a:t>   </a:t>
            </a:r>
            <a:r>
              <a:rPr lang="pt-BR" sz="1400" dirty="0" err="1" smtClean="0"/>
              <a:t>glFlush</a:t>
            </a:r>
            <a:r>
              <a:rPr lang="pt-BR" sz="1400" dirty="0" smtClean="0"/>
              <a:t>();</a:t>
            </a:r>
          </a:p>
          <a:p>
            <a:r>
              <a:rPr lang="pt-BR" sz="1400" dirty="0" smtClean="0"/>
              <a:t>}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0232944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691680" y="980728"/>
            <a:ext cx="612068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main</a:t>
            </a:r>
            <a:r>
              <a:rPr lang="pt-BR" dirty="0" smtClean="0"/>
              <a:t>(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argc</a:t>
            </a:r>
            <a:r>
              <a:rPr lang="pt-BR" dirty="0" smtClean="0"/>
              <a:t>, char** </a:t>
            </a:r>
            <a:r>
              <a:rPr lang="pt-BR" dirty="0" err="1" smtClean="0"/>
              <a:t>argv</a:t>
            </a:r>
            <a:r>
              <a:rPr lang="pt-BR" dirty="0" smtClean="0"/>
              <a:t>)</a:t>
            </a:r>
          </a:p>
          <a:p>
            <a:r>
              <a:rPr lang="pt-BR" dirty="0" smtClean="0"/>
              <a:t>{</a:t>
            </a:r>
          </a:p>
          <a:p>
            <a:r>
              <a:rPr lang="pt-BR" dirty="0" smtClean="0"/>
              <a:t>   Inicia();</a:t>
            </a:r>
          </a:p>
          <a:p>
            <a:r>
              <a:rPr lang="pt-BR" dirty="0" smtClean="0"/>
              <a:t>    </a:t>
            </a:r>
            <a:r>
              <a:rPr lang="pt-BR" dirty="0" err="1" smtClean="0"/>
              <a:t>glutInit</a:t>
            </a:r>
            <a:r>
              <a:rPr lang="pt-BR" dirty="0" smtClean="0"/>
              <a:t>(&amp;</a:t>
            </a:r>
            <a:r>
              <a:rPr lang="pt-BR" dirty="0" err="1" smtClean="0"/>
              <a:t>argc,argv</a:t>
            </a:r>
            <a:r>
              <a:rPr lang="pt-BR" dirty="0" smtClean="0"/>
              <a:t>);</a:t>
            </a:r>
          </a:p>
          <a:p>
            <a:r>
              <a:rPr lang="pt-BR" dirty="0" smtClean="0"/>
              <a:t>   </a:t>
            </a:r>
            <a:r>
              <a:rPr lang="pt-BR" dirty="0" err="1" smtClean="0"/>
              <a:t>glutInitDisplayMode</a:t>
            </a:r>
            <a:r>
              <a:rPr lang="pt-BR" dirty="0" smtClean="0"/>
              <a:t>(GLUT_SINGLE | GLUT_RGB);</a:t>
            </a:r>
          </a:p>
          <a:p>
            <a:r>
              <a:rPr lang="pt-BR" dirty="0" smtClean="0"/>
              <a:t>   </a:t>
            </a:r>
            <a:r>
              <a:rPr lang="pt-BR" dirty="0" err="1" smtClean="0"/>
              <a:t>glutInitWindowSize</a:t>
            </a:r>
            <a:r>
              <a:rPr lang="pt-BR" dirty="0" smtClean="0"/>
              <a:t>(ALTURA,LARGURA);</a:t>
            </a:r>
          </a:p>
          <a:p>
            <a:r>
              <a:rPr lang="pt-BR" dirty="0" smtClean="0"/>
              <a:t>   </a:t>
            </a:r>
            <a:r>
              <a:rPr lang="pt-BR" dirty="0" err="1" smtClean="0"/>
              <a:t>glutInitWindowPosition</a:t>
            </a:r>
            <a:r>
              <a:rPr lang="pt-BR" dirty="0" smtClean="0"/>
              <a:t>(20,20);</a:t>
            </a:r>
          </a:p>
          <a:p>
            <a:r>
              <a:rPr lang="pt-BR" dirty="0" smtClean="0"/>
              <a:t>   </a:t>
            </a:r>
            <a:r>
              <a:rPr lang="pt-BR" dirty="0" err="1" smtClean="0"/>
              <a:t>glutCreateWindow</a:t>
            </a:r>
            <a:r>
              <a:rPr lang="pt-BR" dirty="0" smtClean="0"/>
              <a:t>("Desenhando uma curva de </a:t>
            </a:r>
            <a:r>
              <a:rPr lang="pt-BR" dirty="0" err="1" smtClean="0"/>
              <a:t>Bézier</a:t>
            </a:r>
            <a:r>
              <a:rPr lang="pt-BR" dirty="0" smtClean="0"/>
              <a:t>");</a:t>
            </a:r>
          </a:p>
          <a:p>
            <a:r>
              <a:rPr lang="pt-BR" dirty="0" smtClean="0"/>
              <a:t>   </a:t>
            </a:r>
            <a:r>
              <a:rPr lang="pt-BR" dirty="0" err="1" smtClean="0"/>
              <a:t>glutDisplayFunc</a:t>
            </a:r>
            <a:r>
              <a:rPr lang="pt-BR" dirty="0" smtClean="0"/>
              <a:t>(exibe);</a:t>
            </a:r>
          </a:p>
          <a:p>
            <a:r>
              <a:rPr lang="pt-BR" dirty="0" smtClean="0"/>
              <a:t>   </a:t>
            </a:r>
            <a:r>
              <a:rPr lang="pt-BR" dirty="0" err="1" smtClean="0"/>
              <a:t>glutMouseFunc</a:t>
            </a:r>
            <a:r>
              <a:rPr lang="pt-BR" dirty="0" smtClean="0"/>
              <a:t>(escolha);</a:t>
            </a:r>
          </a:p>
          <a:p>
            <a:r>
              <a:rPr lang="pt-BR" dirty="0" smtClean="0"/>
              <a:t>   </a:t>
            </a:r>
            <a:r>
              <a:rPr lang="pt-BR" dirty="0" err="1" smtClean="0"/>
              <a:t>glutMotionFunc</a:t>
            </a:r>
            <a:r>
              <a:rPr lang="pt-BR" dirty="0" smtClean="0"/>
              <a:t>(captura);</a:t>
            </a:r>
          </a:p>
          <a:p>
            <a:r>
              <a:rPr lang="pt-BR" dirty="0" smtClean="0"/>
              <a:t>   </a:t>
            </a:r>
            <a:r>
              <a:rPr lang="pt-BR" dirty="0" err="1" smtClean="0"/>
              <a:t>glutMainLoop</a:t>
            </a:r>
            <a:r>
              <a:rPr lang="pt-BR" dirty="0" smtClean="0"/>
              <a:t>();</a:t>
            </a:r>
          </a:p>
          <a:p>
            <a:endParaRPr lang="pt-BR" dirty="0" smtClean="0"/>
          </a:p>
          <a:p>
            <a:r>
              <a:rPr lang="pt-BR" dirty="0" smtClean="0"/>
              <a:t>   </a:t>
            </a:r>
            <a:r>
              <a:rPr lang="pt-BR" dirty="0" err="1" smtClean="0"/>
              <a:t>return</a:t>
            </a:r>
            <a:r>
              <a:rPr lang="pt-BR" dirty="0" smtClean="0"/>
              <a:t> 0;</a:t>
            </a:r>
          </a:p>
          <a:p>
            <a:r>
              <a:rPr lang="pt-BR" dirty="0" smtClean="0"/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2104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07504" y="1628800"/>
            <a:ext cx="895617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Atividade Prática</a:t>
            </a:r>
          </a:p>
          <a:p>
            <a:endParaRPr lang="pt-BR" sz="2400" dirty="0"/>
          </a:p>
          <a:p>
            <a:pPr marL="342900" indent="-342900">
              <a:buAutoNum type="arabicParenR"/>
            </a:pPr>
            <a:r>
              <a:rPr lang="pt-BR" sz="2400" dirty="0" smtClean="0"/>
              <a:t>Melhorar o código – Utilizar o cálculo direto das </a:t>
            </a:r>
            <a:r>
              <a:rPr lang="pt-BR" sz="2400" dirty="0" err="1" smtClean="0"/>
              <a:t>blending</a:t>
            </a:r>
            <a:r>
              <a:rPr lang="pt-BR" sz="2400" dirty="0" smtClean="0"/>
              <a:t> </a:t>
            </a:r>
            <a:r>
              <a:rPr lang="pt-BR" sz="2400" dirty="0" err="1" smtClean="0"/>
              <a:t>functions</a:t>
            </a:r>
            <a:r>
              <a:rPr lang="pt-BR" sz="2400" dirty="0" smtClean="0"/>
              <a:t>;</a:t>
            </a:r>
          </a:p>
          <a:p>
            <a:pPr marL="342900" indent="-342900">
              <a:buAutoNum type="arabicParenR"/>
            </a:pPr>
            <a:r>
              <a:rPr lang="pt-BR" sz="2400" dirty="0" smtClean="0"/>
              <a:t>Modificar o código – Utilizar o Algoritmo de </a:t>
            </a:r>
            <a:r>
              <a:rPr lang="pt-BR" sz="2400" dirty="0" err="1" smtClean="0"/>
              <a:t>De</a:t>
            </a:r>
            <a:r>
              <a:rPr lang="pt-BR" sz="2400" dirty="0" smtClean="0"/>
              <a:t> </a:t>
            </a:r>
            <a:r>
              <a:rPr lang="pt-BR" sz="2400" dirty="0" err="1" smtClean="0"/>
              <a:t>Casteljau</a:t>
            </a:r>
            <a:r>
              <a:rPr lang="pt-BR" sz="2400" dirty="0" smtClean="0"/>
              <a:t>;</a:t>
            </a:r>
          </a:p>
          <a:p>
            <a:pPr marL="342900" indent="-342900">
              <a:buAutoNum type="arabicParenR"/>
            </a:pPr>
            <a:r>
              <a:rPr lang="pt-BR" sz="2400" dirty="0" smtClean="0"/>
              <a:t>Generalizar – Transformar o código para traçar curvas </a:t>
            </a:r>
          </a:p>
          <a:p>
            <a:r>
              <a:rPr lang="pt-BR" sz="2400" dirty="0" smtClean="0"/>
              <a:t>     de grau n (n &gt;= 3).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175325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Algoritmo de De Casteljau</a:t>
            </a:r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 altLang="pt-BR"/>
              <a:t>Para generalizar a idéia para três pontos </a:t>
            </a:r>
            <a:r>
              <a:rPr lang="pt-BR" altLang="pt-BR" b="1"/>
              <a:t>p</a:t>
            </a:r>
            <a:r>
              <a:rPr lang="pt-BR" altLang="pt-BR" baseline="-25000"/>
              <a:t>0</a:t>
            </a:r>
            <a:r>
              <a:rPr lang="pt-BR" altLang="pt-BR"/>
              <a:t>, </a:t>
            </a:r>
            <a:r>
              <a:rPr lang="pt-BR" altLang="pt-BR" b="1"/>
              <a:t>p</a:t>
            </a:r>
            <a:r>
              <a:rPr lang="pt-BR" altLang="pt-BR" baseline="-25000"/>
              <a:t>1 </a:t>
            </a:r>
            <a:r>
              <a:rPr lang="pt-BR" altLang="pt-BR"/>
              <a:t>e </a:t>
            </a:r>
            <a:r>
              <a:rPr lang="pt-BR" altLang="pt-BR" b="1"/>
              <a:t>p</a:t>
            </a:r>
            <a:r>
              <a:rPr lang="pt-BR" altLang="pt-BR" baseline="-25000"/>
              <a:t>2</a:t>
            </a:r>
            <a:r>
              <a:rPr lang="pt-BR" altLang="pt-BR"/>
              <a:t> consideramos primeiramente os segmentos de reta </a:t>
            </a:r>
            <a:r>
              <a:rPr lang="pt-BR" altLang="pt-BR" b="1"/>
              <a:t>p</a:t>
            </a:r>
            <a:r>
              <a:rPr lang="pt-BR" altLang="pt-BR" baseline="-25000"/>
              <a:t>0</a:t>
            </a:r>
            <a:r>
              <a:rPr lang="pt-BR" altLang="pt-BR"/>
              <a:t>-</a:t>
            </a:r>
            <a:r>
              <a:rPr lang="pt-BR" altLang="pt-BR" b="1"/>
              <a:t>p</a:t>
            </a:r>
            <a:r>
              <a:rPr lang="pt-BR" altLang="pt-BR" baseline="-25000"/>
              <a:t>1</a:t>
            </a:r>
            <a:r>
              <a:rPr lang="pt-BR" altLang="pt-BR"/>
              <a:t> e </a:t>
            </a:r>
            <a:r>
              <a:rPr lang="pt-BR" altLang="pt-BR" b="1"/>
              <a:t>p</a:t>
            </a:r>
            <a:r>
              <a:rPr lang="pt-BR" altLang="pt-BR" baseline="-25000"/>
              <a:t>1</a:t>
            </a:r>
            <a:r>
              <a:rPr lang="pt-BR" altLang="pt-BR" b="1"/>
              <a:t>p</a:t>
            </a:r>
            <a:r>
              <a:rPr lang="pt-BR" altLang="pt-BR" baseline="-25000"/>
              <a:t>2</a:t>
            </a:r>
          </a:p>
          <a:p>
            <a:pPr lvl="1">
              <a:buFont typeface="Wingdings" pitchFamily="2" charset="2"/>
              <a:buNone/>
            </a:pPr>
            <a:r>
              <a:rPr lang="pt-BR" altLang="pt-BR" b="1"/>
              <a:t>p</a:t>
            </a:r>
            <a:r>
              <a:rPr lang="pt-BR" altLang="pt-BR" baseline="-25000"/>
              <a:t>01</a:t>
            </a:r>
            <a:r>
              <a:rPr lang="pt-BR" altLang="pt-BR"/>
              <a:t>(</a:t>
            </a:r>
            <a:r>
              <a:rPr lang="pt-BR" altLang="pt-BR" i="1"/>
              <a:t>u</a:t>
            </a:r>
            <a:r>
              <a:rPr lang="pt-BR" altLang="pt-BR"/>
              <a:t>) = (1 – </a:t>
            </a:r>
            <a:r>
              <a:rPr lang="pt-BR" altLang="pt-BR" i="1"/>
              <a:t>u</a:t>
            </a:r>
            <a:r>
              <a:rPr lang="pt-BR" altLang="pt-BR"/>
              <a:t>)</a:t>
            </a:r>
            <a:r>
              <a:rPr lang="pt-BR" altLang="pt-BR" baseline="-25000"/>
              <a:t> </a:t>
            </a:r>
            <a:r>
              <a:rPr lang="pt-BR" altLang="pt-BR" b="1"/>
              <a:t>p</a:t>
            </a:r>
            <a:r>
              <a:rPr lang="pt-BR" altLang="pt-BR" baseline="-25000"/>
              <a:t>0 </a:t>
            </a:r>
            <a:r>
              <a:rPr lang="pt-BR" altLang="pt-BR"/>
              <a:t>+ </a:t>
            </a:r>
            <a:r>
              <a:rPr lang="pt-BR" altLang="pt-BR" i="1"/>
              <a:t>u</a:t>
            </a:r>
            <a:r>
              <a:rPr lang="pt-BR" altLang="pt-BR"/>
              <a:t> </a:t>
            </a:r>
            <a:r>
              <a:rPr lang="pt-BR" altLang="pt-BR" b="1"/>
              <a:t>p</a:t>
            </a:r>
            <a:r>
              <a:rPr lang="pt-BR" altLang="pt-BR" baseline="-25000"/>
              <a:t>1</a:t>
            </a:r>
          </a:p>
          <a:p>
            <a:pPr lvl="1">
              <a:buFont typeface="Wingdings" pitchFamily="2" charset="2"/>
              <a:buNone/>
            </a:pPr>
            <a:r>
              <a:rPr lang="pt-BR" altLang="pt-BR" b="1"/>
              <a:t>p</a:t>
            </a:r>
            <a:r>
              <a:rPr lang="pt-BR" altLang="pt-BR" baseline="-25000"/>
              <a:t>11</a:t>
            </a:r>
            <a:r>
              <a:rPr lang="pt-BR" altLang="pt-BR"/>
              <a:t>(</a:t>
            </a:r>
            <a:r>
              <a:rPr lang="pt-BR" altLang="pt-BR" i="1"/>
              <a:t>u</a:t>
            </a:r>
            <a:r>
              <a:rPr lang="pt-BR" altLang="pt-BR"/>
              <a:t>) = (1 – </a:t>
            </a:r>
            <a:r>
              <a:rPr lang="pt-BR" altLang="pt-BR" i="1"/>
              <a:t>u</a:t>
            </a:r>
            <a:r>
              <a:rPr lang="pt-BR" altLang="pt-BR"/>
              <a:t>)</a:t>
            </a:r>
            <a:r>
              <a:rPr lang="pt-BR" altLang="pt-BR" baseline="-25000"/>
              <a:t> </a:t>
            </a:r>
            <a:r>
              <a:rPr lang="pt-BR" altLang="pt-BR" b="1"/>
              <a:t>p</a:t>
            </a:r>
            <a:r>
              <a:rPr lang="pt-BR" altLang="pt-BR" baseline="-25000"/>
              <a:t>1 </a:t>
            </a:r>
            <a:r>
              <a:rPr lang="pt-BR" altLang="pt-BR"/>
              <a:t>+ </a:t>
            </a:r>
            <a:r>
              <a:rPr lang="pt-BR" altLang="pt-BR" i="1"/>
              <a:t>u</a:t>
            </a:r>
            <a:r>
              <a:rPr lang="pt-BR" altLang="pt-BR"/>
              <a:t> </a:t>
            </a:r>
            <a:r>
              <a:rPr lang="pt-BR" altLang="pt-BR" b="1"/>
              <a:t>p</a:t>
            </a:r>
            <a:r>
              <a:rPr lang="pt-BR" altLang="pt-BR" baseline="-25000"/>
              <a:t>2</a:t>
            </a:r>
          </a:p>
          <a:p>
            <a:r>
              <a:rPr lang="pt-BR" altLang="pt-BR"/>
              <a:t>Podemos agora realizar uma interpolação entre </a:t>
            </a:r>
            <a:r>
              <a:rPr lang="pt-BR" altLang="pt-BR" b="1"/>
              <a:t>p</a:t>
            </a:r>
            <a:r>
              <a:rPr lang="pt-BR" altLang="pt-BR" baseline="-25000"/>
              <a:t>01</a:t>
            </a:r>
            <a:r>
              <a:rPr lang="pt-BR" altLang="pt-BR"/>
              <a:t>(</a:t>
            </a:r>
            <a:r>
              <a:rPr lang="pt-BR" altLang="pt-BR" i="1"/>
              <a:t>u</a:t>
            </a:r>
            <a:r>
              <a:rPr lang="pt-BR" altLang="pt-BR"/>
              <a:t>) e </a:t>
            </a:r>
            <a:r>
              <a:rPr lang="pt-BR" altLang="pt-BR" b="1"/>
              <a:t>p</a:t>
            </a:r>
            <a:r>
              <a:rPr lang="pt-BR" altLang="pt-BR" baseline="-25000"/>
              <a:t>12</a:t>
            </a:r>
            <a:r>
              <a:rPr lang="pt-BR" altLang="pt-BR"/>
              <a:t>(</a:t>
            </a:r>
            <a:r>
              <a:rPr lang="pt-BR" altLang="pt-BR" i="1"/>
              <a:t>u</a:t>
            </a:r>
            <a:r>
              <a:rPr lang="pt-BR" altLang="pt-BR"/>
              <a:t>) </a:t>
            </a:r>
          </a:p>
          <a:p>
            <a:pPr lvl="1">
              <a:buFont typeface="Wingdings" pitchFamily="2" charset="2"/>
              <a:buNone/>
            </a:pPr>
            <a:r>
              <a:rPr lang="pt-BR" altLang="pt-BR" b="1"/>
              <a:t>p</a:t>
            </a:r>
            <a:r>
              <a:rPr lang="pt-BR" altLang="pt-BR" baseline="-25000"/>
              <a:t>02</a:t>
            </a:r>
            <a:r>
              <a:rPr lang="pt-BR" altLang="pt-BR"/>
              <a:t>(</a:t>
            </a:r>
            <a:r>
              <a:rPr lang="pt-BR" altLang="pt-BR" i="1"/>
              <a:t>u</a:t>
            </a:r>
            <a:r>
              <a:rPr lang="pt-BR" altLang="pt-BR"/>
              <a:t>) = (1 – </a:t>
            </a:r>
            <a:r>
              <a:rPr lang="pt-BR" altLang="pt-BR" i="1"/>
              <a:t>u</a:t>
            </a:r>
            <a:r>
              <a:rPr lang="pt-BR" altLang="pt-BR"/>
              <a:t>)</a:t>
            </a:r>
            <a:r>
              <a:rPr lang="pt-BR" altLang="pt-BR" baseline="-25000"/>
              <a:t> </a:t>
            </a:r>
            <a:r>
              <a:rPr lang="pt-BR" altLang="pt-BR" b="1"/>
              <a:t>p</a:t>
            </a:r>
            <a:r>
              <a:rPr lang="pt-BR" altLang="pt-BR" baseline="-25000"/>
              <a:t>01 </a:t>
            </a:r>
            <a:r>
              <a:rPr lang="pt-BR" altLang="pt-BR"/>
              <a:t>(</a:t>
            </a:r>
            <a:r>
              <a:rPr lang="pt-BR" altLang="pt-BR" i="1"/>
              <a:t>u</a:t>
            </a:r>
            <a:r>
              <a:rPr lang="pt-BR" altLang="pt-BR"/>
              <a:t>) + </a:t>
            </a:r>
            <a:r>
              <a:rPr lang="pt-BR" altLang="pt-BR" i="1"/>
              <a:t>u</a:t>
            </a:r>
            <a:r>
              <a:rPr lang="pt-BR" altLang="pt-BR"/>
              <a:t> </a:t>
            </a:r>
            <a:r>
              <a:rPr lang="pt-BR" altLang="pt-BR" b="1"/>
              <a:t>p</a:t>
            </a:r>
            <a:r>
              <a:rPr lang="pt-BR" altLang="pt-BR" baseline="-25000"/>
              <a:t>11 </a:t>
            </a:r>
            <a:r>
              <a:rPr lang="pt-BR" altLang="pt-BR"/>
              <a:t>(</a:t>
            </a:r>
            <a:r>
              <a:rPr lang="pt-BR" altLang="pt-BR" i="1"/>
              <a:t>u</a:t>
            </a:r>
            <a:r>
              <a:rPr lang="pt-BR" altLang="pt-BR"/>
              <a:t>) </a:t>
            </a:r>
          </a:p>
          <a:p>
            <a:pPr lvl="1">
              <a:buFont typeface="Wingdings" pitchFamily="2" charset="2"/>
              <a:buNone/>
            </a:pPr>
            <a:r>
              <a:rPr lang="pt-BR" altLang="pt-BR"/>
              <a:t>	        = (1 – </a:t>
            </a:r>
            <a:r>
              <a:rPr lang="pt-BR" altLang="pt-BR" i="1"/>
              <a:t>u</a:t>
            </a:r>
            <a:r>
              <a:rPr lang="pt-BR" altLang="pt-BR"/>
              <a:t>)</a:t>
            </a:r>
            <a:r>
              <a:rPr lang="pt-BR" altLang="pt-BR" baseline="-25000"/>
              <a:t> </a:t>
            </a:r>
            <a:r>
              <a:rPr lang="pt-BR" altLang="pt-BR" baseline="30000"/>
              <a:t>2 </a:t>
            </a:r>
            <a:r>
              <a:rPr lang="pt-BR" altLang="pt-BR" b="1"/>
              <a:t>p</a:t>
            </a:r>
            <a:r>
              <a:rPr lang="pt-BR" altLang="pt-BR" baseline="-25000"/>
              <a:t>0 </a:t>
            </a:r>
            <a:r>
              <a:rPr lang="pt-BR" altLang="pt-BR"/>
              <a:t>+ 2 </a:t>
            </a:r>
            <a:r>
              <a:rPr lang="pt-BR" altLang="pt-BR" i="1"/>
              <a:t>u </a:t>
            </a:r>
            <a:r>
              <a:rPr lang="pt-BR" altLang="pt-BR"/>
              <a:t>(1 – </a:t>
            </a:r>
            <a:r>
              <a:rPr lang="pt-BR" altLang="pt-BR" i="1"/>
              <a:t>u</a:t>
            </a:r>
            <a:r>
              <a:rPr lang="pt-BR" altLang="pt-BR"/>
              <a:t>)</a:t>
            </a:r>
            <a:r>
              <a:rPr lang="pt-BR" altLang="pt-BR" baseline="-25000"/>
              <a:t> </a:t>
            </a:r>
            <a:r>
              <a:rPr lang="pt-BR" altLang="pt-BR" b="1"/>
              <a:t>p</a:t>
            </a:r>
            <a:r>
              <a:rPr lang="pt-BR" altLang="pt-BR" baseline="-25000"/>
              <a:t>1 </a:t>
            </a:r>
            <a:r>
              <a:rPr lang="pt-BR" altLang="pt-BR"/>
              <a:t>+ </a:t>
            </a:r>
            <a:r>
              <a:rPr lang="pt-BR" altLang="pt-BR" i="1"/>
              <a:t>u</a:t>
            </a:r>
            <a:r>
              <a:rPr lang="pt-BR" altLang="pt-BR" i="1" baseline="30000"/>
              <a:t>2</a:t>
            </a:r>
            <a:r>
              <a:rPr lang="pt-BR" altLang="pt-BR"/>
              <a:t> </a:t>
            </a:r>
            <a:r>
              <a:rPr lang="pt-BR" altLang="pt-BR" b="1"/>
              <a:t>p</a:t>
            </a:r>
            <a:r>
              <a:rPr lang="pt-BR" altLang="pt-BR" baseline="-25000"/>
              <a:t>2</a:t>
            </a:r>
            <a:endParaRPr lang="pt-BR" altLang="pt-BR"/>
          </a:p>
          <a:p>
            <a:pPr lvl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7264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27" name="Line 15"/>
          <p:cNvSpPr>
            <a:spLocks noChangeShapeType="1"/>
          </p:cNvSpPr>
          <p:nvPr/>
        </p:nvSpPr>
        <p:spPr bwMode="auto">
          <a:xfrm flipV="1">
            <a:off x="2387600" y="3278188"/>
            <a:ext cx="2066925" cy="1408112"/>
          </a:xfrm>
          <a:prstGeom prst="line">
            <a:avLst/>
          </a:prstGeom>
          <a:noFill/>
          <a:ln w="28575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Algoritmo de De Casteljau</a:t>
            </a:r>
          </a:p>
        </p:txBody>
      </p:sp>
      <p:sp>
        <p:nvSpPr>
          <p:cNvPr id="653319" name="Line 7"/>
          <p:cNvSpPr>
            <a:spLocks noChangeShapeType="1"/>
          </p:cNvSpPr>
          <p:nvPr/>
        </p:nvSpPr>
        <p:spPr bwMode="auto">
          <a:xfrm flipV="1">
            <a:off x="1905000" y="2590800"/>
            <a:ext cx="1981200" cy="2743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pt-BR"/>
          </a:p>
        </p:txBody>
      </p:sp>
      <p:sp>
        <p:nvSpPr>
          <p:cNvPr id="653320" name="Line 8"/>
          <p:cNvSpPr>
            <a:spLocks noChangeShapeType="1"/>
          </p:cNvSpPr>
          <p:nvPr/>
        </p:nvSpPr>
        <p:spPr bwMode="auto">
          <a:xfrm>
            <a:off x="3886200" y="2590800"/>
            <a:ext cx="2438400" cy="2819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pt-BR"/>
          </a:p>
        </p:txBody>
      </p:sp>
      <p:sp>
        <p:nvSpPr>
          <p:cNvPr id="653321" name="Oval 9"/>
          <p:cNvSpPr>
            <a:spLocks noChangeArrowheads="1"/>
          </p:cNvSpPr>
          <p:nvPr/>
        </p:nvSpPr>
        <p:spPr bwMode="auto">
          <a:xfrm>
            <a:off x="1828800" y="5334000"/>
            <a:ext cx="76200" cy="76200"/>
          </a:xfrm>
          <a:prstGeom prst="ellipse">
            <a:avLst/>
          </a:prstGeom>
          <a:solidFill>
            <a:schemeClr val="accent1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653322" name="Oval 10"/>
          <p:cNvSpPr>
            <a:spLocks noChangeArrowheads="1"/>
          </p:cNvSpPr>
          <p:nvPr/>
        </p:nvSpPr>
        <p:spPr bwMode="auto">
          <a:xfrm>
            <a:off x="3857625" y="2543175"/>
            <a:ext cx="76200" cy="76200"/>
          </a:xfrm>
          <a:prstGeom prst="ellipse">
            <a:avLst/>
          </a:prstGeom>
          <a:solidFill>
            <a:schemeClr val="accent1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653325" name="Oval 13"/>
          <p:cNvSpPr>
            <a:spLocks noChangeArrowheads="1"/>
          </p:cNvSpPr>
          <p:nvPr/>
        </p:nvSpPr>
        <p:spPr bwMode="auto">
          <a:xfrm>
            <a:off x="2336800" y="4648200"/>
            <a:ext cx="76200" cy="76200"/>
          </a:xfrm>
          <a:prstGeom prst="ellipse">
            <a:avLst/>
          </a:prstGeom>
          <a:solidFill>
            <a:srgbClr val="3366FF"/>
          </a:solidFill>
          <a:ln w="28575" algn="ctr">
            <a:solidFill>
              <a:srgbClr val="33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653326" name="Oval 14"/>
          <p:cNvSpPr>
            <a:spLocks noChangeArrowheads="1"/>
          </p:cNvSpPr>
          <p:nvPr/>
        </p:nvSpPr>
        <p:spPr bwMode="auto">
          <a:xfrm>
            <a:off x="4432300" y="3225800"/>
            <a:ext cx="76200" cy="76200"/>
          </a:xfrm>
          <a:prstGeom prst="ellipse">
            <a:avLst/>
          </a:prstGeom>
          <a:solidFill>
            <a:srgbClr val="3366FF"/>
          </a:solidFill>
          <a:ln w="28575" algn="ctr">
            <a:solidFill>
              <a:srgbClr val="33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653328" name="Oval 16"/>
          <p:cNvSpPr>
            <a:spLocks noChangeArrowheads="1"/>
          </p:cNvSpPr>
          <p:nvPr/>
        </p:nvSpPr>
        <p:spPr bwMode="auto">
          <a:xfrm>
            <a:off x="6324600" y="5410200"/>
            <a:ext cx="76200" cy="76200"/>
          </a:xfrm>
          <a:prstGeom prst="ellipse">
            <a:avLst/>
          </a:prstGeom>
          <a:solidFill>
            <a:schemeClr val="accent1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pt-BR"/>
          </a:p>
        </p:txBody>
      </p:sp>
      <p:sp>
        <p:nvSpPr>
          <p:cNvPr id="653329" name="Text Box 17"/>
          <p:cNvSpPr txBox="1">
            <a:spLocks noChangeArrowheads="1"/>
          </p:cNvSpPr>
          <p:nvPr/>
        </p:nvSpPr>
        <p:spPr bwMode="auto">
          <a:xfrm>
            <a:off x="1160463" y="5278438"/>
            <a:ext cx="422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b="1"/>
              <a:t>p</a:t>
            </a:r>
            <a:r>
              <a:rPr lang="pt-BR" altLang="pt-BR" b="1" baseline="-25000"/>
              <a:t>0</a:t>
            </a:r>
            <a:endParaRPr lang="pt-BR" altLang="pt-BR" b="1"/>
          </a:p>
        </p:txBody>
      </p:sp>
      <p:sp>
        <p:nvSpPr>
          <p:cNvPr id="653330" name="Text Box 18"/>
          <p:cNvSpPr txBox="1">
            <a:spLocks noChangeArrowheads="1"/>
          </p:cNvSpPr>
          <p:nvPr/>
        </p:nvSpPr>
        <p:spPr bwMode="auto">
          <a:xfrm>
            <a:off x="3733800" y="2057400"/>
            <a:ext cx="422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b="1"/>
              <a:t>p</a:t>
            </a:r>
            <a:r>
              <a:rPr lang="pt-BR" altLang="pt-BR" b="1" baseline="-25000"/>
              <a:t>1</a:t>
            </a:r>
            <a:endParaRPr lang="pt-BR" altLang="pt-BR" b="1"/>
          </a:p>
        </p:txBody>
      </p:sp>
      <p:sp>
        <p:nvSpPr>
          <p:cNvPr id="653331" name="Text Box 19"/>
          <p:cNvSpPr txBox="1">
            <a:spLocks noChangeArrowheads="1"/>
          </p:cNvSpPr>
          <p:nvPr/>
        </p:nvSpPr>
        <p:spPr bwMode="auto">
          <a:xfrm>
            <a:off x="6477000" y="5257800"/>
            <a:ext cx="422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b="1"/>
              <a:t>p</a:t>
            </a:r>
            <a:r>
              <a:rPr lang="pt-BR" altLang="pt-BR" b="1" baseline="-25000"/>
              <a:t>2</a:t>
            </a:r>
            <a:endParaRPr lang="pt-BR" altLang="pt-BR" b="1"/>
          </a:p>
        </p:txBody>
      </p:sp>
      <p:sp>
        <p:nvSpPr>
          <p:cNvPr id="653332" name="Text Box 20"/>
          <p:cNvSpPr txBox="1">
            <a:spLocks noChangeArrowheads="1"/>
          </p:cNvSpPr>
          <p:nvPr/>
        </p:nvSpPr>
        <p:spPr bwMode="auto">
          <a:xfrm>
            <a:off x="4419600" y="27432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b="1"/>
              <a:t>p</a:t>
            </a:r>
            <a:r>
              <a:rPr lang="pt-BR" altLang="pt-BR" b="1" baseline="-25000"/>
              <a:t>11</a:t>
            </a:r>
            <a:endParaRPr lang="pt-BR" altLang="pt-BR" b="1"/>
          </a:p>
        </p:txBody>
      </p:sp>
      <p:sp>
        <p:nvSpPr>
          <p:cNvPr id="653333" name="Text Box 21"/>
          <p:cNvSpPr txBox="1">
            <a:spLocks noChangeArrowheads="1"/>
          </p:cNvSpPr>
          <p:nvPr/>
        </p:nvSpPr>
        <p:spPr bwMode="auto">
          <a:xfrm>
            <a:off x="1600200" y="44196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b="1"/>
              <a:t>p</a:t>
            </a:r>
            <a:r>
              <a:rPr lang="pt-BR" altLang="pt-BR" b="1" baseline="-25000"/>
              <a:t>01</a:t>
            </a:r>
            <a:endParaRPr lang="pt-BR" altLang="pt-BR" b="1"/>
          </a:p>
        </p:txBody>
      </p:sp>
      <p:sp>
        <p:nvSpPr>
          <p:cNvPr id="653334" name="Oval 22"/>
          <p:cNvSpPr>
            <a:spLocks noChangeArrowheads="1"/>
          </p:cNvSpPr>
          <p:nvPr/>
        </p:nvSpPr>
        <p:spPr bwMode="auto">
          <a:xfrm>
            <a:off x="2895600" y="4267200"/>
            <a:ext cx="76200" cy="76200"/>
          </a:xfrm>
          <a:prstGeom prst="ellipse">
            <a:avLst/>
          </a:prstGeom>
          <a:solidFill>
            <a:srgbClr val="FF6600"/>
          </a:solidFill>
          <a:ln w="28575" algn="ctr">
            <a:solidFill>
              <a:srgbClr val="FF66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653335" name="Text Box 23"/>
          <p:cNvSpPr txBox="1">
            <a:spLocks noChangeArrowheads="1"/>
          </p:cNvSpPr>
          <p:nvPr/>
        </p:nvSpPr>
        <p:spPr bwMode="auto">
          <a:xfrm>
            <a:off x="5943600" y="2590800"/>
            <a:ext cx="1050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i="1"/>
              <a:t>u</a:t>
            </a:r>
            <a:r>
              <a:rPr lang="pt-BR" altLang="pt-BR"/>
              <a:t> = 0.25</a:t>
            </a:r>
          </a:p>
        </p:txBody>
      </p:sp>
      <p:sp>
        <p:nvSpPr>
          <p:cNvPr id="653336" name="Text Box 24"/>
          <p:cNvSpPr txBox="1">
            <a:spLocks noChangeArrowheads="1"/>
          </p:cNvSpPr>
          <p:nvPr/>
        </p:nvSpPr>
        <p:spPr bwMode="auto">
          <a:xfrm>
            <a:off x="2882900" y="43053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b="1"/>
              <a:t>p</a:t>
            </a:r>
            <a:r>
              <a:rPr lang="pt-BR" altLang="pt-BR" b="1" baseline="-25000"/>
              <a:t>02</a:t>
            </a:r>
            <a:endParaRPr lang="pt-BR" altLang="pt-BR" b="1"/>
          </a:p>
        </p:txBody>
      </p:sp>
    </p:spTree>
    <p:extLst>
      <p:ext uri="{BB962C8B-B14F-4D97-AF65-F5344CB8AC3E}">
        <p14:creationId xmlns:p14="http://schemas.microsoft.com/office/powerpoint/2010/main" val="145297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Line 2"/>
          <p:cNvSpPr>
            <a:spLocks noChangeShapeType="1"/>
          </p:cNvSpPr>
          <p:nvPr/>
        </p:nvSpPr>
        <p:spPr bwMode="auto">
          <a:xfrm>
            <a:off x="2895600" y="3962400"/>
            <a:ext cx="2209800" cy="0"/>
          </a:xfrm>
          <a:prstGeom prst="line">
            <a:avLst/>
          </a:prstGeom>
          <a:noFill/>
          <a:ln w="28575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65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Algoritmo de De Casteljau</a:t>
            </a:r>
          </a:p>
        </p:txBody>
      </p:sp>
      <p:sp>
        <p:nvSpPr>
          <p:cNvPr id="654340" name="Line 4"/>
          <p:cNvSpPr>
            <a:spLocks noChangeShapeType="1"/>
          </p:cNvSpPr>
          <p:nvPr/>
        </p:nvSpPr>
        <p:spPr bwMode="auto">
          <a:xfrm flipV="1">
            <a:off x="1905000" y="2590800"/>
            <a:ext cx="1981200" cy="2743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pt-BR"/>
          </a:p>
        </p:txBody>
      </p:sp>
      <p:sp>
        <p:nvSpPr>
          <p:cNvPr id="654341" name="Line 5"/>
          <p:cNvSpPr>
            <a:spLocks noChangeShapeType="1"/>
          </p:cNvSpPr>
          <p:nvPr/>
        </p:nvSpPr>
        <p:spPr bwMode="auto">
          <a:xfrm>
            <a:off x="3886200" y="2590800"/>
            <a:ext cx="2438400" cy="2819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pt-BR"/>
          </a:p>
        </p:txBody>
      </p:sp>
      <p:sp>
        <p:nvSpPr>
          <p:cNvPr id="654342" name="Oval 6"/>
          <p:cNvSpPr>
            <a:spLocks noChangeArrowheads="1"/>
          </p:cNvSpPr>
          <p:nvPr/>
        </p:nvSpPr>
        <p:spPr bwMode="auto">
          <a:xfrm>
            <a:off x="1828800" y="5334000"/>
            <a:ext cx="76200" cy="76200"/>
          </a:xfrm>
          <a:prstGeom prst="ellipse">
            <a:avLst/>
          </a:prstGeom>
          <a:solidFill>
            <a:schemeClr val="accent1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654343" name="Oval 7"/>
          <p:cNvSpPr>
            <a:spLocks noChangeArrowheads="1"/>
          </p:cNvSpPr>
          <p:nvPr/>
        </p:nvSpPr>
        <p:spPr bwMode="auto">
          <a:xfrm>
            <a:off x="3857625" y="2543175"/>
            <a:ext cx="76200" cy="76200"/>
          </a:xfrm>
          <a:prstGeom prst="ellipse">
            <a:avLst/>
          </a:prstGeom>
          <a:solidFill>
            <a:schemeClr val="accent1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654344" name="Oval 8"/>
          <p:cNvSpPr>
            <a:spLocks noChangeArrowheads="1"/>
          </p:cNvSpPr>
          <p:nvPr/>
        </p:nvSpPr>
        <p:spPr bwMode="auto">
          <a:xfrm>
            <a:off x="2844800" y="3924300"/>
            <a:ext cx="76200" cy="76200"/>
          </a:xfrm>
          <a:prstGeom prst="ellipse">
            <a:avLst/>
          </a:prstGeom>
          <a:solidFill>
            <a:srgbClr val="3366FF"/>
          </a:solidFill>
          <a:ln w="28575" algn="ctr">
            <a:solidFill>
              <a:srgbClr val="33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654345" name="Oval 9"/>
          <p:cNvSpPr>
            <a:spLocks noChangeArrowheads="1"/>
          </p:cNvSpPr>
          <p:nvPr/>
        </p:nvSpPr>
        <p:spPr bwMode="auto">
          <a:xfrm>
            <a:off x="5041900" y="3924300"/>
            <a:ext cx="76200" cy="76200"/>
          </a:xfrm>
          <a:prstGeom prst="ellipse">
            <a:avLst/>
          </a:prstGeom>
          <a:solidFill>
            <a:srgbClr val="3366FF"/>
          </a:solidFill>
          <a:ln w="28575" algn="ctr">
            <a:solidFill>
              <a:srgbClr val="33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654346" name="Oval 10"/>
          <p:cNvSpPr>
            <a:spLocks noChangeArrowheads="1"/>
          </p:cNvSpPr>
          <p:nvPr/>
        </p:nvSpPr>
        <p:spPr bwMode="auto">
          <a:xfrm>
            <a:off x="6324600" y="5410200"/>
            <a:ext cx="76200" cy="76200"/>
          </a:xfrm>
          <a:prstGeom prst="ellipse">
            <a:avLst/>
          </a:prstGeom>
          <a:solidFill>
            <a:schemeClr val="accent1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pt-BR"/>
          </a:p>
        </p:txBody>
      </p:sp>
      <p:sp>
        <p:nvSpPr>
          <p:cNvPr id="654347" name="Text Box 11"/>
          <p:cNvSpPr txBox="1">
            <a:spLocks noChangeArrowheads="1"/>
          </p:cNvSpPr>
          <p:nvPr/>
        </p:nvSpPr>
        <p:spPr bwMode="auto">
          <a:xfrm>
            <a:off x="1160463" y="5278438"/>
            <a:ext cx="422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b="1"/>
              <a:t>p</a:t>
            </a:r>
            <a:r>
              <a:rPr lang="pt-BR" altLang="pt-BR" b="1" baseline="-25000"/>
              <a:t>0</a:t>
            </a:r>
            <a:endParaRPr lang="pt-BR" altLang="pt-BR" b="1"/>
          </a:p>
        </p:txBody>
      </p:sp>
      <p:sp>
        <p:nvSpPr>
          <p:cNvPr id="654348" name="Text Box 12"/>
          <p:cNvSpPr txBox="1">
            <a:spLocks noChangeArrowheads="1"/>
          </p:cNvSpPr>
          <p:nvPr/>
        </p:nvSpPr>
        <p:spPr bwMode="auto">
          <a:xfrm>
            <a:off x="3733800" y="2057400"/>
            <a:ext cx="422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b="1"/>
              <a:t>p</a:t>
            </a:r>
            <a:r>
              <a:rPr lang="pt-BR" altLang="pt-BR" b="1" baseline="-25000"/>
              <a:t>1</a:t>
            </a:r>
            <a:endParaRPr lang="pt-BR" altLang="pt-BR" b="1"/>
          </a:p>
        </p:txBody>
      </p:sp>
      <p:sp>
        <p:nvSpPr>
          <p:cNvPr id="654349" name="Text Box 13"/>
          <p:cNvSpPr txBox="1">
            <a:spLocks noChangeArrowheads="1"/>
          </p:cNvSpPr>
          <p:nvPr/>
        </p:nvSpPr>
        <p:spPr bwMode="auto">
          <a:xfrm>
            <a:off x="6477000" y="5257800"/>
            <a:ext cx="422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b="1"/>
              <a:t>p</a:t>
            </a:r>
            <a:r>
              <a:rPr lang="pt-BR" altLang="pt-BR" b="1" baseline="-25000"/>
              <a:t>2</a:t>
            </a:r>
            <a:endParaRPr lang="pt-BR" altLang="pt-BR" b="1"/>
          </a:p>
        </p:txBody>
      </p:sp>
      <p:sp>
        <p:nvSpPr>
          <p:cNvPr id="654350" name="Text Box 14"/>
          <p:cNvSpPr txBox="1">
            <a:spLocks noChangeArrowheads="1"/>
          </p:cNvSpPr>
          <p:nvPr/>
        </p:nvSpPr>
        <p:spPr bwMode="auto">
          <a:xfrm>
            <a:off x="5181600" y="36576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b="1"/>
              <a:t>p</a:t>
            </a:r>
            <a:r>
              <a:rPr lang="pt-BR" altLang="pt-BR" b="1" baseline="-25000"/>
              <a:t>11</a:t>
            </a:r>
            <a:endParaRPr lang="pt-BR" altLang="pt-BR" b="1"/>
          </a:p>
        </p:txBody>
      </p:sp>
      <p:sp>
        <p:nvSpPr>
          <p:cNvPr id="654351" name="Text Box 15"/>
          <p:cNvSpPr txBox="1">
            <a:spLocks noChangeArrowheads="1"/>
          </p:cNvSpPr>
          <p:nvPr/>
        </p:nvSpPr>
        <p:spPr bwMode="auto">
          <a:xfrm>
            <a:off x="2286000" y="36576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b="1"/>
              <a:t>p</a:t>
            </a:r>
            <a:r>
              <a:rPr lang="pt-BR" altLang="pt-BR" b="1" baseline="-25000"/>
              <a:t>01</a:t>
            </a:r>
            <a:endParaRPr lang="pt-BR" altLang="pt-BR" b="1"/>
          </a:p>
        </p:txBody>
      </p:sp>
      <p:sp>
        <p:nvSpPr>
          <p:cNvPr id="654352" name="Oval 16"/>
          <p:cNvSpPr>
            <a:spLocks noChangeArrowheads="1"/>
          </p:cNvSpPr>
          <p:nvPr/>
        </p:nvSpPr>
        <p:spPr bwMode="auto">
          <a:xfrm>
            <a:off x="2895600" y="4267200"/>
            <a:ext cx="76200" cy="76200"/>
          </a:xfrm>
          <a:prstGeom prst="ellipse">
            <a:avLst/>
          </a:prstGeom>
          <a:solidFill>
            <a:srgbClr val="FF6600"/>
          </a:solidFill>
          <a:ln w="28575" algn="ctr">
            <a:solidFill>
              <a:srgbClr val="FF66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654353" name="Text Box 17"/>
          <p:cNvSpPr txBox="1">
            <a:spLocks noChangeArrowheads="1"/>
          </p:cNvSpPr>
          <p:nvPr/>
        </p:nvSpPr>
        <p:spPr bwMode="auto">
          <a:xfrm>
            <a:off x="6007100" y="2590800"/>
            <a:ext cx="923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i="1"/>
              <a:t>u</a:t>
            </a:r>
            <a:r>
              <a:rPr lang="pt-BR" altLang="pt-BR"/>
              <a:t> = 0.5</a:t>
            </a:r>
          </a:p>
        </p:txBody>
      </p:sp>
      <p:sp>
        <p:nvSpPr>
          <p:cNvPr id="654354" name="Text Box 18"/>
          <p:cNvSpPr txBox="1">
            <a:spLocks noChangeArrowheads="1"/>
          </p:cNvSpPr>
          <p:nvPr/>
        </p:nvSpPr>
        <p:spPr bwMode="auto">
          <a:xfrm>
            <a:off x="3657600" y="3429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b="1"/>
              <a:t>p</a:t>
            </a:r>
            <a:r>
              <a:rPr lang="pt-BR" altLang="pt-BR" b="1" baseline="-25000"/>
              <a:t>02</a:t>
            </a:r>
            <a:endParaRPr lang="pt-BR" altLang="pt-BR" b="1"/>
          </a:p>
        </p:txBody>
      </p:sp>
      <p:sp>
        <p:nvSpPr>
          <p:cNvPr id="654355" name="Oval 19"/>
          <p:cNvSpPr>
            <a:spLocks noChangeArrowheads="1"/>
          </p:cNvSpPr>
          <p:nvPr/>
        </p:nvSpPr>
        <p:spPr bwMode="auto">
          <a:xfrm>
            <a:off x="3873500" y="3924300"/>
            <a:ext cx="76200" cy="76200"/>
          </a:xfrm>
          <a:prstGeom prst="ellipse">
            <a:avLst/>
          </a:prstGeom>
          <a:solidFill>
            <a:srgbClr val="FF6600"/>
          </a:solidFill>
          <a:ln w="28575" algn="ctr">
            <a:solidFill>
              <a:srgbClr val="FF66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89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Line 2"/>
          <p:cNvSpPr>
            <a:spLocks noChangeShapeType="1"/>
          </p:cNvSpPr>
          <p:nvPr/>
        </p:nvSpPr>
        <p:spPr bwMode="auto">
          <a:xfrm>
            <a:off x="3429000" y="3276600"/>
            <a:ext cx="2286000" cy="1447800"/>
          </a:xfrm>
          <a:prstGeom prst="line">
            <a:avLst/>
          </a:prstGeom>
          <a:noFill/>
          <a:ln w="28575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6553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Algoritmo de De Casteljau</a:t>
            </a:r>
          </a:p>
        </p:txBody>
      </p:sp>
      <p:sp>
        <p:nvSpPr>
          <p:cNvPr id="655364" name="Line 4"/>
          <p:cNvSpPr>
            <a:spLocks noChangeShapeType="1"/>
          </p:cNvSpPr>
          <p:nvPr/>
        </p:nvSpPr>
        <p:spPr bwMode="auto">
          <a:xfrm flipV="1">
            <a:off x="1905000" y="2590800"/>
            <a:ext cx="1981200" cy="2743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pt-BR"/>
          </a:p>
        </p:txBody>
      </p:sp>
      <p:sp>
        <p:nvSpPr>
          <p:cNvPr id="655365" name="Line 5"/>
          <p:cNvSpPr>
            <a:spLocks noChangeShapeType="1"/>
          </p:cNvSpPr>
          <p:nvPr/>
        </p:nvSpPr>
        <p:spPr bwMode="auto">
          <a:xfrm>
            <a:off x="3886200" y="2590800"/>
            <a:ext cx="2438400" cy="2819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pt-BR"/>
          </a:p>
        </p:txBody>
      </p:sp>
      <p:sp>
        <p:nvSpPr>
          <p:cNvPr id="655366" name="Oval 6"/>
          <p:cNvSpPr>
            <a:spLocks noChangeArrowheads="1"/>
          </p:cNvSpPr>
          <p:nvPr/>
        </p:nvSpPr>
        <p:spPr bwMode="auto">
          <a:xfrm>
            <a:off x="1828800" y="5334000"/>
            <a:ext cx="76200" cy="76200"/>
          </a:xfrm>
          <a:prstGeom prst="ellipse">
            <a:avLst/>
          </a:prstGeom>
          <a:solidFill>
            <a:schemeClr val="accent1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655367" name="Oval 7"/>
          <p:cNvSpPr>
            <a:spLocks noChangeArrowheads="1"/>
          </p:cNvSpPr>
          <p:nvPr/>
        </p:nvSpPr>
        <p:spPr bwMode="auto">
          <a:xfrm>
            <a:off x="3857625" y="2543175"/>
            <a:ext cx="76200" cy="76200"/>
          </a:xfrm>
          <a:prstGeom prst="ellipse">
            <a:avLst/>
          </a:prstGeom>
          <a:solidFill>
            <a:schemeClr val="accent1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655368" name="Oval 8"/>
          <p:cNvSpPr>
            <a:spLocks noChangeArrowheads="1"/>
          </p:cNvSpPr>
          <p:nvPr/>
        </p:nvSpPr>
        <p:spPr bwMode="auto">
          <a:xfrm>
            <a:off x="3365500" y="3225800"/>
            <a:ext cx="76200" cy="76200"/>
          </a:xfrm>
          <a:prstGeom prst="ellipse">
            <a:avLst/>
          </a:prstGeom>
          <a:solidFill>
            <a:srgbClr val="3366FF"/>
          </a:solidFill>
          <a:ln w="28575" algn="ctr">
            <a:solidFill>
              <a:srgbClr val="33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655369" name="Oval 9"/>
          <p:cNvSpPr>
            <a:spLocks noChangeArrowheads="1"/>
          </p:cNvSpPr>
          <p:nvPr/>
        </p:nvSpPr>
        <p:spPr bwMode="auto">
          <a:xfrm>
            <a:off x="5702300" y="4686300"/>
            <a:ext cx="76200" cy="76200"/>
          </a:xfrm>
          <a:prstGeom prst="ellipse">
            <a:avLst/>
          </a:prstGeom>
          <a:solidFill>
            <a:srgbClr val="3366FF"/>
          </a:solidFill>
          <a:ln w="28575" algn="ctr">
            <a:solidFill>
              <a:srgbClr val="33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655370" name="Oval 10"/>
          <p:cNvSpPr>
            <a:spLocks noChangeArrowheads="1"/>
          </p:cNvSpPr>
          <p:nvPr/>
        </p:nvSpPr>
        <p:spPr bwMode="auto">
          <a:xfrm>
            <a:off x="6324600" y="5410200"/>
            <a:ext cx="76200" cy="76200"/>
          </a:xfrm>
          <a:prstGeom prst="ellipse">
            <a:avLst/>
          </a:prstGeom>
          <a:solidFill>
            <a:schemeClr val="accent1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pt-BR"/>
          </a:p>
        </p:txBody>
      </p:sp>
      <p:sp>
        <p:nvSpPr>
          <p:cNvPr id="655371" name="Text Box 11"/>
          <p:cNvSpPr txBox="1">
            <a:spLocks noChangeArrowheads="1"/>
          </p:cNvSpPr>
          <p:nvPr/>
        </p:nvSpPr>
        <p:spPr bwMode="auto">
          <a:xfrm>
            <a:off x="1160463" y="5278438"/>
            <a:ext cx="422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b="1"/>
              <a:t>p</a:t>
            </a:r>
            <a:r>
              <a:rPr lang="pt-BR" altLang="pt-BR" b="1" baseline="-25000"/>
              <a:t>0</a:t>
            </a:r>
            <a:endParaRPr lang="pt-BR" altLang="pt-BR" b="1"/>
          </a:p>
        </p:txBody>
      </p:sp>
      <p:sp>
        <p:nvSpPr>
          <p:cNvPr id="655372" name="Text Box 12"/>
          <p:cNvSpPr txBox="1">
            <a:spLocks noChangeArrowheads="1"/>
          </p:cNvSpPr>
          <p:nvPr/>
        </p:nvSpPr>
        <p:spPr bwMode="auto">
          <a:xfrm>
            <a:off x="3733800" y="2057400"/>
            <a:ext cx="422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b="1"/>
              <a:t>p</a:t>
            </a:r>
            <a:r>
              <a:rPr lang="pt-BR" altLang="pt-BR" b="1" baseline="-25000"/>
              <a:t>1</a:t>
            </a:r>
            <a:endParaRPr lang="pt-BR" altLang="pt-BR" b="1"/>
          </a:p>
        </p:txBody>
      </p:sp>
      <p:sp>
        <p:nvSpPr>
          <p:cNvPr id="655373" name="Text Box 13"/>
          <p:cNvSpPr txBox="1">
            <a:spLocks noChangeArrowheads="1"/>
          </p:cNvSpPr>
          <p:nvPr/>
        </p:nvSpPr>
        <p:spPr bwMode="auto">
          <a:xfrm>
            <a:off x="6477000" y="5257800"/>
            <a:ext cx="422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b="1"/>
              <a:t>p</a:t>
            </a:r>
            <a:r>
              <a:rPr lang="pt-BR" altLang="pt-BR" b="1" baseline="-25000"/>
              <a:t>2</a:t>
            </a:r>
            <a:endParaRPr lang="pt-BR" altLang="pt-BR" b="1"/>
          </a:p>
        </p:txBody>
      </p:sp>
      <p:sp>
        <p:nvSpPr>
          <p:cNvPr id="655374" name="Text Box 14"/>
          <p:cNvSpPr txBox="1">
            <a:spLocks noChangeArrowheads="1"/>
          </p:cNvSpPr>
          <p:nvPr/>
        </p:nvSpPr>
        <p:spPr bwMode="auto">
          <a:xfrm>
            <a:off x="5867400" y="44958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b="1"/>
              <a:t>p</a:t>
            </a:r>
            <a:r>
              <a:rPr lang="pt-BR" altLang="pt-BR" b="1" baseline="-25000"/>
              <a:t>11</a:t>
            </a:r>
            <a:endParaRPr lang="pt-BR" altLang="pt-BR" b="1"/>
          </a:p>
        </p:txBody>
      </p:sp>
      <p:sp>
        <p:nvSpPr>
          <p:cNvPr id="655375" name="Text Box 15"/>
          <p:cNvSpPr txBox="1">
            <a:spLocks noChangeArrowheads="1"/>
          </p:cNvSpPr>
          <p:nvPr/>
        </p:nvSpPr>
        <p:spPr bwMode="auto">
          <a:xfrm>
            <a:off x="2743200" y="2819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b="1"/>
              <a:t>p</a:t>
            </a:r>
            <a:r>
              <a:rPr lang="pt-BR" altLang="pt-BR" b="1" baseline="-25000"/>
              <a:t>01</a:t>
            </a:r>
            <a:endParaRPr lang="pt-BR" altLang="pt-BR" b="1"/>
          </a:p>
        </p:txBody>
      </p:sp>
      <p:sp>
        <p:nvSpPr>
          <p:cNvPr id="655376" name="Oval 16"/>
          <p:cNvSpPr>
            <a:spLocks noChangeArrowheads="1"/>
          </p:cNvSpPr>
          <p:nvPr/>
        </p:nvSpPr>
        <p:spPr bwMode="auto">
          <a:xfrm>
            <a:off x="2895600" y="4267200"/>
            <a:ext cx="76200" cy="76200"/>
          </a:xfrm>
          <a:prstGeom prst="ellipse">
            <a:avLst/>
          </a:prstGeom>
          <a:solidFill>
            <a:srgbClr val="FF6600"/>
          </a:solidFill>
          <a:ln w="28575" algn="ctr">
            <a:solidFill>
              <a:srgbClr val="FF66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655377" name="Text Box 17"/>
          <p:cNvSpPr txBox="1">
            <a:spLocks noChangeArrowheads="1"/>
          </p:cNvSpPr>
          <p:nvPr/>
        </p:nvSpPr>
        <p:spPr bwMode="auto">
          <a:xfrm>
            <a:off x="5943600" y="2590800"/>
            <a:ext cx="1050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i="1"/>
              <a:t>u</a:t>
            </a:r>
            <a:r>
              <a:rPr lang="pt-BR" altLang="pt-BR"/>
              <a:t> = 0.75</a:t>
            </a:r>
          </a:p>
        </p:txBody>
      </p:sp>
      <p:sp>
        <p:nvSpPr>
          <p:cNvPr id="655378" name="Text Box 18"/>
          <p:cNvSpPr txBox="1">
            <a:spLocks noChangeArrowheads="1"/>
          </p:cNvSpPr>
          <p:nvPr/>
        </p:nvSpPr>
        <p:spPr bwMode="auto">
          <a:xfrm>
            <a:off x="4724400" y="44196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b="1"/>
              <a:t>p</a:t>
            </a:r>
            <a:r>
              <a:rPr lang="pt-BR" altLang="pt-BR" b="1" baseline="-25000"/>
              <a:t>02</a:t>
            </a:r>
            <a:endParaRPr lang="pt-BR" altLang="pt-BR" b="1"/>
          </a:p>
        </p:txBody>
      </p:sp>
      <p:sp>
        <p:nvSpPr>
          <p:cNvPr id="655379" name="Oval 19"/>
          <p:cNvSpPr>
            <a:spLocks noChangeArrowheads="1"/>
          </p:cNvSpPr>
          <p:nvPr/>
        </p:nvSpPr>
        <p:spPr bwMode="auto">
          <a:xfrm>
            <a:off x="3873500" y="3924300"/>
            <a:ext cx="76200" cy="76200"/>
          </a:xfrm>
          <a:prstGeom prst="ellipse">
            <a:avLst/>
          </a:prstGeom>
          <a:solidFill>
            <a:srgbClr val="FF6600"/>
          </a:solidFill>
          <a:ln w="28575" algn="ctr">
            <a:solidFill>
              <a:srgbClr val="FF66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655380" name="Oval 20"/>
          <p:cNvSpPr>
            <a:spLocks noChangeArrowheads="1"/>
          </p:cNvSpPr>
          <p:nvPr/>
        </p:nvSpPr>
        <p:spPr bwMode="auto">
          <a:xfrm>
            <a:off x="4978400" y="4254500"/>
            <a:ext cx="76200" cy="76200"/>
          </a:xfrm>
          <a:prstGeom prst="ellipse">
            <a:avLst/>
          </a:prstGeom>
          <a:solidFill>
            <a:srgbClr val="FF6600"/>
          </a:solidFill>
          <a:ln w="28575" algn="ctr">
            <a:solidFill>
              <a:srgbClr val="FF66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014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Algoritmo de De Casteljau</a:t>
            </a:r>
          </a:p>
        </p:txBody>
      </p:sp>
      <p:sp>
        <p:nvSpPr>
          <p:cNvPr id="656388" name="Line 4"/>
          <p:cNvSpPr>
            <a:spLocks noChangeShapeType="1"/>
          </p:cNvSpPr>
          <p:nvPr/>
        </p:nvSpPr>
        <p:spPr bwMode="auto">
          <a:xfrm flipV="1">
            <a:off x="1905000" y="2590800"/>
            <a:ext cx="1981200" cy="2743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pt-BR"/>
          </a:p>
        </p:txBody>
      </p:sp>
      <p:sp>
        <p:nvSpPr>
          <p:cNvPr id="656389" name="Line 5"/>
          <p:cNvSpPr>
            <a:spLocks noChangeShapeType="1"/>
          </p:cNvSpPr>
          <p:nvPr/>
        </p:nvSpPr>
        <p:spPr bwMode="auto">
          <a:xfrm>
            <a:off x="3886200" y="2590800"/>
            <a:ext cx="2438400" cy="2819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pt-BR"/>
          </a:p>
        </p:txBody>
      </p:sp>
      <p:sp>
        <p:nvSpPr>
          <p:cNvPr id="656390" name="Oval 6"/>
          <p:cNvSpPr>
            <a:spLocks noChangeArrowheads="1"/>
          </p:cNvSpPr>
          <p:nvPr/>
        </p:nvSpPr>
        <p:spPr bwMode="auto">
          <a:xfrm>
            <a:off x="1828800" y="5334000"/>
            <a:ext cx="76200" cy="76200"/>
          </a:xfrm>
          <a:prstGeom prst="ellipse">
            <a:avLst/>
          </a:prstGeom>
          <a:solidFill>
            <a:schemeClr val="accent1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656391" name="Oval 7"/>
          <p:cNvSpPr>
            <a:spLocks noChangeArrowheads="1"/>
          </p:cNvSpPr>
          <p:nvPr/>
        </p:nvSpPr>
        <p:spPr bwMode="auto">
          <a:xfrm>
            <a:off x="3857625" y="2543175"/>
            <a:ext cx="76200" cy="76200"/>
          </a:xfrm>
          <a:prstGeom prst="ellipse">
            <a:avLst/>
          </a:prstGeom>
          <a:solidFill>
            <a:schemeClr val="accent1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656394" name="Oval 10"/>
          <p:cNvSpPr>
            <a:spLocks noChangeArrowheads="1"/>
          </p:cNvSpPr>
          <p:nvPr/>
        </p:nvSpPr>
        <p:spPr bwMode="auto">
          <a:xfrm>
            <a:off x="6324600" y="5410200"/>
            <a:ext cx="76200" cy="76200"/>
          </a:xfrm>
          <a:prstGeom prst="ellipse">
            <a:avLst/>
          </a:prstGeom>
          <a:solidFill>
            <a:schemeClr val="accent1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pt-BR"/>
          </a:p>
        </p:txBody>
      </p:sp>
      <p:sp>
        <p:nvSpPr>
          <p:cNvPr id="656395" name="Text Box 11"/>
          <p:cNvSpPr txBox="1">
            <a:spLocks noChangeArrowheads="1"/>
          </p:cNvSpPr>
          <p:nvPr/>
        </p:nvSpPr>
        <p:spPr bwMode="auto">
          <a:xfrm>
            <a:off x="1160463" y="5278438"/>
            <a:ext cx="422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b="1"/>
              <a:t>p</a:t>
            </a:r>
            <a:r>
              <a:rPr lang="pt-BR" altLang="pt-BR" b="1" baseline="-25000"/>
              <a:t>0</a:t>
            </a:r>
            <a:endParaRPr lang="pt-BR" altLang="pt-BR" b="1"/>
          </a:p>
        </p:txBody>
      </p:sp>
      <p:sp>
        <p:nvSpPr>
          <p:cNvPr id="656396" name="Text Box 12"/>
          <p:cNvSpPr txBox="1">
            <a:spLocks noChangeArrowheads="1"/>
          </p:cNvSpPr>
          <p:nvPr/>
        </p:nvSpPr>
        <p:spPr bwMode="auto">
          <a:xfrm>
            <a:off x="3733800" y="2057400"/>
            <a:ext cx="422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b="1"/>
              <a:t>p</a:t>
            </a:r>
            <a:r>
              <a:rPr lang="pt-BR" altLang="pt-BR" b="1" baseline="-25000"/>
              <a:t>1</a:t>
            </a:r>
            <a:endParaRPr lang="pt-BR" altLang="pt-BR" b="1"/>
          </a:p>
        </p:txBody>
      </p:sp>
      <p:sp>
        <p:nvSpPr>
          <p:cNvPr id="656397" name="Text Box 13"/>
          <p:cNvSpPr txBox="1">
            <a:spLocks noChangeArrowheads="1"/>
          </p:cNvSpPr>
          <p:nvPr/>
        </p:nvSpPr>
        <p:spPr bwMode="auto">
          <a:xfrm>
            <a:off x="6477000" y="5257800"/>
            <a:ext cx="422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b="1"/>
              <a:t>p</a:t>
            </a:r>
            <a:r>
              <a:rPr lang="pt-BR" altLang="pt-BR" b="1" baseline="-25000"/>
              <a:t>2</a:t>
            </a:r>
            <a:endParaRPr lang="pt-BR" altLang="pt-BR" b="1"/>
          </a:p>
        </p:txBody>
      </p:sp>
      <p:sp>
        <p:nvSpPr>
          <p:cNvPr id="656400" name="Oval 16"/>
          <p:cNvSpPr>
            <a:spLocks noChangeArrowheads="1"/>
          </p:cNvSpPr>
          <p:nvPr/>
        </p:nvSpPr>
        <p:spPr bwMode="auto">
          <a:xfrm>
            <a:off x="2895600" y="4267200"/>
            <a:ext cx="76200" cy="76200"/>
          </a:xfrm>
          <a:prstGeom prst="ellipse">
            <a:avLst/>
          </a:prstGeom>
          <a:solidFill>
            <a:srgbClr val="FF6600"/>
          </a:solidFill>
          <a:ln w="28575" algn="ctr">
            <a:solidFill>
              <a:srgbClr val="FF66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656402" name="Text Box 18"/>
          <p:cNvSpPr txBox="1">
            <a:spLocks noChangeArrowheads="1"/>
          </p:cNvSpPr>
          <p:nvPr/>
        </p:nvSpPr>
        <p:spPr bwMode="auto">
          <a:xfrm>
            <a:off x="3505200" y="42672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b="1"/>
              <a:t>p</a:t>
            </a:r>
            <a:r>
              <a:rPr lang="pt-BR" altLang="pt-BR" b="1" baseline="-25000"/>
              <a:t>02</a:t>
            </a:r>
            <a:r>
              <a:rPr lang="pt-BR" altLang="pt-BR" b="1"/>
              <a:t>(</a:t>
            </a:r>
            <a:r>
              <a:rPr lang="pt-BR" altLang="pt-BR" b="1" i="1"/>
              <a:t>u</a:t>
            </a:r>
            <a:r>
              <a:rPr lang="pt-BR" altLang="pt-BR" b="1"/>
              <a:t>)</a:t>
            </a:r>
          </a:p>
        </p:txBody>
      </p:sp>
      <p:sp>
        <p:nvSpPr>
          <p:cNvPr id="656403" name="Oval 19"/>
          <p:cNvSpPr>
            <a:spLocks noChangeArrowheads="1"/>
          </p:cNvSpPr>
          <p:nvPr/>
        </p:nvSpPr>
        <p:spPr bwMode="auto">
          <a:xfrm>
            <a:off x="3873500" y="3924300"/>
            <a:ext cx="76200" cy="76200"/>
          </a:xfrm>
          <a:prstGeom prst="ellipse">
            <a:avLst/>
          </a:prstGeom>
          <a:solidFill>
            <a:srgbClr val="FF6600"/>
          </a:solidFill>
          <a:ln w="28575" algn="ctr">
            <a:solidFill>
              <a:srgbClr val="FF66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656404" name="Oval 20"/>
          <p:cNvSpPr>
            <a:spLocks noChangeArrowheads="1"/>
          </p:cNvSpPr>
          <p:nvPr/>
        </p:nvSpPr>
        <p:spPr bwMode="auto">
          <a:xfrm>
            <a:off x="4978400" y="4254500"/>
            <a:ext cx="76200" cy="76200"/>
          </a:xfrm>
          <a:prstGeom prst="ellipse">
            <a:avLst/>
          </a:prstGeom>
          <a:solidFill>
            <a:srgbClr val="FF6600"/>
          </a:solidFill>
          <a:ln w="28575" algn="ctr">
            <a:solidFill>
              <a:srgbClr val="FF66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656406" name="Freeform 22"/>
          <p:cNvSpPr>
            <a:spLocks/>
          </p:cNvSpPr>
          <p:nvPr/>
        </p:nvSpPr>
        <p:spPr bwMode="auto">
          <a:xfrm>
            <a:off x="1905000" y="3965575"/>
            <a:ext cx="4441825" cy="1493838"/>
          </a:xfrm>
          <a:custGeom>
            <a:avLst/>
            <a:gdLst>
              <a:gd name="T0" fmla="*/ 0 w 2798"/>
              <a:gd name="T1" fmla="*/ 862 h 941"/>
              <a:gd name="T2" fmla="*/ 647 w 2798"/>
              <a:gd name="T3" fmla="*/ 221 h 941"/>
              <a:gd name="T4" fmla="*/ 1265 w 2798"/>
              <a:gd name="T5" fmla="*/ 1 h 941"/>
              <a:gd name="T6" fmla="*/ 1960 w 2798"/>
              <a:gd name="T7" fmla="*/ 213 h 941"/>
              <a:gd name="T8" fmla="*/ 2798 w 2798"/>
              <a:gd name="T9" fmla="*/ 941 h 9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98" h="941">
                <a:moveTo>
                  <a:pt x="0" y="862"/>
                </a:moveTo>
                <a:cubicBezTo>
                  <a:pt x="108" y="755"/>
                  <a:pt x="436" y="364"/>
                  <a:pt x="647" y="221"/>
                </a:cubicBezTo>
                <a:cubicBezTo>
                  <a:pt x="858" y="78"/>
                  <a:pt x="1046" y="2"/>
                  <a:pt x="1265" y="1"/>
                </a:cubicBezTo>
                <a:cubicBezTo>
                  <a:pt x="1484" y="0"/>
                  <a:pt x="1705" y="56"/>
                  <a:pt x="1960" y="213"/>
                </a:cubicBezTo>
                <a:cubicBezTo>
                  <a:pt x="2215" y="370"/>
                  <a:pt x="2624" y="789"/>
                  <a:pt x="2798" y="941"/>
                </a:cubicBezTo>
              </a:path>
            </a:pathLst>
          </a:custGeom>
          <a:noFill/>
          <a:ln w="28575" cap="flat" cmpd="sng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104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Algoritmo de De Casteljau</a:t>
            </a:r>
          </a:p>
        </p:txBody>
      </p:sp>
      <p:sp>
        <p:nvSpPr>
          <p:cNvPr id="65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534400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pt-BR" altLang="pt-BR" sz="2600"/>
              <a:t>A curva obtida pode ser entendida como a “mistura” dos pontos </a:t>
            </a:r>
            <a:r>
              <a:rPr lang="pt-BR" altLang="pt-BR" sz="2600" b="1"/>
              <a:t>p</a:t>
            </a:r>
            <a:r>
              <a:rPr lang="pt-BR" altLang="pt-BR" sz="2600" baseline="-25000"/>
              <a:t>0</a:t>
            </a:r>
            <a:r>
              <a:rPr lang="pt-BR" altLang="pt-BR" sz="2600"/>
              <a:t>, </a:t>
            </a:r>
            <a:r>
              <a:rPr lang="pt-BR" altLang="pt-BR" sz="2600" b="1"/>
              <a:t>p</a:t>
            </a:r>
            <a:r>
              <a:rPr lang="pt-BR" altLang="pt-BR" sz="2600" baseline="-25000"/>
              <a:t>1 </a:t>
            </a:r>
            <a:r>
              <a:rPr lang="pt-BR" altLang="pt-BR" sz="2600"/>
              <a:t>e </a:t>
            </a:r>
            <a:r>
              <a:rPr lang="pt-BR" altLang="pt-BR" sz="2600" b="1"/>
              <a:t>p</a:t>
            </a:r>
            <a:r>
              <a:rPr lang="pt-BR" altLang="pt-BR" sz="2600" baseline="-25000"/>
              <a:t>2</a:t>
            </a:r>
            <a:r>
              <a:rPr lang="pt-BR" altLang="pt-BR" sz="2600"/>
              <a:t> por intermédio de três funções quadráticas:</a:t>
            </a:r>
          </a:p>
          <a:p>
            <a:pPr lvl="1">
              <a:lnSpc>
                <a:spcPct val="80000"/>
              </a:lnSpc>
            </a:pPr>
            <a:r>
              <a:rPr lang="pt-BR" altLang="pt-BR" sz="2400" i="1"/>
              <a:t>b</a:t>
            </a:r>
            <a:r>
              <a:rPr lang="pt-BR" altLang="pt-BR" sz="2400" baseline="-25000"/>
              <a:t>02</a:t>
            </a:r>
            <a:r>
              <a:rPr lang="pt-BR" altLang="pt-BR" sz="2400"/>
              <a:t>(</a:t>
            </a:r>
            <a:r>
              <a:rPr lang="pt-BR" altLang="pt-BR" sz="2400" i="1"/>
              <a:t>u</a:t>
            </a:r>
            <a:r>
              <a:rPr lang="pt-BR" altLang="pt-BR" sz="2400"/>
              <a:t>) = (1 – </a:t>
            </a:r>
            <a:r>
              <a:rPr lang="pt-BR" altLang="pt-BR" sz="2400" i="1"/>
              <a:t>u</a:t>
            </a:r>
            <a:r>
              <a:rPr lang="pt-BR" altLang="pt-BR" sz="2400"/>
              <a:t>)</a:t>
            </a:r>
            <a:r>
              <a:rPr lang="pt-BR" altLang="pt-BR" sz="2400" baseline="-25000"/>
              <a:t> </a:t>
            </a:r>
            <a:r>
              <a:rPr lang="pt-BR" altLang="pt-BR" sz="2400" baseline="30000"/>
              <a:t>2  </a:t>
            </a:r>
          </a:p>
          <a:p>
            <a:pPr lvl="1">
              <a:lnSpc>
                <a:spcPct val="80000"/>
              </a:lnSpc>
            </a:pPr>
            <a:r>
              <a:rPr lang="pt-BR" altLang="pt-BR" sz="2400" i="1"/>
              <a:t>b</a:t>
            </a:r>
            <a:r>
              <a:rPr lang="pt-BR" altLang="pt-BR" sz="2400" baseline="-25000"/>
              <a:t>12</a:t>
            </a:r>
            <a:r>
              <a:rPr lang="pt-BR" altLang="pt-BR" sz="2400"/>
              <a:t>(</a:t>
            </a:r>
            <a:r>
              <a:rPr lang="pt-BR" altLang="pt-BR" sz="2400" i="1"/>
              <a:t>u</a:t>
            </a:r>
            <a:r>
              <a:rPr lang="pt-BR" altLang="pt-BR" sz="2400"/>
              <a:t>) = 2</a:t>
            </a:r>
            <a:r>
              <a:rPr lang="pt-BR" altLang="pt-BR" sz="2400" baseline="30000"/>
              <a:t> </a:t>
            </a:r>
            <a:r>
              <a:rPr lang="pt-BR" altLang="pt-BR" sz="2400" i="1"/>
              <a:t>u </a:t>
            </a:r>
            <a:r>
              <a:rPr lang="pt-BR" altLang="pt-BR" sz="2400"/>
              <a:t>(1 – </a:t>
            </a:r>
            <a:r>
              <a:rPr lang="pt-BR" altLang="pt-BR" sz="2400" i="1"/>
              <a:t>u</a:t>
            </a:r>
            <a:r>
              <a:rPr lang="pt-BR" altLang="pt-BR" sz="2400"/>
              <a:t>)</a:t>
            </a:r>
            <a:r>
              <a:rPr lang="pt-BR" altLang="pt-BR" sz="2400" baseline="-25000"/>
              <a:t>    </a:t>
            </a:r>
          </a:p>
          <a:p>
            <a:pPr lvl="1">
              <a:lnSpc>
                <a:spcPct val="80000"/>
              </a:lnSpc>
            </a:pPr>
            <a:r>
              <a:rPr lang="pt-BR" altLang="pt-BR" sz="2400" i="1"/>
              <a:t>b</a:t>
            </a:r>
            <a:r>
              <a:rPr lang="pt-BR" altLang="pt-BR" sz="2400" baseline="-25000"/>
              <a:t>22</a:t>
            </a:r>
            <a:r>
              <a:rPr lang="pt-BR" altLang="pt-BR" sz="2400"/>
              <a:t>(</a:t>
            </a:r>
            <a:r>
              <a:rPr lang="pt-BR" altLang="pt-BR" sz="2400" i="1"/>
              <a:t>u</a:t>
            </a:r>
            <a:r>
              <a:rPr lang="pt-BR" altLang="pt-BR" sz="2400"/>
              <a:t>) = </a:t>
            </a:r>
            <a:r>
              <a:rPr lang="pt-BR" altLang="pt-BR" sz="2400" i="1"/>
              <a:t>u</a:t>
            </a:r>
            <a:r>
              <a:rPr lang="pt-BR" altLang="pt-BR" sz="2400" i="1" baseline="30000"/>
              <a:t>2</a:t>
            </a:r>
          </a:p>
          <a:p>
            <a:pPr>
              <a:lnSpc>
                <a:spcPct val="80000"/>
              </a:lnSpc>
            </a:pPr>
            <a:r>
              <a:rPr lang="pt-BR" altLang="pt-BR" sz="2600"/>
              <a:t>Aplicando mais uma vez a idéia podemos definir uma cúbica por 4 pontos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2400" b="1"/>
              <a:t>p</a:t>
            </a:r>
            <a:r>
              <a:rPr lang="pt-BR" altLang="pt-BR" sz="2400" baseline="-25000"/>
              <a:t>02</a:t>
            </a:r>
            <a:r>
              <a:rPr lang="pt-BR" altLang="pt-BR" sz="2400"/>
              <a:t>(</a:t>
            </a:r>
            <a:r>
              <a:rPr lang="pt-BR" altLang="pt-BR" sz="2400" i="1"/>
              <a:t>u</a:t>
            </a:r>
            <a:r>
              <a:rPr lang="pt-BR" altLang="pt-BR" sz="2400"/>
              <a:t>) = (1 – </a:t>
            </a:r>
            <a:r>
              <a:rPr lang="pt-BR" altLang="pt-BR" sz="2400" i="1"/>
              <a:t>u</a:t>
            </a:r>
            <a:r>
              <a:rPr lang="pt-BR" altLang="pt-BR" sz="2400"/>
              <a:t>)</a:t>
            </a:r>
            <a:r>
              <a:rPr lang="pt-BR" altLang="pt-BR" sz="2400" baseline="-25000"/>
              <a:t> </a:t>
            </a:r>
            <a:r>
              <a:rPr lang="pt-BR" altLang="pt-BR" sz="2400" baseline="30000"/>
              <a:t>2 </a:t>
            </a:r>
            <a:r>
              <a:rPr lang="pt-BR" altLang="pt-BR" sz="2400" b="1"/>
              <a:t>p</a:t>
            </a:r>
            <a:r>
              <a:rPr lang="pt-BR" altLang="pt-BR" sz="2400" baseline="-25000"/>
              <a:t>0 </a:t>
            </a:r>
            <a:r>
              <a:rPr lang="pt-BR" altLang="pt-BR" sz="2400"/>
              <a:t>+ 2 </a:t>
            </a:r>
            <a:r>
              <a:rPr lang="pt-BR" altLang="pt-BR" sz="2400" i="1"/>
              <a:t>u </a:t>
            </a:r>
            <a:r>
              <a:rPr lang="pt-BR" altLang="pt-BR" sz="2400"/>
              <a:t>(1 – </a:t>
            </a:r>
            <a:r>
              <a:rPr lang="pt-BR" altLang="pt-BR" sz="2400" i="1"/>
              <a:t>u</a:t>
            </a:r>
            <a:r>
              <a:rPr lang="pt-BR" altLang="pt-BR" sz="2400"/>
              <a:t>)</a:t>
            </a:r>
            <a:r>
              <a:rPr lang="pt-BR" altLang="pt-BR" sz="2400" baseline="-25000"/>
              <a:t> </a:t>
            </a:r>
            <a:r>
              <a:rPr lang="pt-BR" altLang="pt-BR" sz="2400" b="1"/>
              <a:t>p</a:t>
            </a:r>
            <a:r>
              <a:rPr lang="pt-BR" altLang="pt-BR" sz="2400" baseline="-25000"/>
              <a:t>1 </a:t>
            </a:r>
            <a:r>
              <a:rPr lang="pt-BR" altLang="pt-BR" sz="2400"/>
              <a:t>+ </a:t>
            </a:r>
            <a:r>
              <a:rPr lang="pt-BR" altLang="pt-BR" sz="2400" i="1"/>
              <a:t>u</a:t>
            </a:r>
            <a:r>
              <a:rPr lang="pt-BR" altLang="pt-BR" sz="2400" i="1" baseline="30000"/>
              <a:t>2</a:t>
            </a:r>
            <a:r>
              <a:rPr lang="pt-BR" altLang="pt-BR" sz="2400"/>
              <a:t> </a:t>
            </a:r>
            <a:r>
              <a:rPr lang="pt-BR" altLang="pt-BR" sz="2400" b="1"/>
              <a:t>p</a:t>
            </a:r>
            <a:r>
              <a:rPr lang="pt-BR" altLang="pt-BR" sz="2400" baseline="-25000"/>
              <a:t>2</a:t>
            </a:r>
            <a:endParaRPr lang="pt-BR" altLang="pt-BR" sz="240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2400" b="1"/>
              <a:t>p</a:t>
            </a:r>
            <a:r>
              <a:rPr lang="pt-BR" altLang="pt-BR" sz="2400" baseline="-25000"/>
              <a:t>12</a:t>
            </a:r>
            <a:r>
              <a:rPr lang="pt-BR" altLang="pt-BR" sz="2400"/>
              <a:t>(</a:t>
            </a:r>
            <a:r>
              <a:rPr lang="pt-BR" altLang="pt-BR" sz="2400" i="1"/>
              <a:t>u</a:t>
            </a:r>
            <a:r>
              <a:rPr lang="pt-BR" altLang="pt-BR" sz="2400"/>
              <a:t>) = (1 – </a:t>
            </a:r>
            <a:r>
              <a:rPr lang="pt-BR" altLang="pt-BR" sz="2400" i="1"/>
              <a:t>u</a:t>
            </a:r>
            <a:r>
              <a:rPr lang="pt-BR" altLang="pt-BR" sz="2400"/>
              <a:t>)</a:t>
            </a:r>
            <a:r>
              <a:rPr lang="pt-BR" altLang="pt-BR" sz="2400" baseline="-25000"/>
              <a:t> </a:t>
            </a:r>
            <a:r>
              <a:rPr lang="pt-BR" altLang="pt-BR" sz="2400" baseline="30000"/>
              <a:t>2 </a:t>
            </a:r>
            <a:r>
              <a:rPr lang="pt-BR" altLang="pt-BR" sz="2400" b="1"/>
              <a:t>p</a:t>
            </a:r>
            <a:r>
              <a:rPr lang="pt-BR" altLang="pt-BR" sz="2400" baseline="-25000"/>
              <a:t>1 </a:t>
            </a:r>
            <a:r>
              <a:rPr lang="pt-BR" altLang="pt-BR" sz="2400"/>
              <a:t>+ 2 </a:t>
            </a:r>
            <a:r>
              <a:rPr lang="pt-BR" altLang="pt-BR" sz="2400" i="1"/>
              <a:t>u </a:t>
            </a:r>
            <a:r>
              <a:rPr lang="pt-BR" altLang="pt-BR" sz="2400"/>
              <a:t>(1 – </a:t>
            </a:r>
            <a:r>
              <a:rPr lang="pt-BR" altLang="pt-BR" sz="2400" i="1"/>
              <a:t>u</a:t>
            </a:r>
            <a:r>
              <a:rPr lang="pt-BR" altLang="pt-BR" sz="2400"/>
              <a:t>)</a:t>
            </a:r>
            <a:r>
              <a:rPr lang="pt-BR" altLang="pt-BR" sz="2400" baseline="-25000"/>
              <a:t> </a:t>
            </a:r>
            <a:r>
              <a:rPr lang="pt-BR" altLang="pt-BR" sz="2400" b="1"/>
              <a:t>p</a:t>
            </a:r>
            <a:r>
              <a:rPr lang="pt-BR" altLang="pt-BR" sz="2400" baseline="-25000"/>
              <a:t>2 </a:t>
            </a:r>
            <a:r>
              <a:rPr lang="pt-BR" altLang="pt-BR" sz="2400"/>
              <a:t>+ </a:t>
            </a:r>
            <a:r>
              <a:rPr lang="pt-BR" altLang="pt-BR" sz="2400" i="1"/>
              <a:t>u</a:t>
            </a:r>
            <a:r>
              <a:rPr lang="pt-BR" altLang="pt-BR" sz="2400" i="1" baseline="30000"/>
              <a:t>2</a:t>
            </a:r>
            <a:r>
              <a:rPr lang="pt-BR" altLang="pt-BR" sz="2400"/>
              <a:t> </a:t>
            </a:r>
            <a:r>
              <a:rPr lang="pt-BR" altLang="pt-BR" sz="2400" b="1"/>
              <a:t>p</a:t>
            </a:r>
            <a:r>
              <a:rPr lang="pt-BR" altLang="pt-BR" sz="2400" baseline="-25000"/>
              <a:t>3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2400" b="1"/>
              <a:t>p</a:t>
            </a:r>
            <a:r>
              <a:rPr lang="pt-BR" altLang="pt-BR" sz="2400" baseline="-25000"/>
              <a:t>03</a:t>
            </a:r>
            <a:r>
              <a:rPr lang="pt-BR" altLang="pt-BR" sz="2400"/>
              <a:t>(</a:t>
            </a:r>
            <a:r>
              <a:rPr lang="pt-BR" altLang="pt-BR" sz="2400" i="1"/>
              <a:t>u</a:t>
            </a:r>
            <a:r>
              <a:rPr lang="pt-BR" altLang="pt-BR" sz="2400"/>
              <a:t>) = (1 – </a:t>
            </a:r>
            <a:r>
              <a:rPr lang="pt-BR" altLang="pt-BR" sz="2400" i="1"/>
              <a:t>u</a:t>
            </a:r>
            <a:r>
              <a:rPr lang="pt-BR" altLang="pt-BR" sz="2400"/>
              <a:t>)</a:t>
            </a:r>
            <a:r>
              <a:rPr lang="pt-BR" altLang="pt-BR" sz="2400" baseline="-25000"/>
              <a:t> </a:t>
            </a:r>
            <a:r>
              <a:rPr lang="pt-BR" altLang="pt-BR" sz="2400" b="1"/>
              <a:t>p</a:t>
            </a:r>
            <a:r>
              <a:rPr lang="pt-BR" altLang="pt-BR" sz="2400" baseline="-25000"/>
              <a:t>02 </a:t>
            </a:r>
            <a:r>
              <a:rPr lang="pt-BR" altLang="pt-BR" sz="2400"/>
              <a:t>(</a:t>
            </a:r>
            <a:r>
              <a:rPr lang="pt-BR" altLang="pt-BR" sz="2400" i="1"/>
              <a:t>u</a:t>
            </a:r>
            <a:r>
              <a:rPr lang="pt-BR" altLang="pt-BR" sz="2400"/>
              <a:t>) + </a:t>
            </a:r>
            <a:r>
              <a:rPr lang="pt-BR" altLang="pt-BR" sz="2400" i="1"/>
              <a:t>u</a:t>
            </a:r>
            <a:r>
              <a:rPr lang="pt-BR" altLang="pt-BR" sz="2400"/>
              <a:t> </a:t>
            </a:r>
            <a:r>
              <a:rPr lang="pt-BR" altLang="pt-BR" sz="2400" b="1"/>
              <a:t>p</a:t>
            </a:r>
            <a:r>
              <a:rPr lang="pt-BR" altLang="pt-BR" sz="2400" baseline="-25000"/>
              <a:t>12 </a:t>
            </a:r>
            <a:r>
              <a:rPr lang="pt-BR" altLang="pt-BR" sz="2400"/>
              <a:t>(</a:t>
            </a:r>
            <a:r>
              <a:rPr lang="pt-BR" altLang="pt-BR" sz="2400" i="1"/>
              <a:t>u</a:t>
            </a:r>
            <a:r>
              <a:rPr lang="pt-BR" altLang="pt-BR" sz="2400"/>
              <a:t>)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2400"/>
              <a:t>	        = (1 – </a:t>
            </a:r>
            <a:r>
              <a:rPr lang="pt-BR" altLang="pt-BR" sz="2400" i="1"/>
              <a:t>u</a:t>
            </a:r>
            <a:r>
              <a:rPr lang="pt-BR" altLang="pt-BR" sz="2400"/>
              <a:t>)</a:t>
            </a:r>
            <a:r>
              <a:rPr lang="pt-BR" altLang="pt-BR" sz="2400" baseline="-25000"/>
              <a:t> </a:t>
            </a:r>
            <a:r>
              <a:rPr lang="pt-BR" altLang="pt-BR" sz="2400" baseline="30000"/>
              <a:t>3 </a:t>
            </a:r>
            <a:r>
              <a:rPr lang="pt-BR" altLang="pt-BR" sz="2400" b="1"/>
              <a:t>p</a:t>
            </a:r>
            <a:r>
              <a:rPr lang="pt-BR" altLang="pt-BR" sz="2400" baseline="-25000"/>
              <a:t>0 </a:t>
            </a:r>
            <a:r>
              <a:rPr lang="pt-BR" altLang="pt-BR" sz="2400"/>
              <a:t>+ 3 </a:t>
            </a:r>
            <a:r>
              <a:rPr lang="pt-BR" altLang="pt-BR" sz="2400" i="1"/>
              <a:t>u </a:t>
            </a:r>
            <a:r>
              <a:rPr lang="pt-BR" altLang="pt-BR" sz="2400"/>
              <a:t>(1 – </a:t>
            </a:r>
            <a:r>
              <a:rPr lang="pt-BR" altLang="pt-BR" sz="2400" i="1"/>
              <a:t>u</a:t>
            </a:r>
            <a:r>
              <a:rPr lang="pt-BR" altLang="pt-BR" sz="2400"/>
              <a:t>)</a:t>
            </a:r>
            <a:r>
              <a:rPr lang="pt-BR" altLang="pt-BR" sz="2400" baseline="30000"/>
              <a:t>2</a:t>
            </a:r>
            <a:r>
              <a:rPr lang="pt-BR" altLang="pt-BR" sz="2400" baseline="-25000"/>
              <a:t> </a:t>
            </a:r>
            <a:r>
              <a:rPr lang="pt-BR" altLang="pt-BR" sz="2400" b="1"/>
              <a:t>p</a:t>
            </a:r>
            <a:r>
              <a:rPr lang="pt-BR" altLang="pt-BR" sz="2400" baseline="-25000"/>
              <a:t>1 </a:t>
            </a:r>
            <a:r>
              <a:rPr lang="pt-BR" altLang="pt-BR" sz="2400"/>
              <a:t>+ 3 </a:t>
            </a:r>
            <a:r>
              <a:rPr lang="pt-BR" altLang="pt-BR" sz="2400" i="1"/>
              <a:t>u</a:t>
            </a:r>
            <a:r>
              <a:rPr lang="pt-BR" altLang="pt-BR" sz="2400" i="1" baseline="30000"/>
              <a:t>2</a:t>
            </a:r>
            <a:r>
              <a:rPr lang="pt-BR" altLang="pt-BR" sz="2400"/>
              <a:t> (1 – </a:t>
            </a:r>
            <a:r>
              <a:rPr lang="pt-BR" altLang="pt-BR" sz="2400" i="1"/>
              <a:t>u</a:t>
            </a:r>
            <a:r>
              <a:rPr lang="pt-BR" altLang="pt-BR" sz="2400"/>
              <a:t>)</a:t>
            </a:r>
            <a:r>
              <a:rPr lang="pt-BR" altLang="pt-BR" sz="2400" baseline="-25000"/>
              <a:t> </a:t>
            </a:r>
            <a:r>
              <a:rPr lang="pt-BR" altLang="pt-BR" sz="2400" b="1"/>
              <a:t>p</a:t>
            </a:r>
            <a:r>
              <a:rPr lang="pt-BR" altLang="pt-BR" sz="2400" baseline="-25000"/>
              <a:t>2 </a:t>
            </a:r>
            <a:r>
              <a:rPr lang="pt-BR" altLang="pt-BR" sz="2400"/>
              <a:t>+ </a:t>
            </a:r>
            <a:r>
              <a:rPr lang="pt-BR" altLang="pt-BR" sz="2400" i="1"/>
              <a:t>u</a:t>
            </a:r>
            <a:r>
              <a:rPr lang="pt-BR" altLang="pt-BR" sz="2400" i="1" baseline="30000"/>
              <a:t>3</a:t>
            </a:r>
            <a:r>
              <a:rPr lang="pt-BR" altLang="pt-BR" sz="2400"/>
              <a:t> </a:t>
            </a:r>
            <a:r>
              <a:rPr lang="pt-BR" altLang="pt-BR" sz="2400" b="1"/>
              <a:t>p</a:t>
            </a:r>
            <a:r>
              <a:rPr lang="pt-BR" altLang="pt-BR" sz="2400" baseline="-25000"/>
              <a:t>3</a:t>
            </a:r>
            <a:endParaRPr lang="pt-BR" altLang="pt-BR" sz="240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pt-BR" altLang="pt-BR" sz="2400"/>
          </a:p>
        </p:txBody>
      </p:sp>
    </p:spTree>
    <p:extLst>
      <p:ext uri="{BB962C8B-B14F-4D97-AF65-F5344CB8AC3E}">
        <p14:creationId xmlns:p14="http://schemas.microsoft.com/office/powerpoint/2010/main" val="1882282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Algoritmo de De Casteljau</a:t>
            </a:r>
          </a:p>
        </p:txBody>
      </p:sp>
      <p:sp>
        <p:nvSpPr>
          <p:cNvPr id="658436" name="Line 4"/>
          <p:cNvSpPr>
            <a:spLocks noChangeShapeType="1"/>
          </p:cNvSpPr>
          <p:nvPr/>
        </p:nvSpPr>
        <p:spPr bwMode="auto">
          <a:xfrm flipV="1">
            <a:off x="1049338" y="2590800"/>
            <a:ext cx="1981200" cy="2743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pt-BR"/>
          </a:p>
        </p:txBody>
      </p:sp>
      <p:sp>
        <p:nvSpPr>
          <p:cNvPr id="658437" name="Line 5"/>
          <p:cNvSpPr>
            <a:spLocks noChangeShapeType="1"/>
          </p:cNvSpPr>
          <p:nvPr/>
        </p:nvSpPr>
        <p:spPr bwMode="auto">
          <a:xfrm>
            <a:off x="3030538" y="2590800"/>
            <a:ext cx="2438400" cy="2819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pt-BR"/>
          </a:p>
        </p:txBody>
      </p:sp>
      <p:sp>
        <p:nvSpPr>
          <p:cNvPr id="658438" name="Oval 6"/>
          <p:cNvSpPr>
            <a:spLocks noChangeArrowheads="1"/>
          </p:cNvSpPr>
          <p:nvPr/>
        </p:nvSpPr>
        <p:spPr bwMode="auto">
          <a:xfrm>
            <a:off x="973138" y="5334000"/>
            <a:ext cx="76200" cy="76200"/>
          </a:xfrm>
          <a:prstGeom prst="ellipse">
            <a:avLst/>
          </a:prstGeom>
          <a:solidFill>
            <a:schemeClr val="accent1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658439" name="Oval 7"/>
          <p:cNvSpPr>
            <a:spLocks noChangeArrowheads="1"/>
          </p:cNvSpPr>
          <p:nvPr/>
        </p:nvSpPr>
        <p:spPr bwMode="auto">
          <a:xfrm>
            <a:off x="3001963" y="2543175"/>
            <a:ext cx="76200" cy="76200"/>
          </a:xfrm>
          <a:prstGeom prst="ellipse">
            <a:avLst/>
          </a:prstGeom>
          <a:solidFill>
            <a:schemeClr val="accent1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658440" name="Oval 8"/>
          <p:cNvSpPr>
            <a:spLocks noChangeArrowheads="1"/>
          </p:cNvSpPr>
          <p:nvPr/>
        </p:nvSpPr>
        <p:spPr bwMode="auto">
          <a:xfrm>
            <a:off x="5468938" y="5410200"/>
            <a:ext cx="76200" cy="76200"/>
          </a:xfrm>
          <a:prstGeom prst="ellipse">
            <a:avLst/>
          </a:prstGeom>
          <a:solidFill>
            <a:schemeClr val="accent1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pt-BR"/>
          </a:p>
        </p:txBody>
      </p:sp>
      <p:sp>
        <p:nvSpPr>
          <p:cNvPr id="658441" name="Text Box 9"/>
          <p:cNvSpPr txBox="1">
            <a:spLocks noChangeArrowheads="1"/>
          </p:cNvSpPr>
          <p:nvPr/>
        </p:nvSpPr>
        <p:spPr bwMode="auto">
          <a:xfrm>
            <a:off x="304800" y="5278438"/>
            <a:ext cx="422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b="1"/>
              <a:t>p</a:t>
            </a:r>
            <a:r>
              <a:rPr lang="pt-BR" altLang="pt-BR" b="1" baseline="-25000"/>
              <a:t>0</a:t>
            </a:r>
            <a:endParaRPr lang="pt-BR" altLang="pt-BR" b="1"/>
          </a:p>
        </p:txBody>
      </p:sp>
      <p:sp>
        <p:nvSpPr>
          <p:cNvPr id="658442" name="Text Box 10"/>
          <p:cNvSpPr txBox="1">
            <a:spLocks noChangeArrowheads="1"/>
          </p:cNvSpPr>
          <p:nvPr/>
        </p:nvSpPr>
        <p:spPr bwMode="auto">
          <a:xfrm>
            <a:off x="2878138" y="2057400"/>
            <a:ext cx="422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b="1"/>
              <a:t>p</a:t>
            </a:r>
            <a:r>
              <a:rPr lang="pt-BR" altLang="pt-BR" b="1" baseline="-25000"/>
              <a:t>1</a:t>
            </a:r>
            <a:endParaRPr lang="pt-BR" altLang="pt-BR" b="1"/>
          </a:p>
        </p:txBody>
      </p:sp>
      <p:sp>
        <p:nvSpPr>
          <p:cNvPr id="658443" name="Text Box 11"/>
          <p:cNvSpPr txBox="1">
            <a:spLocks noChangeArrowheads="1"/>
          </p:cNvSpPr>
          <p:nvPr/>
        </p:nvSpPr>
        <p:spPr bwMode="auto">
          <a:xfrm>
            <a:off x="5334000" y="5715000"/>
            <a:ext cx="422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b="1"/>
              <a:t>p</a:t>
            </a:r>
            <a:r>
              <a:rPr lang="pt-BR" altLang="pt-BR" b="1" baseline="-25000"/>
              <a:t>2</a:t>
            </a:r>
            <a:endParaRPr lang="pt-BR" altLang="pt-BR" b="1"/>
          </a:p>
        </p:txBody>
      </p:sp>
      <p:sp>
        <p:nvSpPr>
          <p:cNvPr id="658445" name="Text Box 13"/>
          <p:cNvSpPr txBox="1">
            <a:spLocks noChangeArrowheads="1"/>
          </p:cNvSpPr>
          <p:nvPr/>
        </p:nvSpPr>
        <p:spPr bwMode="auto">
          <a:xfrm>
            <a:off x="2667000" y="3429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b="1"/>
              <a:t>p</a:t>
            </a:r>
            <a:r>
              <a:rPr lang="pt-BR" altLang="pt-BR" baseline="-25000"/>
              <a:t>02</a:t>
            </a:r>
            <a:r>
              <a:rPr lang="pt-BR" altLang="pt-BR"/>
              <a:t>(</a:t>
            </a:r>
            <a:r>
              <a:rPr lang="pt-BR" altLang="pt-BR" i="1"/>
              <a:t>u</a:t>
            </a:r>
            <a:r>
              <a:rPr lang="pt-BR" altLang="pt-BR"/>
              <a:t>)</a:t>
            </a:r>
          </a:p>
        </p:txBody>
      </p:sp>
      <p:sp>
        <p:nvSpPr>
          <p:cNvPr id="658446" name="Oval 14"/>
          <p:cNvSpPr>
            <a:spLocks noChangeArrowheads="1"/>
          </p:cNvSpPr>
          <p:nvPr/>
        </p:nvSpPr>
        <p:spPr bwMode="auto">
          <a:xfrm>
            <a:off x="3017838" y="3924300"/>
            <a:ext cx="76200" cy="76200"/>
          </a:xfrm>
          <a:prstGeom prst="ellipse">
            <a:avLst/>
          </a:prstGeom>
          <a:solidFill>
            <a:srgbClr val="FF6600"/>
          </a:solidFill>
          <a:ln w="28575" algn="ctr">
            <a:solidFill>
              <a:srgbClr val="FF66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658447" name="Oval 15"/>
          <p:cNvSpPr>
            <a:spLocks noChangeArrowheads="1"/>
          </p:cNvSpPr>
          <p:nvPr/>
        </p:nvSpPr>
        <p:spPr bwMode="auto">
          <a:xfrm>
            <a:off x="4122738" y="4254500"/>
            <a:ext cx="76200" cy="76200"/>
          </a:xfrm>
          <a:prstGeom prst="ellipse">
            <a:avLst/>
          </a:prstGeom>
          <a:solidFill>
            <a:srgbClr val="FF6600"/>
          </a:solidFill>
          <a:ln w="28575" algn="ctr">
            <a:solidFill>
              <a:srgbClr val="FF66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658448" name="Freeform 16"/>
          <p:cNvSpPr>
            <a:spLocks/>
          </p:cNvSpPr>
          <p:nvPr/>
        </p:nvSpPr>
        <p:spPr bwMode="auto">
          <a:xfrm>
            <a:off x="1049338" y="3965575"/>
            <a:ext cx="4441825" cy="1493838"/>
          </a:xfrm>
          <a:custGeom>
            <a:avLst/>
            <a:gdLst>
              <a:gd name="T0" fmla="*/ 0 w 2798"/>
              <a:gd name="T1" fmla="*/ 862 h 941"/>
              <a:gd name="T2" fmla="*/ 647 w 2798"/>
              <a:gd name="T3" fmla="*/ 221 h 941"/>
              <a:gd name="T4" fmla="*/ 1265 w 2798"/>
              <a:gd name="T5" fmla="*/ 1 h 941"/>
              <a:gd name="T6" fmla="*/ 1960 w 2798"/>
              <a:gd name="T7" fmla="*/ 213 h 941"/>
              <a:gd name="T8" fmla="*/ 2798 w 2798"/>
              <a:gd name="T9" fmla="*/ 941 h 9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98" h="941">
                <a:moveTo>
                  <a:pt x="0" y="862"/>
                </a:moveTo>
                <a:cubicBezTo>
                  <a:pt x="108" y="755"/>
                  <a:pt x="436" y="364"/>
                  <a:pt x="647" y="221"/>
                </a:cubicBezTo>
                <a:cubicBezTo>
                  <a:pt x="858" y="78"/>
                  <a:pt x="1046" y="2"/>
                  <a:pt x="1265" y="1"/>
                </a:cubicBezTo>
                <a:cubicBezTo>
                  <a:pt x="1484" y="0"/>
                  <a:pt x="1705" y="56"/>
                  <a:pt x="1960" y="213"/>
                </a:cubicBezTo>
                <a:cubicBezTo>
                  <a:pt x="2215" y="370"/>
                  <a:pt x="2624" y="789"/>
                  <a:pt x="2798" y="941"/>
                </a:cubicBezTo>
              </a:path>
            </a:pathLst>
          </a:custGeom>
          <a:noFill/>
          <a:ln w="28575" cap="flat" cmpd="sng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pt-BR"/>
          </a:p>
        </p:txBody>
      </p:sp>
      <p:sp>
        <p:nvSpPr>
          <p:cNvPr id="658456" name="Text Box 24"/>
          <p:cNvSpPr txBox="1">
            <a:spLocks noChangeArrowheads="1"/>
          </p:cNvSpPr>
          <p:nvPr/>
        </p:nvSpPr>
        <p:spPr bwMode="auto">
          <a:xfrm>
            <a:off x="4953000" y="41148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b="1"/>
              <a:t>p</a:t>
            </a:r>
            <a:r>
              <a:rPr lang="pt-BR" altLang="pt-BR" baseline="-25000"/>
              <a:t>12</a:t>
            </a:r>
            <a:r>
              <a:rPr lang="pt-BR" altLang="pt-BR"/>
              <a:t>(</a:t>
            </a:r>
            <a:r>
              <a:rPr lang="pt-BR" altLang="pt-BR" i="1"/>
              <a:t>u</a:t>
            </a:r>
            <a:r>
              <a:rPr lang="pt-BR" altLang="pt-BR"/>
              <a:t>)</a:t>
            </a:r>
          </a:p>
        </p:txBody>
      </p:sp>
      <p:sp>
        <p:nvSpPr>
          <p:cNvPr id="658451" name="Line 19"/>
          <p:cNvSpPr>
            <a:spLocks noChangeShapeType="1"/>
          </p:cNvSpPr>
          <p:nvPr/>
        </p:nvSpPr>
        <p:spPr bwMode="auto">
          <a:xfrm flipV="1">
            <a:off x="5499100" y="2619375"/>
            <a:ext cx="2438400" cy="2819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pt-BR"/>
          </a:p>
        </p:txBody>
      </p:sp>
      <p:sp>
        <p:nvSpPr>
          <p:cNvPr id="658453" name="Oval 21"/>
          <p:cNvSpPr>
            <a:spLocks noChangeArrowheads="1"/>
          </p:cNvSpPr>
          <p:nvPr/>
        </p:nvSpPr>
        <p:spPr bwMode="auto">
          <a:xfrm flipV="1">
            <a:off x="5470525" y="5410200"/>
            <a:ext cx="76200" cy="76200"/>
          </a:xfrm>
          <a:prstGeom prst="ellipse">
            <a:avLst/>
          </a:prstGeom>
          <a:solidFill>
            <a:schemeClr val="accent1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658454" name="Oval 22"/>
          <p:cNvSpPr>
            <a:spLocks noChangeArrowheads="1"/>
          </p:cNvSpPr>
          <p:nvPr/>
        </p:nvSpPr>
        <p:spPr bwMode="auto">
          <a:xfrm flipV="1">
            <a:off x="7937500" y="2543175"/>
            <a:ext cx="76200" cy="76200"/>
          </a:xfrm>
          <a:prstGeom prst="ellipse">
            <a:avLst/>
          </a:prstGeom>
          <a:solidFill>
            <a:schemeClr val="accent1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pt-BR"/>
          </a:p>
        </p:txBody>
      </p:sp>
      <p:sp>
        <p:nvSpPr>
          <p:cNvPr id="658462" name="Text Box 30"/>
          <p:cNvSpPr txBox="1">
            <a:spLocks noChangeArrowheads="1"/>
          </p:cNvSpPr>
          <p:nvPr/>
        </p:nvSpPr>
        <p:spPr bwMode="auto">
          <a:xfrm>
            <a:off x="7924800" y="1981200"/>
            <a:ext cx="422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b="1"/>
              <a:t>p</a:t>
            </a:r>
            <a:r>
              <a:rPr lang="pt-BR" altLang="pt-BR" b="1" baseline="-25000"/>
              <a:t>3</a:t>
            </a:r>
            <a:endParaRPr lang="pt-BR" altLang="pt-BR" b="1"/>
          </a:p>
        </p:txBody>
      </p:sp>
      <p:sp>
        <p:nvSpPr>
          <p:cNvPr id="658464" name="Oval 32"/>
          <p:cNvSpPr>
            <a:spLocks noChangeArrowheads="1"/>
          </p:cNvSpPr>
          <p:nvPr/>
        </p:nvSpPr>
        <p:spPr bwMode="auto">
          <a:xfrm>
            <a:off x="2667000" y="4114800"/>
            <a:ext cx="76200" cy="76200"/>
          </a:xfrm>
          <a:prstGeom prst="ellipse">
            <a:avLst/>
          </a:prstGeom>
          <a:solidFill>
            <a:schemeClr val="accent2"/>
          </a:solidFill>
          <a:ln w="28575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658463" name="Line 31"/>
          <p:cNvSpPr>
            <a:spLocks noChangeShapeType="1"/>
          </p:cNvSpPr>
          <p:nvPr/>
        </p:nvSpPr>
        <p:spPr bwMode="auto">
          <a:xfrm flipV="1">
            <a:off x="2082800" y="3733800"/>
            <a:ext cx="2184400" cy="5873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658444" name="Oval 12"/>
          <p:cNvSpPr>
            <a:spLocks noChangeArrowheads="1"/>
          </p:cNvSpPr>
          <p:nvPr/>
        </p:nvSpPr>
        <p:spPr bwMode="auto">
          <a:xfrm>
            <a:off x="2039938" y="4267200"/>
            <a:ext cx="76200" cy="76200"/>
          </a:xfrm>
          <a:prstGeom prst="ellipse">
            <a:avLst/>
          </a:prstGeom>
          <a:solidFill>
            <a:srgbClr val="FF6600"/>
          </a:solidFill>
          <a:ln w="28575" algn="ctr">
            <a:solidFill>
              <a:srgbClr val="FF66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grpSp>
        <p:nvGrpSpPr>
          <p:cNvPr id="658461" name="Group 29"/>
          <p:cNvGrpSpPr>
            <a:grpSpLocks/>
          </p:cNvGrpSpPr>
          <p:nvPr/>
        </p:nvGrpSpPr>
        <p:grpSpPr bwMode="auto">
          <a:xfrm>
            <a:off x="3136900" y="2570163"/>
            <a:ext cx="4835525" cy="1535112"/>
            <a:chOff x="2216" y="1619"/>
            <a:chExt cx="2798" cy="967"/>
          </a:xfrm>
        </p:grpSpPr>
        <p:sp>
          <p:nvSpPr>
            <p:cNvPr id="658455" name="Oval 23"/>
            <p:cNvSpPr>
              <a:spLocks noChangeArrowheads="1"/>
            </p:cNvSpPr>
            <p:nvPr/>
          </p:nvSpPr>
          <p:spPr bwMode="auto">
            <a:xfrm flipV="1">
              <a:off x="2840" y="2322"/>
              <a:ext cx="48" cy="48"/>
            </a:xfrm>
            <a:prstGeom prst="ellipse">
              <a:avLst/>
            </a:prstGeom>
            <a:solidFill>
              <a:srgbClr val="FF6600"/>
            </a:solidFill>
            <a:ln w="28575" algn="ctr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pt-BR"/>
            </a:p>
          </p:txBody>
        </p:sp>
        <p:sp>
          <p:nvSpPr>
            <p:cNvPr id="658457" name="Oval 25"/>
            <p:cNvSpPr>
              <a:spLocks noChangeArrowheads="1"/>
            </p:cNvSpPr>
            <p:nvPr/>
          </p:nvSpPr>
          <p:spPr bwMode="auto">
            <a:xfrm flipV="1">
              <a:off x="3456" y="2538"/>
              <a:ext cx="48" cy="48"/>
            </a:xfrm>
            <a:prstGeom prst="ellipse">
              <a:avLst/>
            </a:prstGeom>
            <a:solidFill>
              <a:srgbClr val="FF6600"/>
            </a:solidFill>
            <a:ln w="28575" algn="ctr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pt-BR"/>
            </a:p>
          </p:txBody>
        </p:sp>
        <p:sp>
          <p:nvSpPr>
            <p:cNvPr id="658458" name="Oval 26"/>
            <p:cNvSpPr>
              <a:spLocks noChangeArrowheads="1"/>
            </p:cNvSpPr>
            <p:nvPr/>
          </p:nvSpPr>
          <p:spPr bwMode="auto">
            <a:xfrm flipV="1">
              <a:off x="4152" y="2330"/>
              <a:ext cx="48" cy="48"/>
            </a:xfrm>
            <a:prstGeom prst="ellipse">
              <a:avLst/>
            </a:prstGeom>
            <a:solidFill>
              <a:srgbClr val="FF6600"/>
            </a:solidFill>
            <a:ln w="28575" algn="ctr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pt-BR"/>
            </a:p>
          </p:txBody>
        </p:sp>
        <p:sp>
          <p:nvSpPr>
            <p:cNvPr id="658459" name="Freeform 27"/>
            <p:cNvSpPr>
              <a:spLocks/>
            </p:cNvSpPr>
            <p:nvPr/>
          </p:nvSpPr>
          <p:spPr bwMode="auto">
            <a:xfrm flipV="1">
              <a:off x="2216" y="1619"/>
              <a:ext cx="2798" cy="941"/>
            </a:xfrm>
            <a:custGeom>
              <a:avLst/>
              <a:gdLst>
                <a:gd name="T0" fmla="*/ 0 w 2798"/>
                <a:gd name="T1" fmla="*/ 862 h 941"/>
                <a:gd name="T2" fmla="*/ 647 w 2798"/>
                <a:gd name="T3" fmla="*/ 221 h 941"/>
                <a:gd name="T4" fmla="*/ 1265 w 2798"/>
                <a:gd name="T5" fmla="*/ 1 h 941"/>
                <a:gd name="T6" fmla="*/ 1960 w 2798"/>
                <a:gd name="T7" fmla="*/ 213 h 941"/>
                <a:gd name="T8" fmla="*/ 2798 w 2798"/>
                <a:gd name="T9" fmla="*/ 941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98" h="941">
                  <a:moveTo>
                    <a:pt x="0" y="862"/>
                  </a:moveTo>
                  <a:cubicBezTo>
                    <a:pt x="108" y="755"/>
                    <a:pt x="436" y="364"/>
                    <a:pt x="647" y="221"/>
                  </a:cubicBezTo>
                  <a:cubicBezTo>
                    <a:pt x="858" y="78"/>
                    <a:pt x="1046" y="2"/>
                    <a:pt x="1265" y="1"/>
                  </a:cubicBezTo>
                  <a:cubicBezTo>
                    <a:pt x="1484" y="0"/>
                    <a:pt x="1705" y="56"/>
                    <a:pt x="1960" y="213"/>
                  </a:cubicBezTo>
                  <a:cubicBezTo>
                    <a:pt x="2215" y="370"/>
                    <a:pt x="2624" y="789"/>
                    <a:pt x="2798" y="941"/>
                  </a:cubicBezTo>
                </a:path>
              </a:pathLst>
            </a:custGeom>
            <a:noFill/>
            <a:ln w="2857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pt-BR"/>
            </a:p>
          </p:txBody>
        </p:sp>
      </p:grpSp>
      <p:sp>
        <p:nvSpPr>
          <p:cNvPr id="658465" name="Text Box 33"/>
          <p:cNvSpPr txBox="1">
            <a:spLocks noChangeArrowheads="1"/>
          </p:cNvSpPr>
          <p:nvPr/>
        </p:nvSpPr>
        <p:spPr bwMode="auto">
          <a:xfrm>
            <a:off x="3048000" y="5562600"/>
            <a:ext cx="1050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i="1"/>
              <a:t>u</a:t>
            </a:r>
            <a:r>
              <a:rPr lang="pt-BR" altLang="pt-BR"/>
              <a:t> = 0.25</a:t>
            </a:r>
          </a:p>
        </p:txBody>
      </p:sp>
      <p:sp>
        <p:nvSpPr>
          <p:cNvPr id="658466" name="Text Box 34"/>
          <p:cNvSpPr txBox="1">
            <a:spLocks noChangeArrowheads="1"/>
          </p:cNvSpPr>
          <p:nvPr/>
        </p:nvSpPr>
        <p:spPr bwMode="auto">
          <a:xfrm>
            <a:off x="2514600" y="41910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pt-BR" b="1"/>
              <a:t>p</a:t>
            </a:r>
            <a:r>
              <a:rPr lang="pt-BR" altLang="pt-BR" b="1" baseline="-25000"/>
              <a:t>03</a:t>
            </a:r>
            <a:endParaRPr lang="pt-BR" altLang="pt-BR" b="1"/>
          </a:p>
        </p:txBody>
      </p:sp>
    </p:spTree>
    <p:extLst>
      <p:ext uri="{BB962C8B-B14F-4D97-AF65-F5344CB8AC3E}">
        <p14:creationId xmlns:p14="http://schemas.microsoft.com/office/powerpoint/2010/main" val="412132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1441</Words>
  <Application>Microsoft Office PowerPoint</Application>
  <PresentationFormat>Apresentação na tela (4:3)</PresentationFormat>
  <Paragraphs>282</Paragraphs>
  <Slides>25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2</vt:i4>
      </vt:variant>
      <vt:variant>
        <vt:lpstr>Títulos de slides</vt:lpstr>
      </vt:variant>
      <vt:variant>
        <vt:i4>25</vt:i4>
      </vt:variant>
    </vt:vector>
  </HeadingPairs>
  <TitlesOfParts>
    <vt:vector size="28" baseType="lpstr">
      <vt:lpstr>Tema do Office</vt:lpstr>
      <vt:lpstr>Microsoft Equation 3.0</vt:lpstr>
      <vt:lpstr>Microsoft Excel Chart</vt:lpstr>
      <vt:lpstr>CURVAS PARAMÉTRICAS</vt:lpstr>
      <vt:lpstr>Algoritmo de De Casteljau</vt:lpstr>
      <vt:lpstr>Algoritmo de De Casteljau</vt:lpstr>
      <vt:lpstr>Algoritmo de De Casteljau</vt:lpstr>
      <vt:lpstr>Algoritmo de De Casteljau</vt:lpstr>
      <vt:lpstr>Algoritmo de De Casteljau</vt:lpstr>
      <vt:lpstr>Algoritmo de De Casteljau</vt:lpstr>
      <vt:lpstr>Algoritmo de De Casteljau</vt:lpstr>
      <vt:lpstr>Algoritmo de De Casteljau</vt:lpstr>
      <vt:lpstr>Algoritmo de De Casteljau</vt:lpstr>
      <vt:lpstr>Algoritmo de De Casteljau</vt:lpstr>
      <vt:lpstr>Algoritmo de De Casteljau</vt:lpstr>
      <vt:lpstr>Algoritmo de De Casteljau</vt:lpstr>
      <vt:lpstr>Curvas de Bézier e Polinômios de Bernstein</vt:lpstr>
      <vt:lpstr>Polinômios de Bernstein</vt:lpstr>
      <vt:lpstr>Forma Matricial da Base Bézier </vt:lpstr>
      <vt:lpstr>Propriedades de Curva de Bézier</vt:lpstr>
      <vt:lpstr>Propriedades de Curva de Bézier</vt:lpstr>
      <vt:lpstr>Desenhando Curvas Bézier</vt:lpstr>
      <vt:lpstr>Subdivisão de Curvas Bézier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CURVAS PARAMÉTRICAS</dc:title>
  <dc:creator>José Luiz de Souza Pio</dc:creator>
  <cp:lastModifiedBy>José Luiz de Souza Pio</cp:lastModifiedBy>
  <cp:revision>4</cp:revision>
  <dcterms:created xsi:type="dcterms:W3CDTF">2017-01-12T11:11:33Z</dcterms:created>
  <dcterms:modified xsi:type="dcterms:W3CDTF">2017-01-12T11:55:50Z</dcterms:modified>
</cp:coreProperties>
</file>