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1" r:id="rId4"/>
    <p:sldId id="263" r:id="rId5"/>
    <p:sldId id="264" r:id="rId6"/>
    <p:sldId id="265" r:id="rId7"/>
    <p:sldId id="256" r:id="rId8"/>
    <p:sldId id="257" r:id="rId9"/>
    <p:sldId id="258" r:id="rId10"/>
    <p:sldId id="26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C901C-D459-4819-B296-F41FE553EF69}" type="datetimeFigureOut">
              <a:rPr lang="pt-BR"/>
              <a:t>10/11/2016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4BD6-39E3-474B-9AB8-A5304AAB5D80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8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4BD6-39E3-474B-9AB8-A5304AAB5D80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26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4BD6-39E3-474B-9AB8-A5304AAB5D80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78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A0BF-2372-4C87-A982-8C29D9DF7006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348C-1E8F-4175-A78C-1494E1245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53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A0BF-2372-4C87-A982-8C29D9DF7006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348C-1E8F-4175-A78C-1494E1245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7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A0BF-2372-4C87-A982-8C29D9DF7006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348C-1E8F-4175-A78C-1494E1245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86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A0BF-2372-4C87-A982-8C29D9DF7006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348C-1E8F-4175-A78C-1494E1245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15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A0BF-2372-4C87-A982-8C29D9DF7006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348C-1E8F-4175-A78C-1494E1245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80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A0BF-2372-4C87-A982-8C29D9DF7006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348C-1E8F-4175-A78C-1494E1245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9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A0BF-2372-4C87-A982-8C29D9DF7006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348C-1E8F-4175-A78C-1494E1245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82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A0BF-2372-4C87-A982-8C29D9DF7006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348C-1E8F-4175-A78C-1494E1245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52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A0BF-2372-4C87-A982-8C29D9DF7006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348C-1E8F-4175-A78C-1494E1245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12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A0BF-2372-4C87-A982-8C29D9DF7006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348C-1E8F-4175-A78C-1494E1245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64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A0BF-2372-4C87-A982-8C29D9DF7006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348C-1E8F-4175-A78C-1494E1245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32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AA0BF-2372-4C87-A982-8C29D9DF7006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348C-1E8F-4175-A78C-1494E1245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6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425"/>
            <a:ext cx="3606248" cy="6784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ector de seta reta 6"/>
          <p:cNvCxnSpPr/>
          <p:nvPr/>
        </p:nvCxnSpPr>
        <p:spPr>
          <a:xfrm flipH="1">
            <a:off x="2627784" y="836712"/>
            <a:ext cx="2592288" cy="4464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2915816" y="2564904"/>
            <a:ext cx="2376264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131840" y="4041068"/>
            <a:ext cx="1944216" cy="190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2411760" y="5517232"/>
            <a:ext cx="2291895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364088" y="423268"/>
            <a:ext cx="367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Inicializa a GLUT e deve ser chamada </a:t>
            </a:r>
          </a:p>
          <a:p>
            <a:r>
              <a:rPr lang="pt-BR" dirty="0">
                <a:solidFill>
                  <a:srgbClr val="FF0000"/>
                </a:solidFill>
              </a:rPr>
              <a:t>Antes de qualquer função </a:t>
            </a:r>
            <a:r>
              <a:rPr lang="pt-BR" dirty="0" err="1">
                <a:solidFill>
                  <a:srgbClr val="FF0000"/>
                </a:solidFill>
              </a:rPr>
              <a:t>OpenGL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310407" y="2107453"/>
            <a:ext cx="3862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Cria uma janela na posição padrão com</a:t>
            </a:r>
          </a:p>
          <a:p>
            <a:r>
              <a:rPr lang="pt-BR" dirty="0">
                <a:solidFill>
                  <a:srgbClr val="FF0000"/>
                </a:solidFill>
              </a:rPr>
              <a:t>300 x 300 pixels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655" y="147614"/>
            <a:ext cx="43338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716" y="1792922"/>
            <a:ext cx="4295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57" y="3474852"/>
            <a:ext cx="4295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5137475" y="3835031"/>
            <a:ext cx="4035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Função </a:t>
            </a:r>
            <a:r>
              <a:rPr lang="pt-BR" dirty="0" err="1">
                <a:solidFill>
                  <a:srgbClr val="FF0000"/>
                </a:solidFill>
              </a:rPr>
              <a:t>callback</a:t>
            </a:r>
            <a:r>
              <a:rPr lang="pt-BR" dirty="0">
                <a:solidFill>
                  <a:srgbClr val="FF0000"/>
                </a:solidFill>
              </a:rPr>
              <a:t>, display é chamada toda </a:t>
            </a:r>
          </a:p>
          <a:p>
            <a:r>
              <a:rPr lang="pt-BR" dirty="0">
                <a:solidFill>
                  <a:srgbClr val="FF0000"/>
                </a:solidFill>
              </a:rPr>
              <a:t>vez para redesenhar a figura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69" y="4818961"/>
            <a:ext cx="43338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4819608" y="5301208"/>
            <a:ext cx="4185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Faz o programa entrar no loop de </a:t>
            </a:r>
          </a:p>
          <a:p>
            <a:r>
              <a:rPr lang="pt-BR" dirty="0">
                <a:solidFill>
                  <a:srgbClr val="FF0000"/>
                </a:solidFill>
              </a:rPr>
              <a:t>Processamento de eventos. Este comando </a:t>
            </a:r>
          </a:p>
          <a:p>
            <a:r>
              <a:rPr lang="pt-BR" dirty="0">
                <a:solidFill>
                  <a:srgbClr val="FF0000"/>
                </a:solidFill>
              </a:rPr>
              <a:t>deve ser o último da função </a:t>
            </a:r>
            <a:r>
              <a:rPr lang="pt-BR" dirty="0" err="1">
                <a:solidFill>
                  <a:srgbClr val="FF0000"/>
                </a:solidFill>
              </a:rPr>
              <a:t>main</a:t>
            </a:r>
            <a:r>
              <a:rPr lang="pt-BR" dirty="0">
                <a:solidFill>
                  <a:srgbClr val="FF0000"/>
                </a:solidFill>
              </a:rPr>
              <a:t>().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5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476672"/>
            <a:ext cx="3282565" cy="535531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BR" dirty="0"/>
              <a:t>#include &lt;GL/</a:t>
            </a:r>
            <a:r>
              <a:rPr lang="PT-BR" dirty="0" err="1"/>
              <a:t>glut.h</a:t>
            </a:r>
            <a:r>
              <a:rPr lang="PT-BR" dirty="0"/>
              <a:t>&gt;</a:t>
            </a:r>
          </a:p>
          <a:p>
            <a:r>
              <a:rPr lang="PT-BR" dirty="0" err="1"/>
              <a:t>void</a:t>
            </a:r>
            <a:r>
              <a:rPr lang="PT-BR" dirty="0"/>
              <a:t> display()</a:t>
            </a:r>
          </a:p>
          <a:p>
            <a:r>
              <a:rPr lang="PT-BR" dirty="0"/>
              <a:t>{</a:t>
            </a:r>
          </a:p>
          <a:p>
            <a:r>
              <a:rPr lang="PT-BR" dirty="0" err="1"/>
              <a:t>glClear</a:t>
            </a:r>
            <a:r>
              <a:rPr lang="PT-BR" dirty="0"/>
              <a:t>(GL_COLOR_BUFFER_BIT);</a:t>
            </a:r>
          </a:p>
          <a:p>
            <a:r>
              <a:rPr lang="PT-BR" dirty="0" err="1"/>
              <a:t>glBegin</a:t>
            </a:r>
            <a:r>
              <a:rPr lang="PT-BR" dirty="0"/>
              <a:t>(GL_POLYGON);</a:t>
            </a:r>
          </a:p>
          <a:p>
            <a:r>
              <a:rPr lang="PT-BR" dirty="0"/>
              <a:t>     glVertex2f(-0.5, -0.5);</a:t>
            </a:r>
          </a:p>
          <a:p>
            <a:r>
              <a:rPr lang="PT-BR" dirty="0"/>
              <a:t>     glVertex2f(-0.5, 0.5);</a:t>
            </a:r>
          </a:p>
          <a:p>
            <a:r>
              <a:rPr lang="PT-BR" dirty="0"/>
              <a:t>     glVertex2f(0.5, 0.5);</a:t>
            </a:r>
          </a:p>
          <a:p>
            <a:r>
              <a:rPr lang="PT-BR" dirty="0"/>
              <a:t>     glVertex2f(0.5, -0.5);</a:t>
            </a:r>
          </a:p>
          <a:p>
            <a:r>
              <a:rPr lang="PT-BR" dirty="0" err="1"/>
              <a:t>glEnd</a:t>
            </a:r>
            <a:r>
              <a:rPr lang="PT-BR" dirty="0"/>
              <a:t>();</a:t>
            </a:r>
          </a:p>
          <a:p>
            <a:r>
              <a:rPr lang="PT-BR" dirty="0" err="1"/>
              <a:t>glFlush</a:t>
            </a:r>
            <a:r>
              <a:rPr lang="PT-BR" dirty="0"/>
              <a:t>();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argc</a:t>
            </a:r>
            <a:r>
              <a:rPr lang="PT-BR" dirty="0"/>
              <a:t>, char** </a:t>
            </a:r>
            <a:r>
              <a:rPr lang="PT-BR" dirty="0" err="1"/>
              <a:t>argv</a:t>
            </a:r>
            <a:r>
              <a:rPr lang="PT-BR" dirty="0"/>
              <a:t>)</a:t>
            </a:r>
          </a:p>
          <a:p>
            <a:r>
              <a:rPr lang="PT-BR" dirty="0"/>
              <a:t>{</a:t>
            </a:r>
          </a:p>
          <a:p>
            <a:r>
              <a:rPr lang="PT-BR" dirty="0" err="1"/>
              <a:t>glutInit</a:t>
            </a:r>
            <a:r>
              <a:rPr lang="PT-BR" dirty="0"/>
              <a:t>(&amp;</a:t>
            </a:r>
            <a:r>
              <a:rPr lang="PT-BR" dirty="0" err="1"/>
              <a:t>argc,argv</a:t>
            </a:r>
            <a:r>
              <a:rPr lang="PT-BR" dirty="0"/>
              <a:t>);</a:t>
            </a:r>
          </a:p>
          <a:p>
            <a:r>
              <a:rPr lang="PT-BR" dirty="0" err="1"/>
              <a:t>glutCreateWindow</a:t>
            </a:r>
            <a:r>
              <a:rPr lang="PT-BR" dirty="0"/>
              <a:t>("</a:t>
            </a:r>
            <a:r>
              <a:rPr lang="PT-BR" dirty="0" err="1"/>
              <a:t>simple</a:t>
            </a:r>
            <a:r>
              <a:rPr lang="PT-BR" dirty="0"/>
              <a:t>");</a:t>
            </a:r>
          </a:p>
          <a:p>
            <a:r>
              <a:rPr lang="PT-BR" dirty="0" err="1"/>
              <a:t>glutDisplayFunc</a:t>
            </a:r>
            <a:r>
              <a:rPr lang="PT-BR" dirty="0"/>
              <a:t>(display);</a:t>
            </a:r>
          </a:p>
          <a:p>
            <a:r>
              <a:rPr lang="PT-BR" dirty="0" err="1"/>
              <a:t>glutMainLoop</a:t>
            </a:r>
            <a:r>
              <a:rPr lang="PT-BR" dirty="0"/>
              <a:t>();</a:t>
            </a:r>
          </a:p>
          <a:p>
            <a:r>
              <a:rPr lang="PT-BR" dirty="0"/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5076056" y="692696"/>
            <a:ext cx="2650084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PT-BR" dirty="0"/>
              <a:t>-lglut32 -lglu32 -lopengl32</a:t>
            </a:r>
          </a:p>
        </p:txBody>
      </p:sp>
      <p:sp>
        <p:nvSpPr>
          <p:cNvPr id="4" name="Retângulo 3"/>
          <p:cNvSpPr/>
          <p:nvPr/>
        </p:nvSpPr>
        <p:spPr>
          <a:xfrm>
            <a:off x="4427984" y="1988840"/>
            <a:ext cx="4572000" cy="646331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lang="PT-BR" dirty="0"/>
              <a:t>http://web.eecs.umich.edu/~sugih/courses/eecs487/glut-howto/</a:t>
            </a:r>
          </a:p>
        </p:txBody>
      </p:sp>
    </p:spTree>
    <p:extLst>
      <p:ext uri="{BB962C8B-B14F-4D97-AF65-F5344CB8AC3E}">
        <p14:creationId xmlns:p14="http://schemas.microsoft.com/office/powerpoint/2010/main" val="27630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425"/>
            <a:ext cx="3606248" cy="6784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043" y="78325"/>
            <a:ext cx="42957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08920"/>
            <a:ext cx="42957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90" y="3877036"/>
            <a:ext cx="43338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67" y="1581077"/>
            <a:ext cx="4371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41168"/>
            <a:ext cx="431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de seta reta 3"/>
          <p:cNvCxnSpPr>
            <a:stCxn id="2050" idx="1"/>
          </p:cNvCxnSpPr>
          <p:nvPr/>
        </p:nvCxnSpPr>
        <p:spPr>
          <a:xfrm flipH="1">
            <a:off x="1835696" y="392650"/>
            <a:ext cx="1857347" cy="2072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2054" idx="1"/>
          </p:cNvCxnSpPr>
          <p:nvPr/>
        </p:nvCxnSpPr>
        <p:spPr>
          <a:xfrm flipH="1" flipV="1">
            <a:off x="1910628" y="3933056"/>
            <a:ext cx="2085308" cy="114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2051" idx="1"/>
          </p:cNvCxnSpPr>
          <p:nvPr/>
        </p:nvCxnSpPr>
        <p:spPr>
          <a:xfrm flipH="1" flipV="1">
            <a:off x="2764369" y="2348880"/>
            <a:ext cx="1663615" cy="50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1475656" y="3445479"/>
            <a:ext cx="3083511" cy="593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2053" idx="1"/>
          </p:cNvCxnSpPr>
          <p:nvPr/>
        </p:nvCxnSpPr>
        <p:spPr>
          <a:xfrm flipH="1">
            <a:off x="3422312" y="1733477"/>
            <a:ext cx="673655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718005" y="706975"/>
            <a:ext cx="498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Entidade fundamental para especificar objetos </a:t>
            </a:r>
          </a:p>
          <a:p>
            <a:r>
              <a:rPr lang="pt-BR" dirty="0">
                <a:solidFill>
                  <a:srgbClr val="FF0000"/>
                </a:solidFill>
              </a:rPr>
              <a:t>Geométricos. Especifica a localização de um vértice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95967" y="1929120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Limpa o buffer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435496" y="3075406"/>
            <a:ext cx="429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Especifica o início de um objeto e seu modo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524203" y="4321502"/>
            <a:ext cx="399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Finaliza a lista de vértices (não esqueça!)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106820" y="5257103"/>
            <a:ext cx="318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Força a execução dos comandos</a:t>
            </a:r>
          </a:p>
        </p:txBody>
      </p:sp>
    </p:spTree>
    <p:extLst>
      <p:ext uri="{BB962C8B-B14F-4D97-AF65-F5344CB8AC3E}">
        <p14:creationId xmlns:p14="http://schemas.microsoft.com/office/powerpoint/2010/main" val="35377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364807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788024" y="1700808"/>
            <a:ext cx="39889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pt-BR" dirty="0"/>
              <a:t>O que fazer para se ter uma imagem </a:t>
            </a:r>
          </a:p>
          <a:p>
            <a:r>
              <a:rPr lang="pt-BR" dirty="0"/>
              <a:t>com tamanho diferente?</a:t>
            </a:r>
          </a:p>
          <a:p>
            <a:r>
              <a:rPr lang="pt-BR" dirty="0"/>
              <a:t>2) O que fazer para a imagem aparecer</a:t>
            </a:r>
          </a:p>
          <a:p>
            <a:r>
              <a:rPr lang="pt-BR" dirty="0"/>
              <a:t>em outra posição da tela?</a:t>
            </a:r>
          </a:p>
          <a:p>
            <a:r>
              <a:rPr lang="pt-BR" dirty="0"/>
              <a:t>3) Por que o retângulo branco ocupa a</a:t>
            </a:r>
          </a:p>
          <a:p>
            <a:r>
              <a:rPr lang="pt-BR" dirty="0"/>
              <a:t>metade da área da tela? </a:t>
            </a:r>
          </a:p>
        </p:txBody>
      </p:sp>
    </p:spTree>
    <p:extLst>
      <p:ext uri="{BB962C8B-B14F-4D97-AF65-F5344CB8AC3E}">
        <p14:creationId xmlns:p14="http://schemas.microsoft.com/office/powerpoint/2010/main" val="307619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10916"/>
            <a:ext cx="759220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773549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99592" y="692696"/>
            <a:ext cx="309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Mudança dos padrões da GLUT</a:t>
            </a:r>
          </a:p>
        </p:txBody>
      </p:sp>
    </p:spTree>
    <p:extLst>
      <p:ext uri="{BB962C8B-B14F-4D97-AF65-F5344CB8AC3E}">
        <p14:creationId xmlns:p14="http://schemas.microsoft.com/office/powerpoint/2010/main" val="156607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412"/>
            <a:ext cx="7931741" cy="388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76624" y="522493"/>
            <a:ext cx="71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Cores</a:t>
            </a:r>
          </a:p>
        </p:txBody>
      </p:sp>
    </p:spTree>
    <p:extLst>
      <p:ext uri="{BB962C8B-B14F-4D97-AF65-F5344CB8AC3E}">
        <p14:creationId xmlns:p14="http://schemas.microsoft.com/office/powerpoint/2010/main" val="225790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368369" cy="225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9" y="3501008"/>
            <a:ext cx="855095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755576" y="548680"/>
            <a:ext cx="16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Visualização 2D</a:t>
            </a:r>
          </a:p>
        </p:txBody>
      </p:sp>
    </p:spTree>
    <p:extLst>
      <p:ext uri="{BB962C8B-B14F-4D97-AF65-F5344CB8AC3E}">
        <p14:creationId xmlns:p14="http://schemas.microsoft.com/office/powerpoint/2010/main" val="13537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30174"/>
            <a:ext cx="4524375" cy="660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127" y="130174"/>
            <a:ext cx="44481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32040" y="4293096"/>
            <a:ext cx="3195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Aula </a:t>
            </a:r>
            <a:r>
              <a:rPr lang="en-US" dirty="0" err="1"/>
              <a:t>Prática</a:t>
            </a:r>
            <a:r>
              <a:rPr lang="en-US" dirty="0"/>
              <a:t> 01/2016</a:t>
            </a:r>
          </a:p>
          <a:p>
            <a:r>
              <a:rPr lang="en-US" dirty="0" err="1"/>
              <a:t>Objetivo</a:t>
            </a:r>
            <a:r>
              <a:rPr lang="en-US" dirty="0"/>
              <a:t>: </a:t>
            </a:r>
            <a:r>
              <a:rPr lang="en-US" dirty="0" err="1"/>
              <a:t>Uso</a:t>
            </a:r>
            <a:r>
              <a:rPr lang="en-US" dirty="0"/>
              <a:t> da OpenGL para o</a:t>
            </a:r>
          </a:p>
          <a:p>
            <a:r>
              <a:rPr lang="en-US" dirty="0" err="1"/>
              <a:t>traçado</a:t>
            </a:r>
            <a:r>
              <a:rPr lang="en-US" dirty="0"/>
              <a:t> de </a:t>
            </a:r>
            <a:r>
              <a:rPr lang="en-US" dirty="0" err="1"/>
              <a:t>figuras</a:t>
            </a:r>
            <a:r>
              <a:rPr lang="en-US" dirty="0"/>
              <a:t> 2D.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23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188640"/>
            <a:ext cx="646285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86477"/>
            <a:ext cx="20097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5" y="4149080"/>
            <a:ext cx="20478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5" y="5301208"/>
            <a:ext cx="23145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2886477"/>
            <a:ext cx="23145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43827"/>
            <a:ext cx="40671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98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579387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05489" y="3573016"/>
            <a:ext cx="6184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Tarefas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r>
              <a:rPr lang="en-US" dirty="0" err="1"/>
              <a:t>Implementar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 para o </a:t>
            </a:r>
            <a:r>
              <a:rPr lang="en-US" dirty="0" err="1"/>
              <a:t>desenho</a:t>
            </a:r>
            <a:r>
              <a:rPr lang="en-US" dirty="0"/>
              <a:t> do </a:t>
            </a:r>
            <a:r>
              <a:rPr lang="en-US" dirty="0" err="1"/>
              <a:t>retângulo</a:t>
            </a:r>
            <a:r>
              <a:rPr lang="en-US" dirty="0"/>
              <a:t>;</a:t>
            </a:r>
          </a:p>
          <a:p>
            <a:pPr marL="342900" indent="-342900">
              <a:buAutoNum type="arabicParenR"/>
            </a:pP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/>
              <a:t> e </a:t>
            </a:r>
            <a:r>
              <a:rPr lang="en-US" dirty="0" err="1"/>
              <a:t>relatar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efeitos</a:t>
            </a:r>
            <a:r>
              <a:rPr lang="en-US" dirty="0"/>
              <a:t>; </a:t>
            </a:r>
          </a:p>
          <a:p>
            <a:pPr marL="342900" indent="-342900">
              <a:buAutoNum type="arabicParenR"/>
            </a:pPr>
            <a:r>
              <a:rPr lang="en-US" dirty="0" err="1"/>
              <a:t>Desenhar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circunferência</a:t>
            </a:r>
            <a:r>
              <a:rPr lang="en-US" dirty="0"/>
              <a:t> de </a:t>
            </a:r>
            <a:r>
              <a:rPr lang="en-US" dirty="0" err="1"/>
              <a:t>raio</a:t>
            </a:r>
            <a:r>
              <a:rPr lang="en-US" dirty="0"/>
              <a:t> 0.5 no </a:t>
            </a:r>
            <a:r>
              <a:rPr lang="en-US" dirty="0" err="1"/>
              <a:t>centro</a:t>
            </a:r>
            <a:r>
              <a:rPr lang="en-US" dirty="0"/>
              <a:t> da </a:t>
            </a:r>
            <a:r>
              <a:rPr lang="en-US" dirty="0" err="1"/>
              <a:t>janela</a:t>
            </a:r>
            <a:endParaRPr lang="en-US" dirty="0"/>
          </a:p>
          <a:p>
            <a:pPr marL="800100" lvl="1" indent="-342900">
              <a:buAutoNum type="arabicParenR"/>
            </a:pPr>
            <a:r>
              <a:rPr lang="en-US" dirty="0" err="1"/>
              <a:t>Usando</a:t>
            </a:r>
            <a:r>
              <a:rPr lang="en-US" dirty="0"/>
              <a:t>  GL_LINE_STRIP;</a:t>
            </a:r>
          </a:p>
          <a:p>
            <a:pPr marL="800100" lvl="1" indent="-342900">
              <a:buAutoNum type="arabicParenR"/>
            </a:pPr>
            <a:r>
              <a:rPr lang="en-US" dirty="0" err="1"/>
              <a:t>Usando</a:t>
            </a:r>
            <a:r>
              <a:rPr lang="en-US" dirty="0"/>
              <a:t> GL_POLYGON;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166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275</Words>
  <Application>Microsoft Office PowerPoint</Application>
  <PresentationFormat>Apresentação na tela (4:3)</PresentationFormat>
  <Paragraphs>54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Luiz de Souza Pio</dc:creator>
  <cp:lastModifiedBy>José Luiz de Souza Pio</cp:lastModifiedBy>
  <cp:revision>85</cp:revision>
  <dcterms:created xsi:type="dcterms:W3CDTF">2015-09-30T22:51:03Z</dcterms:created>
  <dcterms:modified xsi:type="dcterms:W3CDTF">2016-11-10T16:00:37Z</dcterms:modified>
</cp:coreProperties>
</file>