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01" r:id="rId4"/>
    <p:sldId id="293" r:id="rId5"/>
    <p:sldId id="300" r:id="rId6"/>
    <p:sldId id="258" r:id="rId7"/>
    <p:sldId id="302" r:id="rId8"/>
    <p:sldId id="259" r:id="rId9"/>
    <p:sldId id="299" r:id="rId10"/>
    <p:sldId id="260" r:id="rId11"/>
    <p:sldId id="303" r:id="rId12"/>
    <p:sldId id="261" r:id="rId13"/>
    <p:sldId id="263" r:id="rId14"/>
    <p:sldId id="276" r:id="rId15"/>
    <p:sldId id="264" r:id="rId16"/>
    <p:sldId id="283" r:id="rId17"/>
    <p:sldId id="265" r:id="rId18"/>
    <p:sldId id="268" r:id="rId19"/>
    <p:sldId id="295" r:id="rId20"/>
    <p:sldId id="296" r:id="rId21"/>
    <p:sldId id="294" r:id="rId22"/>
    <p:sldId id="297" r:id="rId23"/>
    <p:sldId id="298" r:id="rId24"/>
    <p:sldId id="284" r:id="rId25"/>
    <p:sldId id="280" r:id="rId26"/>
  </p:sldIdLst>
  <p:sldSz cx="9144000" cy="6858000" type="screen4x3"/>
  <p:notesSz cx="6858000" cy="9144000"/>
  <p:defaultTextStyle>
    <a:defPPr>
      <a:defRPr lang="pt-BR"/>
    </a:defPPr>
    <a:lvl1pPr marL="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>
      <p:cViewPr varScale="1">
        <p:scale>
          <a:sx n="84" d="100"/>
          <a:sy n="84" d="100"/>
        </p:scale>
        <p:origin x="14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9633A-59B6-4ECC-A896-971BED629AB4}" type="datetimeFigureOut">
              <a:rPr lang="pt-BR" smtClean="0"/>
              <a:pPr/>
              <a:t>10/12/2017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7F456-7436-4EFE-9828-DD7FE88FE33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06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7F456-7436-4EFE-9828-DD7FE88FE339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27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10/12/2017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10/12/2017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10/12/2017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10/12/2017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10/12/2017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10/12/2017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1" indent="0">
              <a:buNone/>
              <a:defRPr sz="1800" b="1"/>
            </a:lvl3pPr>
            <a:lvl4pPr marL="1371481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3" indent="0">
              <a:buNone/>
              <a:defRPr sz="1600" b="1"/>
            </a:lvl7pPr>
            <a:lvl8pPr marL="3200123" indent="0">
              <a:buNone/>
              <a:defRPr sz="1600" b="1"/>
            </a:lvl8pPr>
            <a:lvl9pPr marL="3657284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0" indent="0">
              <a:buNone/>
              <a:defRPr sz="2000" b="1"/>
            </a:lvl2pPr>
            <a:lvl3pPr marL="914321" indent="0">
              <a:buNone/>
              <a:defRPr sz="1800" b="1"/>
            </a:lvl3pPr>
            <a:lvl4pPr marL="1371481" indent="0">
              <a:buNone/>
              <a:defRPr sz="1600" b="1"/>
            </a:lvl4pPr>
            <a:lvl5pPr marL="1828642" indent="0">
              <a:buNone/>
              <a:defRPr sz="1600" b="1"/>
            </a:lvl5pPr>
            <a:lvl6pPr marL="2285802" indent="0">
              <a:buNone/>
              <a:defRPr sz="1600" b="1"/>
            </a:lvl6pPr>
            <a:lvl7pPr marL="2742963" indent="0">
              <a:buNone/>
              <a:defRPr sz="1600" b="1"/>
            </a:lvl7pPr>
            <a:lvl8pPr marL="3200123" indent="0">
              <a:buNone/>
              <a:defRPr sz="1600" b="1"/>
            </a:lvl8pPr>
            <a:lvl9pPr marL="3657284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10/12/2017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10/12/2017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10/12/2017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1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3" indent="0">
              <a:buNone/>
              <a:defRPr sz="900"/>
            </a:lvl8pPr>
            <a:lvl9pPr marL="3657284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10/12/2017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0" indent="0">
              <a:buNone/>
              <a:defRPr sz="2800"/>
            </a:lvl2pPr>
            <a:lvl3pPr marL="914321" indent="0">
              <a:buNone/>
              <a:defRPr sz="2400"/>
            </a:lvl3pPr>
            <a:lvl4pPr marL="1371481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3" indent="0">
              <a:buNone/>
              <a:defRPr sz="2000"/>
            </a:lvl7pPr>
            <a:lvl8pPr marL="3200123" indent="0">
              <a:buNone/>
              <a:defRPr sz="2000"/>
            </a:lvl8pPr>
            <a:lvl9pPr marL="3657284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0" indent="0">
              <a:buNone/>
              <a:defRPr sz="1200"/>
            </a:lvl2pPr>
            <a:lvl3pPr marL="914321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3" indent="0">
              <a:buNone/>
              <a:defRPr sz="900"/>
            </a:lvl8pPr>
            <a:lvl9pPr marL="3657284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DF391-D97A-4B8B-9C97-B64E1902BDF0}" type="datetimeFigureOut">
              <a:rPr lang="pt-BR" smtClean="0"/>
              <a:pPr/>
              <a:t>10/12/2017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32" tIns="45716" rIns="91432" bIns="45716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3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F391-D97A-4B8B-9C97-B64E1902BDF0}" type="datetimeFigureOut">
              <a:rPr lang="pt-BR" smtClean="0"/>
              <a:pPr/>
              <a:t>10/12/2017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20227-2296-4839-A1DB-FBA51714619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5" indent="-285725" algn="l" defTabSz="91432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1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2" indent="-228580" algn="l" defTabSz="91432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2" indent="-228580" algn="l" defTabSz="91432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2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3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3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4" indent="-228580" algn="l" defTabSz="91432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0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1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3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3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4" algn="l" defTabSz="91432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25" y="428605"/>
            <a:ext cx="7772400" cy="1470025"/>
          </a:xfrm>
        </p:spPr>
        <p:txBody>
          <a:bodyPr>
            <a:normAutofit/>
          </a:bodyPr>
          <a:lstStyle/>
          <a:p>
            <a:r>
              <a:rPr lang="pt-BR" sz="2200" dirty="0" smtClean="0">
                <a:latin typeface="Baskerville Old Face" pitchFamily="18" charset="0"/>
              </a:rPr>
              <a:t>5</a:t>
            </a:r>
            <a:endParaRPr lang="pt-BR" sz="2200" dirty="0">
              <a:latin typeface="Baskerville Old Face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348880"/>
            <a:ext cx="9144000" cy="1500198"/>
          </a:xfrm>
        </p:spPr>
        <p:txBody>
          <a:bodyPr>
            <a:noAutofit/>
          </a:bodyPr>
          <a:lstStyle/>
          <a:p>
            <a:r>
              <a:rPr lang="pt-BR" sz="2800" b="1" dirty="0" smtClean="0">
                <a:solidFill>
                  <a:schemeClr val="tx1"/>
                </a:solidFill>
              </a:rPr>
              <a:t>O SIGNIFICADO DA EDUCAÇÃO INFANTIL PARA O DESENVOLVIMENTO DA CRIANÇA NA VISÃO DO PROFESSOR</a:t>
            </a:r>
            <a:endParaRPr lang="pt-BR" sz="2800" b="1" dirty="0">
              <a:solidFill>
                <a:schemeClr val="tx1"/>
              </a:solidFill>
            </a:endParaRPr>
          </a:p>
          <a:p>
            <a:pPr algn="r"/>
            <a:endParaRPr lang="pt-BR" sz="2400" dirty="0" smtClean="0">
              <a:solidFill>
                <a:schemeClr val="tx1"/>
              </a:solidFill>
            </a:endParaRPr>
          </a:p>
          <a:p>
            <a:pPr algn="r"/>
            <a:r>
              <a:rPr lang="pt-BR" sz="2400" b="1" dirty="0" err="1" smtClean="0">
                <a:solidFill>
                  <a:schemeClr val="tx1"/>
                </a:solidFill>
              </a:rPr>
              <a:t>Graduanda</a:t>
            </a:r>
            <a:r>
              <a:rPr lang="pt-BR" sz="2400" b="1" dirty="0" smtClean="0">
                <a:solidFill>
                  <a:schemeClr val="tx1"/>
                </a:solidFill>
              </a:rPr>
              <a:t>: </a:t>
            </a:r>
            <a:r>
              <a:rPr lang="pt-BR" sz="2400" b="1" dirty="0" err="1" smtClean="0">
                <a:solidFill>
                  <a:schemeClr val="tx1"/>
                </a:solidFill>
              </a:rPr>
              <a:t>Narjara</a:t>
            </a:r>
            <a:r>
              <a:rPr lang="pt-BR" sz="2400" b="1" dirty="0" smtClean="0">
                <a:solidFill>
                  <a:schemeClr val="tx1"/>
                </a:solidFill>
              </a:rPr>
              <a:t> Caroline Vaz Pimenta</a:t>
            </a: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</a:rPr>
              <a:t>Prof</a:t>
            </a:r>
            <a:r>
              <a:rPr lang="pt-BR" sz="2400" b="1" dirty="0" smtClean="0">
                <a:solidFill>
                  <a:schemeClr val="tx1"/>
                </a:solidFill>
              </a:rPr>
              <a:t> .Orientadora: </a:t>
            </a:r>
            <a:r>
              <a:rPr lang="pt-BR" sz="2400" b="1" dirty="0" err="1" smtClean="0">
                <a:solidFill>
                  <a:schemeClr val="tx1"/>
                </a:solidFill>
              </a:rPr>
              <a:t>Lenir</a:t>
            </a:r>
            <a:r>
              <a:rPr lang="pt-BR" sz="2400" b="1" dirty="0" smtClean="0">
                <a:solidFill>
                  <a:schemeClr val="tx1"/>
                </a:solidFill>
              </a:rPr>
              <a:t> Rosa André</a:t>
            </a:r>
          </a:p>
          <a:p>
            <a:pPr algn="r"/>
            <a:endParaRPr lang="pt-BR" sz="2400" b="1" dirty="0" smtClean="0">
              <a:solidFill>
                <a:schemeClr val="tx1"/>
              </a:solidFill>
            </a:endParaRPr>
          </a:p>
          <a:p>
            <a:pPr algn="r"/>
            <a:r>
              <a:rPr lang="pt-BR" sz="2400" b="1" dirty="0" smtClean="0">
                <a:solidFill>
                  <a:schemeClr val="tx1"/>
                </a:solidFill>
              </a:rPr>
              <a:t>Divinópolis/MG – Dezembro de 2017.</a:t>
            </a:r>
          </a:p>
          <a:p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admin\Desktop\download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714357"/>
            <a:ext cx="6286544" cy="102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sz="3600" b="1" dirty="0" smtClean="0"/>
              <a:t>Objetivos Específicos</a:t>
            </a:r>
            <a:r>
              <a:rPr lang="pt-BR" b="1" dirty="0" smtClean="0"/>
              <a:t/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05" indent="-514305" algn="just">
              <a:buFont typeface="Wingdings" pitchFamily="2" charset="2"/>
              <a:buChar char="ü"/>
            </a:pPr>
            <a:r>
              <a:rPr lang="pt-BR" sz="2600" b="1" dirty="0" smtClean="0"/>
              <a:t>Destacar o objetivo inicial do professor ao escolher tal profissão.</a:t>
            </a:r>
          </a:p>
          <a:p>
            <a:pPr marL="514305" indent="-514305" algn="just">
              <a:buNone/>
            </a:pPr>
            <a:endParaRPr lang="pt-BR" sz="2600" b="1" dirty="0" smtClean="0"/>
          </a:p>
          <a:p>
            <a:pPr marL="514305" indent="-514305" algn="just">
              <a:buFont typeface="Wingdings" pitchFamily="2" charset="2"/>
              <a:buChar char="ü"/>
            </a:pPr>
            <a:r>
              <a:rPr lang="pt-BR" sz="2600" b="1" dirty="0" smtClean="0"/>
              <a:t>Reconhecer o significado e importância do professor de Educação Infantil.</a:t>
            </a:r>
          </a:p>
          <a:p>
            <a:pPr marL="514305" indent="-514305" algn="just">
              <a:buNone/>
            </a:pPr>
            <a:endParaRPr lang="pt-BR" sz="26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600" b="1" dirty="0" smtClean="0"/>
              <a:t>Ressaltar o significado da Educação Infantil para o desenvolvimento da criança na visão do professor.</a:t>
            </a:r>
            <a:endParaRPr lang="pt-BR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20688"/>
            <a:ext cx="8120706" cy="5400600"/>
          </a:xfrm>
        </p:spPr>
      </p:pic>
    </p:spTree>
    <p:extLst>
      <p:ext uri="{BB962C8B-B14F-4D97-AF65-F5344CB8AC3E}">
        <p14:creationId xmlns:p14="http://schemas.microsoft.com/office/powerpoint/2010/main" val="4733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REFERENCIAL TEÓRICO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571613"/>
            <a:ext cx="8429684" cy="4525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b="1" dirty="0" smtClean="0"/>
              <a:t>Carvalho, Salles e Guimarães (2002) apresentam a história da criança, relatando a forma como esta era tratada pelos adultos.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b="1" dirty="0" smtClean="0"/>
              <a:t>Costa (2000) e Rocha (2002) relatam os principais marcos na vida da criança até ser reconhecida como cidadã de direitos, além de salientar sobre a importância da infância.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b="1" smtClean="0"/>
              <a:t>Franco (2002) aborda as questões acerca da Educação Infantil, ressaltando sua importância.</a:t>
            </a:r>
          </a:p>
          <a:p>
            <a:pPr algn="just">
              <a:buNone/>
            </a:pPr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-1000155"/>
            <a:ext cx="8229600" cy="500090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571481"/>
            <a:ext cx="8229600" cy="555468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Marcílio ( 1998) aborda os principais avanços no que diz respeito aos direitos da criança, incluindo assim o direito a Educação Infantil.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Ramos (2010) retrata as condições em que as crianças viviam, apontando todo o processo que resultou na fundação das instituições de Educação Infantil.</a:t>
            </a:r>
          </a:p>
          <a:p>
            <a:pPr algn="just">
              <a:buFont typeface="Wingdings" pitchFamily="2" charset="2"/>
              <a:buChar char="ü"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Hoffmann (1996) contribui para a compreensão sobre o desenvolvimento infantil, e toda a contribuição da Educação Infantil neste aspecto</a:t>
            </a:r>
            <a:r>
              <a:rPr lang="pt-BR" sz="2400" dirty="0" smtClean="0"/>
              <a:t>.</a:t>
            </a:r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 smtClean="0"/>
          </a:p>
          <a:p>
            <a:pPr algn="just">
              <a:buNone/>
            </a:pPr>
            <a:endParaRPr lang="pt-BR" sz="2400" dirty="0" smtClean="0"/>
          </a:p>
          <a:p>
            <a:pPr algn="just">
              <a:buNone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714357"/>
            <a:ext cx="8229600" cy="5411807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pt-BR" sz="2400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Salles e Faria (2012) discute as principais características da Educação Infantil </a:t>
            </a:r>
            <a:r>
              <a:rPr lang="pt-BR" sz="2400" b="1" dirty="0" smtClean="0"/>
              <a:t>destacando </a:t>
            </a:r>
            <a:r>
              <a:rPr lang="pt-BR" sz="2400" b="1" dirty="0" smtClean="0"/>
              <a:t>as contribuições destes espaços escolares e do papel do professor no desenvolvimento da criança.</a:t>
            </a:r>
          </a:p>
          <a:p>
            <a:pPr algn="just">
              <a:buNone/>
            </a:pPr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Kramer ( 1991 e 1982) ressalta a trajetória da educação para crianças, e todo os entraves que foram encontrados durante este percurso até o reconhecimento da sua importância para o desenvolvimento da criança de zero a cinco anos</a:t>
            </a:r>
            <a:r>
              <a:rPr lang="pt-BR" sz="2400" b="1" dirty="0" smtClean="0"/>
              <a:t>.</a:t>
            </a:r>
            <a:endParaRPr lang="pt-BR" sz="2400" b="1" dirty="0" smtClean="0"/>
          </a:p>
          <a:p>
            <a:pPr algn="just"/>
            <a:endParaRPr lang="pt-BR" sz="2400" b="1" dirty="0" smtClean="0"/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André </a:t>
            </a:r>
            <a:r>
              <a:rPr lang="pt-BR" sz="2400" b="1" dirty="0" smtClean="0"/>
              <a:t>(2004) reflete sobre história da criança, o sentimento da infância, e os direitos que </a:t>
            </a:r>
            <a:r>
              <a:rPr lang="pt-BR" sz="2400" b="1" dirty="0" smtClean="0"/>
              <a:t>foram </a:t>
            </a:r>
            <a:r>
              <a:rPr lang="pt-BR" sz="2400" b="1" dirty="0" smtClean="0"/>
              <a:t>adquiridos pela mesma ao longo da sua história.</a:t>
            </a:r>
          </a:p>
          <a:p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METODOLOGIA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357299"/>
            <a:ext cx="8229600" cy="500066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 </a:t>
            </a:r>
            <a:r>
              <a:rPr lang="pt-BR" altLang="pt-BR" sz="2400" b="1" dirty="0" smtClean="0">
                <a:solidFill>
                  <a:srgbClr val="000000"/>
                </a:solidFill>
                <a:cs typeface="Arial" charset="0"/>
              </a:rPr>
              <a:t>Tipo de pesquisa: </a:t>
            </a:r>
            <a:r>
              <a:rPr lang="pt-BR" sz="2400" b="1" dirty="0" smtClean="0"/>
              <a:t>Abordagem Qualitativa.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altLang="pt-BR" sz="2400" b="1" dirty="0" smtClean="0">
                <a:solidFill>
                  <a:srgbClr val="000000"/>
                </a:solidFill>
                <a:cs typeface="Arial" charset="0"/>
              </a:rPr>
              <a:t>Instituição ou local pesquisado: </a:t>
            </a:r>
            <a:r>
              <a:rPr lang="pt-BR" sz="2400" b="1" dirty="0" smtClean="0"/>
              <a:t>Instituição da rede privada e outra da rede pública, ambas de Divinópolis MG.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Sujeitos envolvidos na pesquisa: 10 professoras de Educação Infantil.</a:t>
            </a:r>
          </a:p>
          <a:p>
            <a:pPr algn="ctr">
              <a:lnSpc>
                <a:spcPct val="160000"/>
              </a:lnSpc>
              <a:buNone/>
            </a:pPr>
            <a:r>
              <a:rPr lang="pt-BR" altLang="pt-BR" b="1" dirty="0" smtClean="0">
                <a:solidFill>
                  <a:srgbClr val="000000"/>
                </a:solidFill>
                <a:cs typeface="Arial" charset="0"/>
              </a:rPr>
              <a:t>Coleta de dados: </a:t>
            </a:r>
          </a:p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Aplicação de questionários contendo 8 questões abertas.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pt-BR" b="1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pt-BR" altLang="pt-BR" b="1" dirty="0" smtClean="0">
                <a:solidFill>
                  <a:srgbClr val="000000"/>
                </a:solidFill>
                <a:cs typeface="Arial" charset="0"/>
              </a:rPr>
            </a:br>
            <a:r>
              <a:rPr lang="pt-BR" altLang="pt-BR" sz="3600" b="1" dirty="0" smtClean="0">
                <a:solidFill>
                  <a:srgbClr val="000000"/>
                </a:solidFill>
                <a:cs typeface="Arial" charset="0"/>
              </a:rPr>
              <a:t>Forma de tratamento dos dados:</a:t>
            </a:r>
            <a:r>
              <a:rPr lang="pt-BR" altLang="pt-BR" b="1" dirty="0" smtClean="0">
                <a:solidFill>
                  <a:srgbClr val="000000"/>
                </a:solidFill>
                <a:cs typeface="Arial" charset="0"/>
              </a:rPr>
              <a:t/>
            </a:r>
            <a:br>
              <a:rPr lang="pt-BR" altLang="pt-BR" b="1" dirty="0" smtClean="0">
                <a:solidFill>
                  <a:srgbClr val="000000"/>
                </a:solidFill>
                <a:cs typeface="Arial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60000"/>
              </a:lnSpc>
              <a:buFont typeface="Wingdings" pitchFamily="2" charset="2"/>
              <a:buChar char="ü"/>
            </a:pPr>
            <a:r>
              <a:rPr lang="pt-BR" sz="2400" b="1" dirty="0" smtClean="0"/>
              <a:t>Análise das respostas das professoras.</a:t>
            </a:r>
          </a:p>
          <a:p>
            <a:pPr algn="just">
              <a:buFont typeface="Wingdings" pitchFamily="2" charset="2"/>
              <a:buChar char="ü"/>
            </a:pPr>
            <a:r>
              <a:rPr lang="pt-BR" sz="2400" b="1" dirty="0" smtClean="0"/>
              <a:t>Reflexão sobre a realidade vivenciada pelas professoras dentro das instituições em que elas trabalham.</a:t>
            </a:r>
          </a:p>
          <a:p>
            <a:pPr algn="ctr">
              <a:buFont typeface="Wingdings" pitchFamily="2" charset="2"/>
              <a:buChar char="ü"/>
            </a:pPr>
            <a:endParaRPr lang="pt-BR" sz="2400" b="1" dirty="0" smtClean="0"/>
          </a:p>
          <a:p>
            <a:pPr algn="ctr">
              <a:buNone/>
            </a:pPr>
            <a:r>
              <a:rPr lang="pt-BR" altLang="pt-BR" b="1" dirty="0" smtClean="0">
                <a:solidFill>
                  <a:srgbClr val="000000"/>
                </a:solidFill>
                <a:cs typeface="Arial" charset="0"/>
              </a:rPr>
              <a:t>Limitação do método utilizado: </a:t>
            </a:r>
          </a:p>
          <a:p>
            <a:pPr algn="just">
              <a:buFont typeface="Wingdings" pitchFamily="2" charset="2"/>
              <a:buChar char="ü"/>
            </a:pPr>
            <a:endParaRPr lang="pt-BR" altLang="pt-BR" sz="2400" b="1" dirty="0" smtClean="0">
              <a:solidFill>
                <a:srgbClr val="000000"/>
              </a:solidFill>
              <a:cs typeface="Arial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pt-BR" altLang="pt-BR" sz="2400" b="1" dirty="0" smtClean="0">
                <a:solidFill>
                  <a:srgbClr val="000000"/>
                </a:solidFill>
                <a:cs typeface="Arial" charset="0"/>
              </a:rPr>
              <a:t>Demora de algumas professoras para devolver o questionário, alegando a falta de tempo para responder as questões.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CONSIDERAÇÕES FINAIS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7"/>
            <a:ext cx="8401080" cy="4697427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pt-BR" sz="4400" b="1" dirty="0" smtClean="0"/>
              <a:t>    Como a Educação Infantil tem contribuído para o desenvolvimento da criança de zero a cinco anos dentro das instituições?</a:t>
            </a:r>
          </a:p>
          <a:p>
            <a:pPr algn="just">
              <a:lnSpc>
                <a:spcPct val="170000"/>
              </a:lnSpc>
              <a:buNone/>
            </a:pPr>
            <a:r>
              <a:rPr lang="pt-BR" sz="4400" b="1" dirty="0" smtClean="0"/>
              <a:t>    Quais os entraves encontrados dentro das instituições de Educação Infantil para a realização eficiente dente trabalho?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pt-BR" sz="4400" b="1" dirty="0" smtClean="0"/>
              <a:t>As hipóteses foram confirmadas.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pt-BR" sz="4400" b="1" dirty="0" smtClean="0"/>
              <a:t>Constatou-se que a Educação Infantil é de extrema importância para a criança zero a cinco anos em todos os aspectos, e que o papel do professor é mediar experiências e vivencias que promovam o seu desenvolvimento integral.</a:t>
            </a:r>
          </a:p>
          <a:p>
            <a:pPr algn="just">
              <a:lnSpc>
                <a:spcPct val="170000"/>
              </a:lnSpc>
              <a:buNone/>
            </a:pPr>
            <a:endParaRPr lang="pt-BR" sz="3600" b="1" dirty="0" smtClean="0">
              <a:latin typeface="+mj-lt"/>
            </a:endParaRPr>
          </a:p>
          <a:p>
            <a:pPr algn="just">
              <a:buNone/>
            </a:pPr>
            <a:endParaRPr lang="pt-BR" sz="36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REFERÊNCIAS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ALMEIDA, Paulo Nunes de. Educação Lúdica </a:t>
            </a:r>
            <a:r>
              <a:rPr lang="pt-BR" sz="2400" b="1" dirty="0" smtClean="0"/>
              <a:t>– técnicas e jogos pedagógicos. </a:t>
            </a:r>
            <a:r>
              <a:rPr lang="pt-BR" sz="2400" dirty="0" smtClean="0"/>
              <a:t>São Paulo: Edições Loyola, 1987.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ANDRÉ, </a:t>
            </a:r>
            <a:r>
              <a:rPr lang="pt-BR" sz="2400" dirty="0" err="1" smtClean="0"/>
              <a:t>Lenir</a:t>
            </a:r>
            <a:r>
              <a:rPr lang="pt-BR" sz="2400" dirty="0" smtClean="0"/>
              <a:t> Rosa. </a:t>
            </a:r>
            <a:r>
              <a:rPr lang="pt-BR" sz="2400" b="1" dirty="0" smtClean="0"/>
              <a:t>A formação do professor da educação infantil: Um Estudo de Caso. </a:t>
            </a:r>
            <a:r>
              <a:rPr lang="pt-BR" sz="2400" dirty="0" smtClean="0"/>
              <a:t>Dissertação de mestrado, digitalizada, Três Corações. 2004.</a:t>
            </a:r>
            <a:endParaRPr lang="pt-BR" sz="2400" i="1" dirty="0" smtClean="0"/>
          </a:p>
          <a:p>
            <a:pPr>
              <a:lnSpc>
                <a:spcPct val="150000"/>
              </a:lnSpc>
            </a:pPr>
            <a:r>
              <a:rPr lang="pt-BR" sz="2400" dirty="0" smtClean="0"/>
              <a:t>ARIÈS, Philippe</a:t>
            </a:r>
            <a:r>
              <a:rPr lang="pt-BR" sz="2400" i="1" dirty="0" smtClean="0"/>
              <a:t>.</a:t>
            </a:r>
            <a:r>
              <a:rPr lang="pt-BR" sz="2400" b="1" i="1" dirty="0" smtClean="0"/>
              <a:t> </a:t>
            </a:r>
            <a:r>
              <a:rPr lang="pt-BR" sz="2400" b="1" dirty="0" smtClean="0"/>
              <a:t>História social da criança e da família. </a:t>
            </a:r>
            <a:r>
              <a:rPr lang="pt-BR" sz="2400" dirty="0" smtClean="0"/>
              <a:t>Rio de Janeiro, Editora LCT, 1981.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BRASIL. </a:t>
            </a:r>
            <a:r>
              <a:rPr lang="pt-BR" sz="2400" b="1" dirty="0" smtClean="0"/>
              <a:t>Ministério de Educação e do Desporto. Secretaria de Educação Fundamental. Referencial Curricular Nacional para Educação Infantil</a:t>
            </a:r>
            <a:r>
              <a:rPr lang="pt-BR" sz="2400" dirty="0" smtClean="0"/>
              <a:t>. V. I, II, III. Brasília: MEC/SEF, 1998.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BRASIL. </a:t>
            </a:r>
            <a:r>
              <a:rPr lang="pt-BR" sz="2400" b="1" dirty="0" smtClean="0"/>
              <a:t>Ministério da Educação. Secretaria de Educação Básica. Diretrizes Curriculares Nacional para a Educação Infantil/Secretaria de Educação Básica</a:t>
            </a:r>
            <a:r>
              <a:rPr lang="pt-BR" sz="2400" dirty="0" smtClean="0"/>
              <a:t>. -. Brasília: MEC, SEB, 2010.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CAMPOS, Maria Malta. ROSEMBERG, Fúlvia. FERREIRA, Isabel M. </a:t>
            </a:r>
            <a:r>
              <a:rPr lang="pt-BR" sz="2400" b="1" dirty="0" smtClean="0"/>
              <a:t>Creches e pré-escolas no Brasil</a:t>
            </a:r>
            <a:r>
              <a:rPr lang="pt-BR" sz="2400" dirty="0" smtClean="0"/>
              <a:t>. 2ª Ed. São Paulo: Cortez; Fundação Carlos Chagas, 1995.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PROBLEMA DE PESQUISA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600200"/>
            <a:ext cx="8229600" cy="475775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2800" b="1" dirty="0" smtClean="0"/>
              <a:t>    Como a Educação Infantil tem contribuído para o desenvolvimento da criança de zero a cinco anos dentro das instituições?</a:t>
            </a:r>
          </a:p>
          <a:p>
            <a:pPr algn="just">
              <a:lnSpc>
                <a:spcPct val="150000"/>
              </a:lnSpc>
              <a:buNone/>
            </a:pPr>
            <a:r>
              <a:rPr lang="pt-BR" sz="2800" b="1" dirty="0" smtClean="0"/>
              <a:t>     Quais os entraves encontrados dentro dessas instituições para realização eficiente deste trabalho?</a:t>
            </a:r>
          </a:p>
          <a:p>
            <a:endParaRPr lang="pt-B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40108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CARVALHO, </a:t>
            </a:r>
            <a:r>
              <a:rPr lang="pt-BR" sz="2400" dirty="0" err="1" smtClean="0"/>
              <a:t>Alysson</a:t>
            </a:r>
            <a:r>
              <a:rPr lang="pt-BR" sz="2400" dirty="0" smtClean="0"/>
              <a:t>. SALLES, Fátima. GUIMARÃES, </a:t>
            </a:r>
            <a:r>
              <a:rPr lang="pt-BR" sz="2400" dirty="0" err="1" smtClean="0"/>
              <a:t>Marilia</a:t>
            </a:r>
            <a:r>
              <a:rPr lang="pt-BR" sz="2400" dirty="0" smtClean="0"/>
              <a:t> . </a:t>
            </a:r>
            <a:r>
              <a:rPr lang="pt-BR" sz="2400" b="1" dirty="0" smtClean="0"/>
              <a:t>Desenvolvimento e Aprendizagem. </a:t>
            </a:r>
            <a:r>
              <a:rPr lang="pt-BR" sz="2400" dirty="0" smtClean="0"/>
              <a:t>Belo Horizonte: Editora UFMG; </a:t>
            </a:r>
            <a:r>
              <a:rPr lang="pt-BR" sz="2400" dirty="0" err="1" smtClean="0"/>
              <a:t>Proex</a:t>
            </a:r>
            <a:r>
              <a:rPr lang="pt-BR" sz="2400" dirty="0" smtClean="0"/>
              <a:t>- UFMG, 2002.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COSTA, Márcia Rosa </a:t>
            </a:r>
            <a:r>
              <a:rPr lang="pt-BR" sz="2400" dirty="0" err="1" smtClean="0"/>
              <a:t>da.</a:t>
            </a:r>
            <a:r>
              <a:rPr lang="pt-BR" sz="2400" dirty="0" smtClean="0"/>
              <a:t> </a:t>
            </a:r>
            <a:r>
              <a:rPr lang="pt-BR" sz="2400" b="1" dirty="0" smtClean="0"/>
              <a:t>Eu também quero falar: um estudo sobre infância, violência e educação.</a:t>
            </a:r>
            <a:r>
              <a:rPr lang="pt-BR" sz="2400" dirty="0" smtClean="0"/>
              <a:t> In: </a:t>
            </a:r>
            <a:r>
              <a:rPr lang="pt-BR" sz="2400" b="1" dirty="0" smtClean="0"/>
              <a:t>INFÂNCIA – forma de conceber e tratar a infância</a:t>
            </a:r>
            <a:r>
              <a:rPr lang="pt-BR" sz="2400" i="1" dirty="0" smtClean="0"/>
              <a:t>. </a:t>
            </a:r>
            <a:r>
              <a:rPr lang="pt-BR" sz="2400" dirty="0" smtClean="0"/>
              <a:t>Porto Alegre, 2000. </a:t>
            </a:r>
          </a:p>
          <a:p>
            <a:pPr>
              <a:lnSpc>
                <a:spcPct val="150000"/>
              </a:lnSpc>
            </a:pPr>
            <a:r>
              <a:rPr lang="pt-BR" sz="2400" dirty="0" smtClean="0"/>
              <a:t>CRAIDY</a:t>
            </a:r>
            <a:r>
              <a:rPr lang="pt-BR" sz="2400" dirty="0" smtClean="0"/>
              <a:t>, Maria. KAERCHER, </a:t>
            </a:r>
            <a:r>
              <a:rPr lang="pt-BR" sz="2400" dirty="0" err="1" smtClean="0"/>
              <a:t>Gládis</a:t>
            </a:r>
            <a:r>
              <a:rPr lang="pt-BR" sz="2400" dirty="0" smtClean="0"/>
              <a:t> </a:t>
            </a:r>
            <a:r>
              <a:rPr lang="pt-BR" sz="2400" dirty="0" err="1" smtClean="0"/>
              <a:t>Elise</a:t>
            </a:r>
            <a:r>
              <a:rPr lang="pt-BR" sz="2400" dirty="0" smtClean="0"/>
              <a:t> P. da Silva. </a:t>
            </a:r>
            <a:r>
              <a:rPr lang="pt-BR" sz="2400" b="1" dirty="0" smtClean="0"/>
              <a:t>Educação Infantil: Pra quê te quero?</a:t>
            </a:r>
            <a:r>
              <a:rPr lang="pt-BR" sz="2400" dirty="0" smtClean="0"/>
              <a:t> Porto Alegre: </a:t>
            </a:r>
            <a:r>
              <a:rPr lang="pt-BR" sz="2400" dirty="0" err="1" smtClean="0"/>
              <a:t>Artmed</a:t>
            </a:r>
            <a:r>
              <a:rPr lang="pt-BR" sz="2400" dirty="0" smtClean="0"/>
              <a:t>, 2001. 164 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pt-BR" sz="2400" dirty="0" smtClean="0"/>
              <a:t>FRANCO, Márcia E. </a:t>
            </a:r>
            <a:r>
              <a:rPr lang="pt-BR" sz="2400" dirty="0" err="1" smtClean="0"/>
              <a:t>Wilke</a:t>
            </a:r>
            <a:r>
              <a:rPr lang="pt-BR" sz="2400" dirty="0" smtClean="0"/>
              <a:t>. </a:t>
            </a:r>
            <a:r>
              <a:rPr lang="pt-BR" sz="2400" b="1" dirty="0" smtClean="0"/>
              <a:t>Compreendendo a Infância. </a:t>
            </a:r>
            <a:r>
              <a:rPr lang="pt-BR" sz="2400" dirty="0" smtClean="0"/>
              <a:t>Porto Alegre: Mediação, 2002, 80p.</a:t>
            </a:r>
          </a:p>
          <a:p>
            <a:pPr>
              <a:lnSpc>
                <a:spcPct val="160000"/>
              </a:lnSpc>
            </a:pPr>
            <a:r>
              <a:rPr lang="pt-BR" sz="2400" dirty="0" smtClean="0"/>
              <a:t>HOFFMANN, Jussara Maria </a:t>
            </a:r>
            <a:r>
              <a:rPr lang="pt-BR" sz="2400" dirty="0" err="1" smtClean="0"/>
              <a:t>Lerch</a:t>
            </a:r>
            <a:r>
              <a:rPr lang="pt-BR" sz="2400" dirty="0" smtClean="0"/>
              <a:t>. </a:t>
            </a:r>
            <a:r>
              <a:rPr lang="pt-BR" sz="2400" b="1" dirty="0" smtClean="0"/>
              <a:t>Avaliação na pré-escola: um olhar sensível e </a:t>
            </a:r>
            <a:r>
              <a:rPr lang="pt-BR" sz="2400" b="1" dirty="0" err="1" smtClean="0"/>
              <a:t>relfexivo</a:t>
            </a:r>
            <a:r>
              <a:rPr lang="pt-BR" sz="2400" b="1" dirty="0" smtClean="0"/>
              <a:t> sobre a criança</a:t>
            </a:r>
            <a:r>
              <a:rPr lang="pt-BR" sz="2400" dirty="0" smtClean="0"/>
              <a:t>. Porto Alegre: Mediação, 1996.</a:t>
            </a:r>
          </a:p>
          <a:p>
            <a:pPr>
              <a:lnSpc>
                <a:spcPct val="160000"/>
              </a:lnSpc>
            </a:pPr>
            <a:r>
              <a:rPr lang="pt-BR" sz="2400" dirty="0" smtClean="0"/>
              <a:t>KRAMER, Sonia (coord.). </a:t>
            </a:r>
            <a:r>
              <a:rPr lang="pt-BR" sz="2400" b="1" dirty="0" smtClean="0"/>
              <a:t>Com a pré-escola nas mãos. Uma alternativa curricular para a educação infantil</a:t>
            </a:r>
            <a:r>
              <a:rPr lang="pt-BR" sz="2400" dirty="0" smtClean="0"/>
              <a:t>. São Paulo: Ática, 1991.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KRAMER, Sônia. </a:t>
            </a:r>
            <a:r>
              <a:rPr lang="pt-BR" b="1" dirty="0" smtClean="0"/>
              <a:t>A política do pré-escolar no Brasil: a arte do disfarce</a:t>
            </a:r>
            <a:r>
              <a:rPr lang="pt-BR" dirty="0" smtClean="0"/>
              <a:t>. Rio de Janeiro: </a:t>
            </a:r>
            <a:r>
              <a:rPr lang="pt-BR" dirty="0" err="1" smtClean="0"/>
              <a:t>Achiamé</a:t>
            </a:r>
            <a:r>
              <a:rPr lang="pt-BR" dirty="0" smtClean="0"/>
              <a:t>, 1982. 130p.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MACHADO, Patrícia </a:t>
            </a:r>
            <a:r>
              <a:rPr lang="pt-BR" dirty="0" err="1" smtClean="0"/>
              <a:t>Brum</a:t>
            </a:r>
            <a:r>
              <a:rPr lang="pt-BR" dirty="0" smtClean="0"/>
              <a:t>. </a:t>
            </a:r>
            <a:r>
              <a:rPr lang="pt-BR" b="1" dirty="0" smtClean="0"/>
              <a:t>Comportamento Infantil: estabelecendo limites</a:t>
            </a:r>
            <a:r>
              <a:rPr lang="pt-BR" dirty="0" smtClean="0"/>
              <a:t>. Porto Alegre, 2002.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MARCÍLIO, Maria Luiza. </a:t>
            </a:r>
            <a:r>
              <a:rPr lang="pt-BR" b="1" dirty="0" smtClean="0"/>
              <a:t>Revista USP</a:t>
            </a:r>
            <a:r>
              <a:rPr lang="pt-BR" dirty="0" smtClean="0"/>
              <a:t>. São Paulo. Março/Maio, 1998.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pt-BR" dirty="0" smtClean="0"/>
              <a:t>RAMOS, Janaína Silmara Silva. </a:t>
            </a:r>
            <a:r>
              <a:rPr lang="pt-BR" b="1" dirty="0" smtClean="0"/>
              <a:t>Artigo para a XVIII Semana de Humanidades: Rotina na Educação Infantil: Saberes Docentes</a:t>
            </a:r>
            <a:r>
              <a:rPr lang="pt-BR" dirty="0" smtClean="0"/>
              <a:t>. Natal: UFRN, 2010. 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REDIN, Euclides. </a:t>
            </a:r>
            <a:r>
              <a:rPr lang="pt-BR" b="1" dirty="0" smtClean="0"/>
              <a:t>Educação Infantil: construção da cidadania e prática pedagógica.</a:t>
            </a:r>
            <a:r>
              <a:rPr lang="pt-BR" dirty="0" smtClean="0"/>
              <a:t> In: Paixão de aprender, n. 7. Porto Alegre, Jun. 1994, p.48-53.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ROCHA, Rita de Cássia </a:t>
            </a:r>
            <a:r>
              <a:rPr lang="pt-BR" dirty="0" err="1" smtClean="0"/>
              <a:t>Luíz</a:t>
            </a:r>
            <a:r>
              <a:rPr lang="pt-BR" dirty="0" smtClean="0"/>
              <a:t> </a:t>
            </a:r>
            <a:r>
              <a:rPr lang="pt-BR" dirty="0" err="1" smtClean="0"/>
              <a:t>da.</a:t>
            </a:r>
            <a:r>
              <a:rPr lang="pt-BR" dirty="0" smtClean="0"/>
              <a:t> </a:t>
            </a:r>
            <a:r>
              <a:rPr lang="pt-BR" b="1" dirty="0" smtClean="0"/>
              <a:t>História da infância: Reflexões acerca de algumas concepções correntes</a:t>
            </a:r>
            <a:r>
              <a:rPr lang="pt-BR" i="1" dirty="0" smtClean="0"/>
              <a:t>. </a:t>
            </a:r>
            <a:r>
              <a:rPr lang="pt-BR" dirty="0" smtClean="0"/>
              <a:t>Guarapuava, 2002.</a:t>
            </a:r>
          </a:p>
          <a:p>
            <a:pPr>
              <a:lnSpc>
                <a:spcPct val="170000"/>
              </a:lnSpc>
            </a:pPr>
            <a:r>
              <a:rPr lang="pt-BR" dirty="0" smtClean="0"/>
              <a:t>SALLES, Fátima e FARIA, Vitória. </a:t>
            </a:r>
            <a:r>
              <a:rPr lang="pt-BR" b="1" dirty="0" smtClean="0"/>
              <a:t>Currículo na Educação Infantil: diálogo com os demais elementos da proposta pedagógica</a:t>
            </a:r>
            <a:r>
              <a:rPr lang="pt-BR" dirty="0" smtClean="0"/>
              <a:t>. Editora Ática; 2012.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1" y="1285861"/>
            <a:ext cx="8229600" cy="4840304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pt-BR" sz="3600" b="1" i="1" dirty="0" smtClean="0">
                <a:latin typeface="Aparajita" pitchFamily="34" charset="0"/>
                <a:cs typeface="Aparajita" pitchFamily="34" charset="0"/>
              </a:rPr>
              <a:t>    “</a:t>
            </a:r>
            <a:r>
              <a:rPr lang="pt-BR" sz="4000" b="1" i="1" dirty="0" smtClean="0">
                <a:latin typeface="Aparajita" pitchFamily="34" charset="0"/>
                <a:cs typeface="Aparajita" pitchFamily="34" charset="0"/>
              </a:rPr>
              <a:t>a escola não modifica a sociedade, mas pode contribuir para a mudança se desempenhar o seu papel de ensinar criticamente, fornecendo os instrumentos básicos para o exercício da cidadania”</a:t>
            </a:r>
          </a:p>
          <a:p>
            <a:pPr algn="r">
              <a:buNone/>
            </a:pPr>
            <a:r>
              <a:rPr lang="pt-BR" sz="4000" b="1" i="1" dirty="0" smtClean="0">
                <a:latin typeface="Aparajita" pitchFamily="34" charset="0"/>
                <a:cs typeface="Aparajita" pitchFamily="34" charset="0"/>
              </a:rPr>
              <a:t>Sônia Kramer</a:t>
            </a:r>
            <a:endParaRPr lang="pt-BR" sz="4000" b="1" i="1" dirty="0">
              <a:latin typeface="Aparajita" pitchFamily="34" charset="0"/>
              <a:cs typeface="Aparajit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pt-BR" sz="5400" b="1" i="1" dirty="0" smtClean="0">
              <a:latin typeface="Andalus" pitchFamily="18" charset="-78"/>
              <a:cs typeface="Andalus" pitchFamily="18" charset="-78"/>
            </a:endParaRPr>
          </a:p>
          <a:p>
            <a:pPr algn="ctr">
              <a:buNone/>
            </a:pPr>
            <a:r>
              <a:rPr lang="pt-BR" sz="5400" b="1" i="1" dirty="0" smtClean="0">
                <a:latin typeface="Andalus" pitchFamily="18" charset="-78"/>
                <a:cs typeface="Andalus" pitchFamily="18" charset="-78"/>
              </a:rPr>
              <a:t>Obrigada pela atenção!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ctr">
              <a:buNone/>
            </a:pPr>
            <a:r>
              <a:rPr lang="pt-BR" sz="2800" b="1" i="1" dirty="0" smtClean="0"/>
              <a:t>E-mail para contato: narjara.pimenta@yahoo.com.br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79"/>
            <a:ext cx="7776864" cy="60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HIPÓTESES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pt-BR" b="1" dirty="0" smtClean="0"/>
              <a:t>Acredita-se que esta profissão oferece possibilidades de contribuir para o desenvolvimento da criança em vários aspectos, além de obter satisfação pessoal ao contribuir para esta evolução.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pt-BR" b="1" dirty="0" smtClean="0"/>
              <a:t>O professor é um mediador fundamental na vida da criança e, através de práticas pedagógicas significativas, favorece o desenvolvimento integral da criança de forma eficaz e eficiente.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ü"/>
            </a:pPr>
            <a:r>
              <a:rPr lang="pt-BR" b="1" dirty="0" smtClean="0"/>
              <a:t>A Educação Infantil é importante, pois, contribui para a evolução da criança enquanto ser social, assim, estar fora dela, seria como perder uma oportunidade de conhecimento e aprendizagem.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24744"/>
            <a:ext cx="7082278" cy="4738688"/>
          </a:xfrm>
        </p:spPr>
      </p:pic>
    </p:spTree>
    <p:extLst>
      <p:ext uri="{BB962C8B-B14F-4D97-AF65-F5344CB8AC3E}">
        <p14:creationId xmlns:p14="http://schemas.microsoft.com/office/powerpoint/2010/main" val="5990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JUSTIFICATIVA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b="1" dirty="0" smtClean="0"/>
              <a:t>Esta temática remete à muitas indagações e discussões acerca da importância e intencionalidade da Educação Infantil.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b="1" dirty="0" smtClean="0"/>
              <a:t>Pretendeu-se analisar o olhar do professor sobre a contribuição da Educação Infantil para a vida escolar da criança de zero a cinco anos.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pt-BR" sz="2400" b="1" dirty="0" smtClean="0"/>
              <a:t>É através da Educação Infantil, primeira etapa da Educação Básica, que a criança tem possibilidade de conhecer e explorar suas características e habilidades.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Font typeface="Wingdings" pitchFamily="2" charset="2"/>
              <a:buChar char="ü"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7319298" cy="4870660"/>
          </a:xfrm>
        </p:spPr>
      </p:pic>
    </p:spTree>
    <p:extLst>
      <p:ext uri="{BB962C8B-B14F-4D97-AF65-F5344CB8AC3E}">
        <p14:creationId xmlns:p14="http://schemas.microsoft.com/office/powerpoint/2010/main" val="8115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OBJETIVOS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1"/>
            <a:ext cx="840108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b="1" dirty="0" smtClean="0"/>
              <a:t> Objetivo Geral</a:t>
            </a:r>
          </a:p>
          <a:p>
            <a:pPr algn="ctr">
              <a:buNone/>
            </a:pPr>
            <a:endParaRPr lang="pt-BR" b="1" dirty="0" smtClean="0"/>
          </a:p>
          <a:p>
            <a:pPr algn="just">
              <a:lnSpc>
                <a:spcPct val="150000"/>
              </a:lnSpc>
              <a:buNone/>
            </a:pPr>
            <a:r>
              <a:rPr lang="pt-BR" sz="2800" b="1" dirty="0" smtClean="0"/>
              <a:t>    Refletir sobre o significado da Educação Infantil para o desenvolvimento da criança de zero a cinco anos na visão do professor.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64704"/>
            <a:ext cx="7547043" cy="5556064"/>
          </a:xfrm>
        </p:spPr>
      </p:pic>
    </p:spTree>
    <p:extLst>
      <p:ext uri="{BB962C8B-B14F-4D97-AF65-F5344CB8AC3E}">
        <p14:creationId xmlns:p14="http://schemas.microsoft.com/office/powerpoint/2010/main" val="126089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1286</Words>
  <Application>Microsoft Office PowerPoint</Application>
  <PresentationFormat>Apresentação na tela (4:3)</PresentationFormat>
  <Paragraphs>101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Andalus</vt:lpstr>
      <vt:lpstr>Aparajita</vt:lpstr>
      <vt:lpstr>Arial</vt:lpstr>
      <vt:lpstr>Baskerville Old Face</vt:lpstr>
      <vt:lpstr>Calibri</vt:lpstr>
      <vt:lpstr>Wingdings</vt:lpstr>
      <vt:lpstr>Tema do Office</vt:lpstr>
      <vt:lpstr>5</vt:lpstr>
      <vt:lpstr>PROBLEMA DE PESQUISA</vt:lpstr>
      <vt:lpstr>Apresentação do PowerPoint</vt:lpstr>
      <vt:lpstr>HIPÓTESES</vt:lpstr>
      <vt:lpstr>Apresentação do PowerPoint</vt:lpstr>
      <vt:lpstr>JUSTIFICATIVA</vt:lpstr>
      <vt:lpstr>Apresentação do PowerPoint</vt:lpstr>
      <vt:lpstr>OBJETIVOS</vt:lpstr>
      <vt:lpstr>Apresentação do PowerPoint</vt:lpstr>
      <vt:lpstr> Objetivos Específicos </vt:lpstr>
      <vt:lpstr>Apresentação do PowerPoint</vt:lpstr>
      <vt:lpstr>REFERENCIAL TEÓRICO</vt:lpstr>
      <vt:lpstr>Apresentação do PowerPoint</vt:lpstr>
      <vt:lpstr>Apresentação do PowerPoint</vt:lpstr>
      <vt:lpstr>METODOLOGIA</vt:lpstr>
      <vt:lpstr> Forma de tratamento dos dados: </vt:lpstr>
      <vt:lpstr>CONSIDERAÇÕES FINAIS</vt:lpstr>
      <vt:lpstr>REFERÊNCIAS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DO ESTADO DE MINAS GERAIS – UEMG UNIDADE DIVINÓPOLIS</dc:title>
  <dc:creator>admin</dc:creator>
  <cp:lastModifiedBy>Usuário do Windows</cp:lastModifiedBy>
  <cp:revision>105</cp:revision>
  <dcterms:created xsi:type="dcterms:W3CDTF">2016-10-31T22:41:42Z</dcterms:created>
  <dcterms:modified xsi:type="dcterms:W3CDTF">2017-12-11T01:37:11Z</dcterms:modified>
</cp:coreProperties>
</file>