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1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85" r:id="rId14"/>
    <p:sldId id="290" r:id="rId15"/>
    <p:sldId id="284" r:id="rId16"/>
    <p:sldId id="280" r:id="rId17"/>
  </p:sldIdLst>
  <p:sldSz cx="9144000" cy="6858000" type="screen4x3"/>
  <p:notesSz cx="6858000" cy="9144000"/>
  <p:defaultTextStyle>
    <a:defPPr>
      <a:defRPr lang="pt-BR"/>
    </a:defPPr>
    <a:lvl1pPr marL="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250" autoAdjust="0"/>
  </p:normalViewPr>
  <p:slideViewPr>
    <p:cSldViewPr>
      <p:cViewPr>
        <p:scale>
          <a:sx n="76" d="100"/>
          <a:sy n="76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9633A-59B6-4ECC-A896-971BED629AB4}" type="datetimeFigureOut">
              <a:rPr lang="pt-BR" smtClean="0"/>
              <a:pPr/>
              <a:t>08/12/2017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7F456-7436-4EFE-9828-DD7FE88FE3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9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7F456-7436-4EFE-9828-DD7FE88FE339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16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7F456-7436-4EFE-9828-DD7FE88FE33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30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7F456-7436-4EFE-9828-DD7FE88FE339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7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7F456-7436-4EFE-9828-DD7FE88FE33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7F456-7436-4EFE-9828-DD7FE88FE33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8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1" indent="0">
              <a:buNone/>
              <a:defRPr sz="1800" b="1"/>
            </a:lvl3pPr>
            <a:lvl4pPr marL="1371481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3" indent="0">
              <a:buNone/>
              <a:defRPr sz="1600" b="1"/>
            </a:lvl7pPr>
            <a:lvl8pPr marL="3200123" indent="0">
              <a:buNone/>
              <a:defRPr sz="1600" b="1"/>
            </a:lvl8pPr>
            <a:lvl9pPr marL="3657284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1" indent="0">
              <a:buNone/>
              <a:defRPr sz="1800" b="1"/>
            </a:lvl3pPr>
            <a:lvl4pPr marL="1371481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3" indent="0">
              <a:buNone/>
              <a:defRPr sz="1600" b="1"/>
            </a:lvl7pPr>
            <a:lvl8pPr marL="3200123" indent="0">
              <a:buNone/>
              <a:defRPr sz="1600" b="1"/>
            </a:lvl8pPr>
            <a:lvl9pPr marL="3657284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1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3" indent="0">
              <a:buNone/>
              <a:defRPr sz="900"/>
            </a:lvl8pPr>
            <a:lvl9pPr marL="3657284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1" indent="0">
              <a:buNone/>
              <a:defRPr sz="2400"/>
            </a:lvl3pPr>
            <a:lvl4pPr marL="1371481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3" indent="0">
              <a:buNone/>
              <a:defRPr sz="2000"/>
            </a:lvl7pPr>
            <a:lvl8pPr marL="3200123" indent="0">
              <a:buNone/>
              <a:defRPr sz="2000"/>
            </a:lvl8pPr>
            <a:lvl9pPr marL="3657284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1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3" indent="0">
              <a:buNone/>
              <a:defRPr sz="900"/>
            </a:lvl8pPr>
            <a:lvl9pPr marL="3657284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F391-D97A-4B8B-9C97-B64E1902BDF0}" type="datetimeFigureOut">
              <a:rPr lang="pt-BR" smtClean="0"/>
              <a:pPr/>
              <a:t>08/12/2017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5" indent="-285725" algn="l" defTabSz="91432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1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2" indent="-228580" algn="l" defTabSz="91432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2" indent="-228580" algn="l" defTabSz="91432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2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3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3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4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3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3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4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gt.psc.br/Artigos/a_crianca_em_desenvolvimento_um_olhar_gestaltico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5" y="428605"/>
            <a:ext cx="7772400" cy="1470025"/>
          </a:xfrm>
        </p:spPr>
        <p:txBody>
          <a:bodyPr>
            <a:normAutofit/>
          </a:bodyPr>
          <a:lstStyle/>
          <a:p>
            <a:r>
              <a:rPr lang="pt-BR" sz="2200" dirty="0" smtClean="0">
                <a:latin typeface="Baskerville Old Face" pitchFamily="18" charset="0"/>
              </a:rPr>
              <a:t>5</a:t>
            </a:r>
            <a:endParaRPr lang="pt-BR" sz="2200" dirty="0">
              <a:latin typeface="Baskerville Old Face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285992"/>
            <a:ext cx="9144000" cy="1500198"/>
          </a:xfrm>
        </p:spPr>
        <p:txBody>
          <a:bodyPr>
            <a:noAutofit/>
          </a:bodyPr>
          <a:lstStyle/>
          <a:p>
            <a:endParaRPr lang="pt-BR" sz="2800" b="1" dirty="0" smtClean="0">
              <a:solidFill>
                <a:schemeClr val="tx1"/>
              </a:solidFill>
            </a:endParaRPr>
          </a:p>
          <a:p>
            <a:r>
              <a:rPr lang="pt-BR" sz="2800" b="1" dirty="0" smtClean="0">
                <a:solidFill>
                  <a:schemeClr val="tx1"/>
                </a:solidFill>
              </a:rPr>
              <a:t>A IMPORTÂNCIA DA PSICOMOTRICIDADE NA EDUCAÇÃO INFANTIL</a:t>
            </a:r>
            <a:endParaRPr lang="pt-BR" sz="2800" b="1" dirty="0">
              <a:solidFill>
                <a:schemeClr val="tx1"/>
              </a:solidFill>
            </a:endParaRPr>
          </a:p>
          <a:p>
            <a:pPr algn="r"/>
            <a:endParaRPr lang="pt-BR" sz="2400" dirty="0" smtClean="0">
              <a:solidFill>
                <a:schemeClr val="tx1"/>
              </a:solidFill>
            </a:endParaRP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Graduanda: Marina Aparecida Rabelo de Souza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</a:rPr>
              <a:t>Profª</a:t>
            </a:r>
            <a:r>
              <a:rPr lang="pt-BR" sz="2400" b="1" dirty="0" smtClean="0">
                <a:solidFill>
                  <a:schemeClr val="tx1"/>
                </a:solidFill>
              </a:rPr>
              <a:t> .Orientadora: Lenir Rosa André</a:t>
            </a:r>
          </a:p>
          <a:p>
            <a:pPr algn="r"/>
            <a:endParaRPr lang="pt-BR" sz="2400" b="1" dirty="0" smtClean="0">
              <a:solidFill>
                <a:schemeClr val="tx1"/>
              </a:solidFill>
            </a:endParaRP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Divinópolis/MG – Dezembro de 2017.</a:t>
            </a:r>
          </a:p>
          <a:p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14357"/>
            <a:ext cx="6286544" cy="102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CONSIDERAÇÕES FINAIS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7"/>
            <a:ext cx="8401080" cy="4697427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600" b="1" dirty="0" smtClean="0"/>
              <a:t>As hipóteses foram confirmadas;</a:t>
            </a:r>
          </a:p>
          <a:p>
            <a:pPr marL="0" indent="0" algn="just">
              <a:buNone/>
            </a:pPr>
            <a:endParaRPr lang="pt-BR" sz="26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600" b="1" dirty="0" smtClean="0"/>
              <a:t>A pesquisa consta que a educação de qualidade está intimamente ligada às ações e postura do educador em sala de aula;</a:t>
            </a:r>
          </a:p>
          <a:p>
            <a:pPr algn="just">
              <a:buFont typeface="Wingdings" pitchFamily="2" charset="2"/>
              <a:buChar char="ü"/>
            </a:pPr>
            <a:endParaRPr lang="pt-BR" sz="26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600" b="1" dirty="0"/>
              <a:t> </a:t>
            </a:r>
            <a:r>
              <a:rPr lang="pt-BR" sz="2600" b="1" dirty="0" smtClean="0"/>
              <a:t>O papel do educador deve proporcionar às crianças situações que os desafiem;</a:t>
            </a:r>
          </a:p>
          <a:p>
            <a:pPr algn="just">
              <a:buFont typeface="Wingdings" pitchFamily="2" charset="2"/>
              <a:buChar char="ü"/>
            </a:pPr>
            <a:endParaRPr lang="pt-BR" sz="26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600" b="1" dirty="0"/>
              <a:t> </a:t>
            </a:r>
            <a:r>
              <a:rPr lang="pt-BR" sz="2600" b="1" dirty="0" smtClean="0"/>
              <a:t>A formação de qualquer profissional acontece quando aliado a teoria e a prática;</a:t>
            </a:r>
          </a:p>
          <a:p>
            <a:pPr algn="just">
              <a:buFont typeface="Wingdings" pitchFamily="2" charset="2"/>
              <a:buChar char="ü"/>
            </a:pPr>
            <a:endParaRPr lang="pt-BR" sz="2600" b="1" dirty="0" smtClean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857233"/>
            <a:ext cx="8229600" cy="5268931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 b="1" dirty="0"/>
              <a:t> </a:t>
            </a:r>
            <a:r>
              <a:rPr lang="pt-BR" sz="2400" b="1" dirty="0" smtClean="0"/>
              <a:t>O intuito de fazer pesquisa é tratá-la de acordo com a realidade que a instituição de ensino necessita;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/>
              <a:t> </a:t>
            </a:r>
            <a:r>
              <a:rPr lang="pt-BR" sz="2400" b="1" dirty="0" smtClean="0"/>
              <a:t>Ultrapassar os limites do apenas ensinar e aprender cabe à atitude do educador se posicionar diante os desafios do ambiente escolar;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/>
              <a:t> </a:t>
            </a:r>
            <a:r>
              <a:rPr lang="pt-BR" sz="2400" b="1" dirty="0" smtClean="0"/>
              <a:t>O educador contribui de forma positiva para que o ser humano desenvolva não só o seu processo cognitivo como também sua cidadania na sociedade;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/>
              <a:t> </a:t>
            </a:r>
            <a:r>
              <a:rPr lang="pt-BR" sz="2400" b="1" dirty="0" smtClean="0"/>
              <a:t>Percebe-se que a psicomotricidade pode e deve ser ensinada de modo lúdico, para que as crianças se apropriem do conhecimento psicomotor e obtenham uma boa aprendizagem.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78112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600" dirty="0"/>
              <a:t>ALVES, Fátima. </a:t>
            </a:r>
            <a:r>
              <a:rPr lang="pt-BR" sz="5600" b="1" dirty="0"/>
              <a:t>Psicomotricidade: corpo, ação e emoção</a:t>
            </a:r>
            <a:r>
              <a:rPr lang="pt-BR" sz="5600" dirty="0"/>
              <a:t>. 5. ed. Rio de Janeiro: </a:t>
            </a:r>
            <a:r>
              <a:rPr lang="pt-BR" sz="5600" dirty="0" err="1"/>
              <a:t>Wak</a:t>
            </a:r>
            <a:r>
              <a:rPr lang="pt-BR" sz="5600" dirty="0"/>
              <a:t> Editora, 2012. 184p</a:t>
            </a:r>
            <a:r>
              <a:rPr lang="pt-BR" sz="5600" dirty="0" smtClean="0"/>
              <a:t>.</a:t>
            </a:r>
            <a:endParaRPr lang="pt-BR" sz="5600" dirty="0"/>
          </a:p>
          <a:p>
            <a:pPr marL="0" indent="0">
              <a:buNone/>
            </a:pPr>
            <a:endParaRPr lang="pt-BR" sz="5600" dirty="0" smtClean="0"/>
          </a:p>
          <a:p>
            <a:pPr marL="0" indent="0">
              <a:buNone/>
            </a:pPr>
            <a:r>
              <a:rPr lang="pt-BR" sz="5600" dirty="0" smtClean="0"/>
              <a:t>ANDRÉ</a:t>
            </a:r>
            <a:r>
              <a:rPr lang="pt-BR" sz="5600" dirty="0"/>
              <a:t>, Lenir Rosa. </a:t>
            </a:r>
            <a:r>
              <a:rPr lang="pt-BR" sz="5600" b="1" dirty="0"/>
              <a:t>Através do brincar a criança mergulha na vida e é capaz de sentir a dimensão de suas possibilidades.</a:t>
            </a:r>
            <a:r>
              <a:rPr lang="pt-BR" sz="5600" dirty="0"/>
              <a:t> Mestre em Educação da UEMG – Universidade do Estado de Minas Gerais/ Unidade de Divinópolis. Curso de Pedagogia, Divinópolis, 2015</a:t>
            </a:r>
            <a:r>
              <a:rPr lang="pt-BR" sz="5600" dirty="0" smtClean="0"/>
              <a:t>.</a:t>
            </a:r>
            <a:r>
              <a:rPr lang="pt-BR" sz="5600" dirty="0"/>
              <a:t> </a:t>
            </a:r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r>
              <a:rPr lang="pt-BR" sz="5600" dirty="0" smtClean="0"/>
              <a:t>ANDRÉ</a:t>
            </a:r>
            <a:r>
              <a:rPr lang="pt-BR" sz="5600" dirty="0"/>
              <a:t>, Marli. Pesquisa, formação e prática docente. </a:t>
            </a:r>
            <a:r>
              <a:rPr lang="pt-BR" sz="5600" i="1" dirty="0"/>
              <a:t>In</a:t>
            </a:r>
            <a:r>
              <a:rPr lang="pt-BR" sz="5600" dirty="0"/>
              <a:t>: __________ (Org.). </a:t>
            </a:r>
            <a:r>
              <a:rPr lang="pt-BR" sz="5600" b="1" dirty="0"/>
              <a:t>O papel da pesquisa na formação e na prática dos professores.</a:t>
            </a:r>
            <a:r>
              <a:rPr lang="pt-BR" sz="5600" dirty="0"/>
              <a:t> 2. ed. Campinas, SP: Papirus, 2002. p. 55-69</a:t>
            </a:r>
            <a:r>
              <a:rPr lang="pt-BR" sz="5600" dirty="0" smtClean="0"/>
              <a:t>.</a:t>
            </a:r>
            <a:r>
              <a:rPr lang="pt-BR" sz="5600" dirty="0"/>
              <a:t> </a:t>
            </a:r>
          </a:p>
          <a:p>
            <a:pPr marL="0" indent="0">
              <a:buNone/>
            </a:pPr>
            <a:endParaRPr lang="pt-BR" sz="5600" dirty="0" smtClean="0"/>
          </a:p>
          <a:p>
            <a:pPr marL="0" indent="0">
              <a:buNone/>
            </a:pPr>
            <a:r>
              <a:rPr lang="pt-BR" sz="5600" dirty="0" smtClean="0"/>
              <a:t>ANTUNES</a:t>
            </a:r>
            <a:r>
              <a:rPr lang="pt-BR" sz="5600" dirty="0"/>
              <a:t>, Celso, 1937- </a:t>
            </a:r>
            <a:r>
              <a:rPr lang="pt-BR" sz="5600" b="1" dirty="0"/>
              <a:t>Educação Infantil: prioridade imprescindível.</a:t>
            </a:r>
            <a:r>
              <a:rPr lang="pt-BR" sz="5600" i="1" dirty="0"/>
              <a:t> </a:t>
            </a:r>
            <a:r>
              <a:rPr lang="pt-BR" sz="5600" dirty="0"/>
              <a:t>Petrópolis, RJ: Vozes, 2004. 156 p</a:t>
            </a:r>
            <a:r>
              <a:rPr lang="pt-BR" sz="5600" dirty="0" smtClean="0"/>
              <a:t>.</a:t>
            </a:r>
            <a:r>
              <a:rPr lang="pt-BR" sz="5600" dirty="0"/>
              <a:t> </a:t>
            </a:r>
            <a:endParaRPr lang="pt-BR" sz="5600" dirty="0" smtClean="0"/>
          </a:p>
          <a:p>
            <a:pPr marL="0" indent="0">
              <a:buNone/>
            </a:pPr>
            <a:endParaRPr lang="pt-BR" sz="5600" dirty="0" smtClean="0"/>
          </a:p>
          <a:p>
            <a:pPr marL="0" indent="0">
              <a:buNone/>
            </a:pPr>
            <a:r>
              <a:rPr lang="pt-BR" sz="5600" dirty="0" smtClean="0"/>
              <a:t>BRASIL</a:t>
            </a:r>
            <a:r>
              <a:rPr lang="pt-BR" sz="5600" dirty="0"/>
              <a:t>, Ministério da Educação. Secretaria de Educação. </a:t>
            </a:r>
            <a:r>
              <a:rPr lang="pt-BR" sz="5600" b="1" dirty="0"/>
              <a:t>Referencial Curricular Nacional para a Educação Infantil: </a:t>
            </a:r>
            <a:r>
              <a:rPr lang="pt-BR" sz="5600" dirty="0"/>
              <a:t>Brasília: MEC/SEF, 1998, v. 1 e 2. </a:t>
            </a:r>
            <a:endParaRPr lang="pt-BR" sz="5600" dirty="0" smtClean="0"/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r>
              <a:rPr lang="pt-BR" sz="5600" dirty="0" smtClean="0"/>
              <a:t>BRASIL</a:t>
            </a:r>
            <a:r>
              <a:rPr lang="pt-BR" sz="5600" dirty="0"/>
              <a:t>. Ministério da Educação e do Deporto. </a:t>
            </a:r>
            <a:r>
              <a:rPr lang="pt-BR" sz="5600" b="1" dirty="0"/>
              <a:t>Referencial Curricular Nacional da Educação Infantil. </a:t>
            </a:r>
            <a:r>
              <a:rPr lang="pt-BR" sz="5600" dirty="0"/>
              <a:t>Brasília: MEC/SEF, Secretaria da Educação Fundamental, 1998. Vol. </a:t>
            </a:r>
            <a:r>
              <a:rPr lang="pt-BR" sz="5600" dirty="0" smtClean="0"/>
              <a:t>3</a:t>
            </a:r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r>
              <a:rPr lang="pt-BR" sz="5600" dirty="0"/>
              <a:t>DICKEL, Adriana. </a:t>
            </a:r>
            <a:r>
              <a:rPr lang="pt-BR" sz="5600" b="1" dirty="0"/>
              <a:t>Que sentido há em se falar em professor pesquisador no contexto atual?</a:t>
            </a:r>
            <a:r>
              <a:rPr lang="pt-BR" sz="5600" dirty="0"/>
              <a:t>  GERALDI, </a:t>
            </a:r>
            <a:r>
              <a:rPr lang="pt-BR" sz="5600" dirty="0" err="1"/>
              <a:t>Corinta</a:t>
            </a:r>
            <a:r>
              <a:rPr lang="pt-BR" sz="5600" dirty="0"/>
              <a:t> Maria </a:t>
            </a:r>
            <a:r>
              <a:rPr lang="pt-BR" sz="5600" dirty="0" err="1"/>
              <a:t>Grisolia</a:t>
            </a:r>
            <a:r>
              <a:rPr lang="pt-BR" sz="5600" dirty="0"/>
              <a:t>; FIORENTINI, Dario; PEREIRA, Elisabete Monteiro de A. (</a:t>
            </a:r>
            <a:r>
              <a:rPr lang="pt-BR" sz="5600" dirty="0" err="1"/>
              <a:t>orgs</a:t>
            </a:r>
            <a:r>
              <a:rPr lang="pt-BR" sz="5600" dirty="0"/>
              <a:t>.). </a:t>
            </a:r>
            <a:r>
              <a:rPr lang="pt-BR" sz="5600" i="1" dirty="0"/>
              <a:t>Cartografias do trabalho docente</a:t>
            </a:r>
            <a:r>
              <a:rPr lang="pt-BR" sz="5600" dirty="0"/>
              <a:t>: professor (a)-pesquisador (a). 1. ed. Campinas, SP: Mercado de Letras: Associação de Leitura do Brasil, 1998. P. 33-71.</a:t>
            </a:r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r>
              <a:rPr lang="pt-BR" sz="5600" dirty="0"/>
              <a:t>FERREIRA, Maria </a:t>
            </a:r>
            <a:r>
              <a:rPr lang="pt-BR" sz="5600" dirty="0" err="1"/>
              <a:t>Clodilde</a:t>
            </a:r>
            <a:r>
              <a:rPr lang="pt-BR" sz="5600" dirty="0"/>
              <a:t> Rossetti; MELLO, Ana Maria; VITORIA, Telma; GOSUEN, Adriano; CHAGURI, Ana Cecília. </a:t>
            </a:r>
            <a:r>
              <a:rPr lang="pt-BR" sz="5600" b="1" dirty="0"/>
              <a:t>Os fazeres na Educação Infantil. </a:t>
            </a:r>
            <a:r>
              <a:rPr lang="pt-BR" sz="5600" dirty="0"/>
              <a:t>7. Ed. São Paulo: Cortez, 2005. 199 p.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600201"/>
            <a:ext cx="8229600" cy="47811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900" dirty="0" smtClean="0"/>
              <a:t>FRANCO</a:t>
            </a:r>
            <a:r>
              <a:rPr lang="pt-BR" sz="2900" dirty="0"/>
              <a:t>, Márcia E. </a:t>
            </a:r>
            <a:r>
              <a:rPr lang="pt-BR" sz="2900" dirty="0" err="1"/>
              <a:t>Wilke</a:t>
            </a:r>
            <a:r>
              <a:rPr lang="pt-BR" sz="2900" dirty="0"/>
              <a:t>. </a:t>
            </a:r>
            <a:r>
              <a:rPr lang="pt-BR" sz="2900" b="1" dirty="0"/>
              <a:t>Compreendendo a Infância como uma condição da criança. </a:t>
            </a:r>
            <a:r>
              <a:rPr lang="pt-BR" sz="2900" dirty="0"/>
              <a:t>Porto Alegre: Mediação, 2002. 79 </a:t>
            </a:r>
            <a:r>
              <a:rPr lang="pt-BR" sz="2900" dirty="0" smtClean="0"/>
              <a:t>p.</a:t>
            </a:r>
          </a:p>
          <a:p>
            <a:pPr marL="0" indent="0">
              <a:buNone/>
            </a:pPr>
            <a:endParaRPr lang="pt-BR" sz="2900" dirty="0"/>
          </a:p>
          <a:p>
            <a:pPr marL="0" indent="0">
              <a:buNone/>
            </a:pPr>
            <a:r>
              <a:rPr lang="pt-BR" sz="2900" dirty="0" smtClean="0"/>
              <a:t>HAETINGER</a:t>
            </a:r>
            <a:r>
              <a:rPr lang="pt-BR" sz="2900" dirty="0"/>
              <a:t>, Max </a:t>
            </a:r>
            <a:r>
              <a:rPr lang="pt-BR" sz="2900" dirty="0" err="1"/>
              <a:t>Gunther</a:t>
            </a:r>
            <a:r>
              <a:rPr lang="pt-BR" sz="2900" dirty="0"/>
              <a:t>. </a:t>
            </a:r>
            <a:r>
              <a:rPr lang="pt-BR" sz="2900" b="1" dirty="0"/>
              <a:t>Movimento. </a:t>
            </a:r>
            <a:r>
              <a:rPr lang="pt-BR" sz="2900" dirty="0"/>
              <a:t>Curitiba, 2012. 120 p. </a:t>
            </a:r>
            <a:endParaRPr lang="pt-BR" sz="2900" dirty="0" smtClean="0"/>
          </a:p>
          <a:p>
            <a:pPr marL="0" indent="0">
              <a:buNone/>
            </a:pPr>
            <a:endParaRPr lang="pt-BR" sz="2900" dirty="0"/>
          </a:p>
          <a:p>
            <a:pPr marL="0" indent="0">
              <a:buNone/>
            </a:pPr>
            <a:r>
              <a:rPr lang="pt-BR" sz="2900" dirty="0"/>
              <a:t>KISHIMOTO, </a:t>
            </a:r>
            <a:r>
              <a:rPr lang="pt-BR" sz="2900" dirty="0" err="1"/>
              <a:t>Tizuko</a:t>
            </a:r>
            <a:r>
              <a:rPr lang="pt-BR" sz="2900" dirty="0"/>
              <a:t> </a:t>
            </a:r>
            <a:r>
              <a:rPr lang="pt-BR" sz="2900" dirty="0" err="1"/>
              <a:t>Morchida</a:t>
            </a:r>
            <a:r>
              <a:rPr lang="pt-BR" sz="2900" dirty="0"/>
              <a:t> (Org.). </a:t>
            </a:r>
            <a:r>
              <a:rPr lang="pt-BR" sz="2900" b="1" dirty="0"/>
              <a:t>O brincar e suas teorias. </a:t>
            </a:r>
            <a:r>
              <a:rPr lang="pt-BR" sz="2900" dirty="0"/>
              <a:t>São Paulo: Pioneira, 1998. </a:t>
            </a:r>
          </a:p>
          <a:p>
            <a:pPr marL="0" indent="0">
              <a:buNone/>
            </a:pPr>
            <a:endParaRPr lang="pt-BR" sz="2900" dirty="0"/>
          </a:p>
          <a:p>
            <a:pPr marL="0" indent="0">
              <a:buNone/>
            </a:pPr>
            <a:r>
              <a:rPr lang="pt-BR" sz="2900" dirty="0"/>
              <a:t>LE BOULCH. Jean. </a:t>
            </a:r>
            <a:r>
              <a:rPr lang="pt-BR" sz="2900" b="1" dirty="0"/>
              <a:t>O desenvolvimento psicomotor: do nascimento até 06 anos: consequências educativas; a </a:t>
            </a:r>
            <a:r>
              <a:rPr lang="pt-BR" sz="2900" b="1" dirty="0" err="1"/>
              <a:t>psicocinética</a:t>
            </a:r>
            <a:r>
              <a:rPr lang="pt-BR" sz="2900" b="1" dirty="0"/>
              <a:t> na idade pré-escolar. </a:t>
            </a:r>
            <a:r>
              <a:rPr lang="pt-BR" sz="2900" dirty="0"/>
              <a:t>Porto Alegre, Artes Médicas, 1982.</a:t>
            </a:r>
          </a:p>
          <a:p>
            <a:pPr marL="0" indent="0">
              <a:buNone/>
            </a:pPr>
            <a:endParaRPr lang="pt-BR" sz="2900" dirty="0"/>
          </a:p>
          <a:p>
            <a:pPr marL="0" indent="0">
              <a:buNone/>
            </a:pPr>
            <a:r>
              <a:rPr lang="pt-BR" sz="2900" dirty="0"/>
              <a:t>LEVIN, </a:t>
            </a:r>
            <a:r>
              <a:rPr lang="pt-BR" sz="2900" dirty="0" err="1"/>
              <a:t>Esteban</a:t>
            </a:r>
            <a:r>
              <a:rPr lang="pt-BR" sz="2900" dirty="0"/>
              <a:t>. </a:t>
            </a:r>
            <a:r>
              <a:rPr lang="pt-BR" sz="2900" b="1" dirty="0"/>
              <a:t>A infância em cena: constituição do sujeito e desenvolvimento psicomotor. </a:t>
            </a:r>
            <a:r>
              <a:rPr lang="pt-BR" sz="2900" dirty="0"/>
              <a:t>Petrópolis, RJ: Vozes, 1998. 285 p.</a:t>
            </a:r>
          </a:p>
          <a:p>
            <a:pPr marL="0" indent="0">
              <a:buNone/>
            </a:pPr>
            <a:endParaRPr lang="pt-BR" sz="2900" dirty="0"/>
          </a:p>
          <a:p>
            <a:pPr marL="0" indent="0">
              <a:buNone/>
            </a:pPr>
            <a:r>
              <a:rPr lang="pt-BR" sz="2900" dirty="0"/>
              <a:t>LUDKE, Menga.  </a:t>
            </a:r>
            <a:r>
              <a:rPr lang="pt-BR" sz="2900" b="1" dirty="0"/>
              <a:t>A pesquisa na formação do professor. </a:t>
            </a:r>
            <a:r>
              <a:rPr lang="pt-BR" sz="2900" i="1" dirty="0"/>
              <a:t>In</a:t>
            </a:r>
            <a:r>
              <a:rPr lang="pt-BR" sz="2900" dirty="0"/>
              <a:t>: FAZENDA, Ivani. (Org.). A pesquisa em educação e as transformações do conhecimento. 8 ed. Campinas, SP: Papirus, 2006. p. 111-120</a:t>
            </a:r>
            <a:r>
              <a:rPr lang="pt-BR" sz="2900" dirty="0" smtClean="0"/>
              <a:t>.</a:t>
            </a:r>
          </a:p>
          <a:p>
            <a:pPr marL="0" indent="0">
              <a:buNone/>
            </a:pPr>
            <a:endParaRPr lang="pt-BR" sz="2900" dirty="0" smtClean="0"/>
          </a:p>
          <a:p>
            <a:pPr marL="0" indent="0">
              <a:buNone/>
            </a:pPr>
            <a:r>
              <a:rPr lang="pt-BR" sz="2900" dirty="0"/>
              <a:t>NEGRINE, Airton. </a:t>
            </a:r>
            <a:r>
              <a:rPr lang="pt-BR" sz="2900" b="1" dirty="0"/>
              <a:t>Aprendizagem e desenvolvimento infantil: psicomotricidade, alternativas pedagógicas. </a:t>
            </a:r>
            <a:r>
              <a:rPr lang="pt-BR" sz="2900" dirty="0"/>
              <a:t>Porto Alegre: PRODIL, 1994</a:t>
            </a:r>
            <a:r>
              <a:rPr lang="pt-BR" sz="2900" dirty="0" smtClean="0"/>
              <a:t>.</a:t>
            </a:r>
          </a:p>
          <a:p>
            <a:pPr marL="0" indent="0">
              <a:buNone/>
            </a:pPr>
            <a:endParaRPr lang="pt-BR" sz="2900" dirty="0" smtClean="0"/>
          </a:p>
          <a:p>
            <a:pPr marL="0" indent="0">
              <a:buNone/>
            </a:pPr>
            <a:r>
              <a:rPr lang="pt-BR" sz="2900" dirty="0"/>
              <a:t>NEGRINE, Airton. </a:t>
            </a:r>
            <a:r>
              <a:rPr lang="pt-BR" sz="2900" b="1" dirty="0"/>
              <a:t>O corpo na educação infantil</a:t>
            </a:r>
            <a:r>
              <a:rPr lang="pt-BR" sz="2900" dirty="0"/>
              <a:t>. Caxias do Sul: EDUCS, 2002. 234p. </a:t>
            </a:r>
          </a:p>
          <a:p>
            <a:pPr marL="0" indent="0">
              <a:buNone/>
            </a:pPr>
            <a:endParaRPr lang="pt-BR" sz="3400" dirty="0"/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1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600201"/>
            <a:ext cx="8229600" cy="49251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6400" dirty="0" smtClean="0"/>
              <a:t>OLIVEIRA</a:t>
            </a:r>
            <a:r>
              <a:rPr lang="pt-BR" sz="6400" dirty="0"/>
              <a:t>, Gislene de Campos. </a:t>
            </a:r>
            <a:r>
              <a:rPr lang="pt-BR" sz="6400" b="1" dirty="0"/>
              <a:t>Psicomotricidade: educação e reeducação num enfoque psicopedagógico.</a:t>
            </a:r>
            <a:r>
              <a:rPr lang="pt-BR" sz="6400" dirty="0"/>
              <a:t> RJ: Vozes, 1997.</a:t>
            </a:r>
          </a:p>
          <a:p>
            <a:pPr marL="0" indent="0">
              <a:buNone/>
            </a:pPr>
            <a:endParaRPr lang="pt-BR" sz="6400" dirty="0"/>
          </a:p>
          <a:p>
            <a:pPr marL="0" indent="0">
              <a:buNone/>
            </a:pPr>
            <a:r>
              <a:rPr lang="pt-BR" sz="6400" dirty="0" smtClean="0"/>
              <a:t>OLIVEIRA</a:t>
            </a:r>
            <a:r>
              <a:rPr lang="pt-BR" sz="6400" dirty="0"/>
              <a:t>, </a:t>
            </a:r>
            <a:r>
              <a:rPr lang="pt-BR" sz="6400" dirty="0" err="1"/>
              <a:t>Zilma</a:t>
            </a:r>
            <a:r>
              <a:rPr lang="pt-BR" sz="6400" dirty="0"/>
              <a:t> Ramos</a:t>
            </a:r>
            <a:r>
              <a:rPr lang="pt-BR" sz="6400" i="1" dirty="0"/>
              <a:t>. </a:t>
            </a:r>
            <a:r>
              <a:rPr lang="pt-BR" sz="6400" b="1" dirty="0"/>
              <a:t>Educação Infantil: fundamentos e métodos.</a:t>
            </a:r>
            <a:r>
              <a:rPr lang="pt-BR" sz="6400" dirty="0"/>
              <a:t> 2. Ed. São Paulo: Cortez, 2011.</a:t>
            </a:r>
          </a:p>
          <a:p>
            <a:pPr marL="0" indent="0">
              <a:buNone/>
            </a:pPr>
            <a:endParaRPr lang="pt-BR" sz="6400" dirty="0"/>
          </a:p>
          <a:p>
            <a:pPr marL="0" indent="0">
              <a:buNone/>
            </a:pPr>
            <a:r>
              <a:rPr lang="pt-BR" sz="6400" dirty="0" smtClean="0"/>
              <a:t>OSTETTO</a:t>
            </a:r>
            <a:r>
              <a:rPr lang="pt-BR" sz="6400" dirty="0"/>
              <a:t>, Luciana Esmeralda (org.). </a:t>
            </a:r>
            <a:r>
              <a:rPr lang="pt-BR" sz="6400" b="1" dirty="0"/>
              <a:t>Encontros e encantamentos na educação infantil: partilhando experiências de estágio. </a:t>
            </a:r>
            <a:r>
              <a:rPr lang="pt-BR" sz="6400" dirty="0"/>
              <a:t>4. Ed. Campinas. São Paulo: Papirus, 2004.</a:t>
            </a:r>
          </a:p>
          <a:p>
            <a:pPr marL="0" indent="0">
              <a:buNone/>
            </a:pPr>
            <a:endParaRPr lang="pt-BR" sz="6400" dirty="0"/>
          </a:p>
          <a:p>
            <a:pPr marL="0" indent="0">
              <a:buNone/>
            </a:pPr>
            <a:r>
              <a:rPr lang="pt-BR" sz="6400" dirty="0" smtClean="0"/>
              <a:t>ROCHA</a:t>
            </a:r>
            <a:r>
              <a:rPr lang="pt-BR" sz="6400" dirty="0"/>
              <a:t>, Rita de Cássia Luiz da. </a:t>
            </a:r>
            <a:r>
              <a:rPr lang="pt-BR" sz="6400" b="1" dirty="0"/>
              <a:t>História da infância: reflexões acerca de algumas concepções correntes. </a:t>
            </a:r>
            <a:r>
              <a:rPr lang="pt-BR" sz="6400" dirty="0" err="1"/>
              <a:t>Analecta</a:t>
            </a:r>
            <a:r>
              <a:rPr lang="pt-BR" sz="6400" dirty="0"/>
              <a:t>, 2002. p.51-63</a:t>
            </a:r>
            <a:r>
              <a:rPr lang="pt-BR" sz="6400" dirty="0" smtClean="0"/>
              <a:t>.</a:t>
            </a:r>
          </a:p>
          <a:p>
            <a:pPr marL="0" indent="0">
              <a:buNone/>
            </a:pPr>
            <a:r>
              <a:rPr lang="pt-BR" sz="6400" dirty="0"/>
              <a:t>PEREIRA, Eugênio Tadeu. </a:t>
            </a:r>
            <a:r>
              <a:rPr lang="pt-BR" sz="6400" b="1" dirty="0" err="1"/>
              <a:t>Bincar</a:t>
            </a:r>
            <a:r>
              <a:rPr lang="pt-BR" sz="6400" b="1" dirty="0"/>
              <a:t>(es). </a:t>
            </a:r>
            <a:r>
              <a:rPr lang="pt-BR" sz="6400" dirty="0"/>
              <a:t>Belo Horizonte: UFMG, Proex UFMG. 2005. p. 17-27</a:t>
            </a:r>
          </a:p>
          <a:p>
            <a:pPr marL="0" indent="0">
              <a:buNone/>
            </a:pPr>
            <a:endParaRPr lang="pt-BR" sz="6400" dirty="0"/>
          </a:p>
          <a:p>
            <a:pPr marL="0" indent="0">
              <a:buNone/>
            </a:pPr>
            <a:r>
              <a:rPr lang="pt-BR" sz="6400" dirty="0"/>
              <a:t>VECCHIATO, Mauro. </a:t>
            </a:r>
            <a:r>
              <a:rPr lang="pt-BR" sz="6400" b="1" dirty="0"/>
              <a:t>A terapia psicomotora</a:t>
            </a:r>
            <a:r>
              <a:rPr lang="pt-BR" sz="6400" dirty="0"/>
              <a:t>. Brasília, 2003. 216p. </a:t>
            </a:r>
          </a:p>
          <a:p>
            <a:pPr marL="0" indent="0">
              <a:buNone/>
            </a:pPr>
            <a:endParaRPr lang="pt-BR" sz="6400" dirty="0"/>
          </a:p>
          <a:p>
            <a:pPr marL="0" indent="0">
              <a:buNone/>
            </a:pPr>
            <a:r>
              <a:rPr lang="pt-BR" sz="6400" dirty="0"/>
              <a:t>WALLON, Henri. </a:t>
            </a:r>
            <a:r>
              <a:rPr lang="pt-BR" sz="6400" b="1" dirty="0"/>
              <a:t>As origens do pensamento na criança. </a:t>
            </a:r>
            <a:r>
              <a:rPr lang="pt-BR" sz="6400" dirty="0"/>
              <a:t>São Paulo: Manole, 1989.</a:t>
            </a:r>
          </a:p>
          <a:p>
            <a:pPr marL="0" indent="0">
              <a:buNone/>
            </a:pPr>
            <a:endParaRPr lang="pt-BR" sz="6400" dirty="0"/>
          </a:p>
          <a:p>
            <a:pPr marL="0" indent="0">
              <a:buNone/>
            </a:pPr>
            <a:r>
              <a:rPr lang="pt-BR" sz="6400" dirty="0"/>
              <a:t>Definição de “</a:t>
            </a:r>
            <a:r>
              <a:rPr lang="pt-BR" sz="6400" dirty="0" err="1"/>
              <a:t>gestalt</a:t>
            </a:r>
            <a:r>
              <a:rPr lang="pt-BR" sz="6400" dirty="0"/>
              <a:t>”, disponível em: </a:t>
            </a:r>
          </a:p>
          <a:p>
            <a:pPr marL="0" indent="0">
              <a:buNone/>
            </a:pPr>
            <a:r>
              <a:rPr lang="pt-BR" sz="6400" u="sng" dirty="0">
                <a:hlinkClick r:id="rId2"/>
              </a:rPr>
              <a:t>https://www.igt.psc.br/Artigos/a_crianca_em_desenvolvimento_um_olhar_gestaltico.htm</a:t>
            </a:r>
            <a:r>
              <a:rPr lang="pt-BR" sz="6400" dirty="0"/>
              <a:t> acesso em 02/09/2017.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7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285861"/>
            <a:ext cx="8229600" cy="48403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b="1" i="1" dirty="0" smtClean="0">
                <a:latin typeface="Aparajita" pitchFamily="34" charset="0"/>
                <a:cs typeface="Aparajita" pitchFamily="34" charset="0"/>
              </a:rPr>
              <a:t>    </a:t>
            </a:r>
          </a:p>
          <a:p>
            <a:pPr marL="0" indent="0" algn="just">
              <a:buNone/>
            </a:pPr>
            <a:r>
              <a:rPr lang="pt-BR" sz="4200" i="1" dirty="0" smtClean="0"/>
              <a:t>“</a:t>
            </a:r>
            <a:r>
              <a:rPr lang="pt-BR" sz="4200" i="1" dirty="0"/>
              <a:t>Todo conhecimento começa com o sonho. O sonho nada mais é que a aventura pelo mar desconhecido, em busca da terra sonhada. Mas sonhar é coisa que não se ensina, brota das profundezas do corpo, como a alegria brota das profundezas da Terra. Como mestre só posso então lhe dizer uma coisa. Contem-me os seus sonhos para que sonhemos juntos”. </a:t>
            </a:r>
            <a:endParaRPr lang="pt-BR" sz="4200" dirty="0"/>
          </a:p>
          <a:p>
            <a:pPr marL="0" indent="0" algn="just">
              <a:buNone/>
            </a:pPr>
            <a:r>
              <a:rPr lang="pt-BR" sz="4200" i="1" dirty="0" smtClean="0"/>
              <a:t>                                             </a:t>
            </a:r>
          </a:p>
          <a:p>
            <a:pPr marL="0" indent="0">
              <a:buNone/>
            </a:pPr>
            <a:r>
              <a:rPr lang="pt-BR" sz="4200" i="1" dirty="0"/>
              <a:t> </a:t>
            </a:r>
            <a:r>
              <a:rPr lang="pt-BR" sz="4200" i="1" dirty="0" smtClean="0"/>
              <a:t>                                                         (</a:t>
            </a:r>
            <a:r>
              <a:rPr lang="pt-BR" sz="4200" i="1" dirty="0"/>
              <a:t>Rubem Alves)</a:t>
            </a:r>
            <a:endParaRPr lang="pt-BR" sz="4200" dirty="0"/>
          </a:p>
          <a:p>
            <a:pPr algn="ctr">
              <a:buNone/>
            </a:pPr>
            <a:endParaRPr lang="pt-BR" sz="4000" b="1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sz="5400" b="1" i="1" dirty="0" smtClean="0">
              <a:latin typeface="Andalus" pitchFamily="18" charset="-78"/>
              <a:cs typeface="Andalus" pitchFamily="18" charset="-78"/>
            </a:endParaRPr>
          </a:p>
          <a:p>
            <a:pPr algn="ctr">
              <a:buNone/>
            </a:pPr>
            <a:r>
              <a:rPr lang="pt-BR" sz="5400" b="1" i="1" dirty="0" smtClean="0">
                <a:latin typeface="Andalus" pitchFamily="18" charset="-78"/>
                <a:cs typeface="Andalus" pitchFamily="18" charset="-78"/>
              </a:rPr>
              <a:t>Obrigada pela atenção!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r>
              <a:rPr lang="pt-BR" sz="2800" b="1" i="1" dirty="0" smtClean="0"/>
              <a:t>E-mail para contato: marinaap.rabelo@outlook.com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PROBLEMA DE PESQUISA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600200"/>
            <a:ext cx="8229600" cy="47577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800" b="1" dirty="0" smtClean="0"/>
              <a:t>Qual a necessidade de pesquisar o desenvolvimento infantil acerca da importância da psicomotricidade?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b="1" dirty="0" smtClean="0"/>
              <a:t> </a:t>
            </a:r>
            <a:endParaRPr lang="pt-BR" sz="2800" b="1" dirty="0"/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800" b="1" dirty="0" smtClean="0"/>
              <a:t>Qual a importância e o significado do movimento para a construção do sujeito infantil?</a:t>
            </a:r>
          </a:p>
          <a:p>
            <a:pPr algn="just">
              <a:buNone/>
            </a:pPr>
            <a:r>
              <a:rPr lang="pt-BR" sz="2400" dirty="0" smtClean="0"/>
              <a:t>      </a:t>
            </a:r>
            <a:endParaRPr lang="pt-BR" sz="2400" b="1" dirty="0" smtClean="0"/>
          </a:p>
          <a:p>
            <a:pPr marL="0" indent="0" algn="just">
              <a:buNone/>
            </a:pP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HIPÓTESES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/>
              <a:t>O que leva a psicomotricidade ser um fator importante no desenvolvimento infantil?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/>
              <a:t>Quais as etapas do desenvolvimento infantil?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/>
              <a:t>Qual a relação da psicomotricidade e </a:t>
            </a:r>
            <a:r>
              <a:rPr lang="pt-BR" b="1" dirty="0" smtClean="0"/>
              <a:t>do </a:t>
            </a:r>
            <a:r>
              <a:rPr lang="pt-BR" b="1" dirty="0"/>
              <a:t>desenvolvimento infantil?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0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JUSTIFICATIVA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A psicomotricidade constitui </a:t>
            </a:r>
            <a:r>
              <a:rPr lang="pt-BR" sz="2400" b="1" dirty="0" smtClean="0"/>
              <a:t>em </a:t>
            </a:r>
            <a:r>
              <a:rPr lang="pt-BR" sz="2400" b="1" dirty="0" smtClean="0"/>
              <a:t>um </a:t>
            </a:r>
            <a:r>
              <a:rPr lang="pt-BR" sz="2400" b="1" dirty="0" smtClean="0"/>
              <a:t>fator que engloba a base fundamental para o processo de desenvolvimento da criança</a:t>
            </a:r>
            <a:r>
              <a:rPr lang="pt-BR" sz="2400" b="1" dirty="0" smtClean="0"/>
              <a:t>;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Os movimentos corporais podem ser expressados através de sentimentos;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 Valorizar a psicomotricidade das crianças e seu desenvolvimento acerca de sua expressão e concepção corporal. </a:t>
            </a: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1"/>
            <a:ext cx="84010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b="1" dirty="0" smtClean="0"/>
              <a:t> Objetivo Geral</a:t>
            </a:r>
          </a:p>
          <a:p>
            <a:pPr algn="ctr">
              <a:buNone/>
            </a:pPr>
            <a:endParaRPr lang="pt-BR" b="1" dirty="0" smtClean="0"/>
          </a:p>
          <a:p>
            <a:pPr lvl="0" algn="just">
              <a:buFont typeface="Wingdings" pitchFamily="2" charset="2"/>
              <a:buChar char="ü"/>
            </a:pPr>
            <a:r>
              <a:rPr lang="pt-BR" sz="2800" b="1" dirty="0" smtClean="0"/>
              <a:t> Compreender a importância e o significado do movimento para a construção do sujeito infantil, valorizando a psicomotricidade das crianças e seu desenvolvimento acerca de sua expressão e concepção corporal. </a:t>
            </a:r>
            <a:endParaRPr lang="pt-BR" sz="2800" dirty="0" smtClean="0"/>
          </a:p>
          <a:p>
            <a:pPr algn="just">
              <a:buNone/>
            </a:pPr>
            <a:endParaRPr lang="pt-BR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3600" b="1" dirty="0" smtClean="0"/>
              <a:t>Objetivos Específicos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896544"/>
          </a:xfrm>
        </p:spPr>
        <p:txBody>
          <a:bodyPr>
            <a:noAutofit/>
          </a:bodyPr>
          <a:lstStyle/>
          <a:p>
            <a:pPr marL="514305" lvl="0" indent="-514305" algn="just">
              <a:buFont typeface="Wingdings" pitchFamily="2" charset="2"/>
              <a:buChar char="ü"/>
            </a:pPr>
            <a:r>
              <a:rPr lang="pt-BR" sz="2400" b="1" dirty="0"/>
              <a:t>Analisar de forma conceitual as atividades pedagógicas e psicomotoras desenvolvidas junto às crianças que foram o foco desta pesquisa</a:t>
            </a:r>
            <a:r>
              <a:rPr lang="pt-BR" sz="2400" b="1" dirty="0" smtClean="0"/>
              <a:t>.</a:t>
            </a:r>
            <a:endParaRPr lang="pt-BR" sz="2400" dirty="0"/>
          </a:p>
          <a:p>
            <a:pPr marL="514305" lvl="0" indent="-514305" algn="just">
              <a:buFont typeface="Wingdings" pitchFamily="2" charset="2"/>
              <a:buChar char="ü"/>
            </a:pPr>
            <a:r>
              <a:rPr lang="pt-BR" sz="2400" b="1" dirty="0"/>
              <a:t>Refletir como as crianças expressam seus</a:t>
            </a:r>
            <a:r>
              <a:rPr lang="pt-BR" sz="2400" dirty="0"/>
              <a:t> </a:t>
            </a:r>
            <a:r>
              <a:rPr lang="pt-BR" sz="2400" b="1" dirty="0"/>
              <a:t>sentimentos através dos movimentos corporais</a:t>
            </a:r>
            <a:r>
              <a:rPr lang="pt-BR" sz="2400" b="1" dirty="0" smtClean="0"/>
              <a:t>.</a:t>
            </a:r>
          </a:p>
          <a:p>
            <a:pPr marL="514305" indent="-514305" algn="just">
              <a:buFont typeface="Wingdings" pitchFamily="2" charset="2"/>
              <a:buChar char="ü"/>
            </a:pPr>
            <a:r>
              <a:rPr lang="pt-BR" sz="2400" b="1" dirty="0"/>
              <a:t>Analisar os aspectos afetivos, motores e cognitivos das crianças, a partir do trabalho com </a:t>
            </a:r>
            <a:r>
              <a:rPr lang="pt-BR" sz="2400" b="1" dirty="0" smtClean="0"/>
              <a:t>a psicomotricidade</a:t>
            </a:r>
            <a:r>
              <a:rPr lang="pt-BR" sz="2400" b="1" dirty="0" smtClean="0"/>
              <a:t>.</a:t>
            </a:r>
          </a:p>
          <a:p>
            <a:pPr marL="514305" lvl="0" indent="-514305" algn="just">
              <a:buFont typeface="Wingdings" pitchFamily="2" charset="2"/>
              <a:buChar char="ü"/>
            </a:pPr>
            <a:r>
              <a:rPr lang="pt-BR" sz="2400" b="1" dirty="0"/>
              <a:t> Analisar as condições que as instituições oferecem para o trabalho com a psicomotricidade na Educação Infantil.</a:t>
            </a:r>
            <a:endParaRPr lang="pt-BR" sz="2400" dirty="0"/>
          </a:p>
          <a:p>
            <a:pPr marL="514305" lvl="0" indent="-514305" algn="just">
              <a:buFont typeface="Wingdings" pitchFamily="2" charset="2"/>
              <a:buChar char="ü"/>
            </a:pPr>
            <a:r>
              <a:rPr lang="pt-BR" sz="2400" dirty="0" smtClean="0"/>
              <a:t> </a:t>
            </a:r>
            <a:r>
              <a:rPr lang="pt-BR" sz="2400" b="1" dirty="0"/>
              <a:t>Observar o trabalho e as atividades desenvolvidas com as crianças, bem como o quanto as mesmas se envolvem com essa prática.</a:t>
            </a:r>
            <a:endParaRPr lang="pt-BR" sz="2400" dirty="0"/>
          </a:p>
          <a:p>
            <a:pPr marL="514305" indent="-514305" algn="just">
              <a:buFont typeface="Wingdings" pitchFamily="2" charset="2"/>
              <a:buChar char="ü"/>
            </a:pP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REFERENCIAL TEÓRICO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3"/>
            <a:ext cx="8429684" cy="4525963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pt-BR" sz="9600" b="1" dirty="0" smtClean="0"/>
              <a:t>Alves </a:t>
            </a:r>
            <a:r>
              <a:rPr lang="pt-BR" sz="9600" b="1" dirty="0"/>
              <a:t>(2012) retrata sobre o movimento, a autora diz que assim como o exercício, o movimento é de fundamental importância no desenvolvimento físico, intelectual e emocional da criança. </a:t>
            </a:r>
            <a:endParaRPr lang="pt-BR" sz="9600" b="1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endParaRPr lang="pt-BR" sz="9600" b="1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pt-BR" sz="9600" b="1" dirty="0" smtClean="0"/>
              <a:t>Le </a:t>
            </a:r>
            <a:r>
              <a:rPr lang="pt-BR" sz="9600" b="1" dirty="0" err="1"/>
              <a:t>Boulch</a:t>
            </a:r>
            <a:r>
              <a:rPr lang="pt-BR" sz="9600" b="1" dirty="0"/>
              <a:t> (1982) destaca a importância de a psicomotricidade ser trabalhada na escola, no qual a educação psicomotora deve ser enfatizada e iniciada na escola </a:t>
            </a:r>
            <a:r>
              <a:rPr lang="pt-BR" sz="9600" b="1" dirty="0" smtClean="0"/>
              <a:t>primária.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9600" b="1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pt-BR" sz="9600" b="1" dirty="0" smtClean="0"/>
              <a:t> </a:t>
            </a:r>
            <a:r>
              <a:rPr lang="pt-BR" sz="9600" b="1" dirty="0" err="1" smtClean="0"/>
              <a:t>Negrine</a:t>
            </a:r>
            <a:r>
              <a:rPr lang="pt-BR" sz="9600" b="1" dirty="0" smtClean="0"/>
              <a:t> </a:t>
            </a:r>
            <a:r>
              <a:rPr lang="pt-BR" sz="9600" b="1" dirty="0"/>
              <a:t>(2002) traz uma reflexão de que a psicomotricidade inicialmente esteve direcionada a crianças rotuladas como sendo portadoras de problemas psicomotores.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-1000155"/>
            <a:ext cx="8229600" cy="500090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571481"/>
            <a:ext cx="8229600" cy="555468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Oliveira </a:t>
            </a:r>
            <a:r>
              <a:rPr lang="pt-BR" sz="2400" b="1" dirty="0"/>
              <a:t>(2011) mostra que a criança tem dificuldade para articular os conteúdos provenientes das diversas fontes não apenas em virtude de um estado de imaturidade cerebral</a:t>
            </a:r>
            <a:r>
              <a:rPr lang="pt-BR" sz="2400" b="1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err="1" smtClean="0"/>
              <a:t>Vecchiato</a:t>
            </a:r>
            <a:r>
              <a:rPr lang="pt-BR" sz="2400" b="1" dirty="0" smtClean="0"/>
              <a:t> </a:t>
            </a:r>
            <a:r>
              <a:rPr lang="pt-BR" sz="2400" b="1" dirty="0"/>
              <a:t>(2003</a:t>
            </a:r>
            <a:r>
              <a:rPr lang="pt-BR" sz="2400" b="1" dirty="0" smtClean="0"/>
              <a:t>) diz que </a:t>
            </a:r>
            <a:r>
              <a:rPr lang="pt-BR" sz="2400" b="1" dirty="0"/>
              <a:t>a psicomotricidade é um termo que encontramos cada vez com maior frequência em disciplinas e em ciências humanas que, mesmo muito diferentes entre si, compartilham a importância de considerar o ser humano uma entidade integrada, dentro da qual mente e corpo participam igualmente da estruturação e do funcionamento da vida psíquica. </a:t>
            </a:r>
            <a:endParaRPr lang="pt-BR" sz="2400" dirty="0" smtClean="0"/>
          </a:p>
          <a:p>
            <a:pPr algn="just">
              <a:buNone/>
            </a:pPr>
            <a:endParaRPr lang="pt-BR" sz="2400" dirty="0" smtClean="0"/>
          </a:p>
          <a:p>
            <a:pPr algn="just">
              <a:buNone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METODOLOGIA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357299"/>
            <a:ext cx="8229600" cy="500066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 </a:t>
            </a:r>
            <a:r>
              <a:rPr lang="pt-BR" altLang="pt-BR" sz="2400" b="1" dirty="0" smtClean="0">
                <a:solidFill>
                  <a:srgbClr val="000000"/>
                </a:solidFill>
                <a:cs typeface="Arial" charset="0"/>
              </a:rPr>
              <a:t>Tipo de pesquisa: </a:t>
            </a:r>
            <a:r>
              <a:rPr lang="pt-BR" sz="2400" b="1" dirty="0" smtClean="0"/>
              <a:t>Abordagem Qualitativa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altLang="pt-BR" sz="2400" b="1" dirty="0" smtClean="0">
                <a:solidFill>
                  <a:srgbClr val="000000"/>
                </a:solidFill>
                <a:cs typeface="Arial" charset="0"/>
              </a:rPr>
              <a:t>Instituição ou local pesquisado: </a:t>
            </a:r>
            <a:r>
              <a:rPr lang="pt-BR" altLang="pt-BR" sz="2400" b="1" dirty="0" err="1" smtClean="0"/>
              <a:t>Instuição</a:t>
            </a:r>
            <a:r>
              <a:rPr lang="pt-BR" altLang="pt-BR" sz="2400" b="1" dirty="0" smtClean="0"/>
              <a:t> da rede privada e </a:t>
            </a:r>
            <a:r>
              <a:rPr lang="pt-BR" altLang="pt-BR" sz="2400" b="1" dirty="0" err="1" smtClean="0"/>
              <a:t>instituuição</a:t>
            </a:r>
            <a:r>
              <a:rPr lang="pt-BR" altLang="pt-BR" sz="2400" b="1" dirty="0" smtClean="0"/>
              <a:t> da rede municipal pública da cidade de </a:t>
            </a:r>
            <a:r>
              <a:rPr lang="pt-BR" sz="2400" b="1" dirty="0" smtClean="0"/>
              <a:t>Divinópolis-MG.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Sujeitos envolvidos na pesquisa: 07 professoras </a:t>
            </a:r>
          </a:p>
          <a:p>
            <a:pPr algn="ctr">
              <a:lnSpc>
                <a:spcPct val="160000"/>
              </a:lnSpc>
              <a:buNone/>
            </a:pPr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>Coleta de dados: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Aplicação de questionários e análise de dados coletados.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1195</Words>
  <Application>Microsoft Office PowerPoint</Application>
  <PresentationFormat>Apresentação na tela (4:3)</PresentationFormat>
  <Paragraphs>131</Paragraphs>
  <Slides>16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5</vt:lpstr>
      <vt:lpstr>PROBLEMA DE PESQUISA</vt:lpstr>
      <vt:lpstr>HIPÓTESES</vt:lpstr>
      <vt:lpstr>JUSTIFICATIVA</vt:lpstr>
      <vt:lpstr>OBJETIVOS</vt:lpstr>
      <vt:lpstr> Objetivos Específicos </vt:lpstr>
      <vt:lpstr>REFERENCIAL TEÓRICO</vt:lpstr>
      <vt:lpstr>Apresentação do PowerPoint</vt:lpstr>
      <vt:lpstr>METODOLOGIA</vt:lpstr>
      <vt:lpstr>CONSIDERAÇÕES FINAIS</vt:lpstr>
      <vt:lpstr>Apresentação do PowerPoint</vt:lpstr>
      <vt:lpstr>REFERÊNCIAS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ESTADO DE MINAS GERAIS – UEMG UNIDADE DIVINÓPOLIS</dc:title>
  <dc:creator>admin</dc:creator>
  <cp:lastModifiedBy>SAMSUNG</cp:lastModifiedBy>
  <cp:revision>102</cp:revision>
  <dcterms:created xsi:type="dcterms:W3CDTF">2016-10-31T22:41:42Z</dcterms:created>
  <dcterms:modified xsi:type="dcterms:W3CDTF">2017-12-09T01:50:27Z</dcterms:modified>
</cp:coreProperties>
</file>