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6" r:id="rId9"/>
    <p:sldId id="264" r:id="rId10"/>
    <p:sldId id="283" r:id="rId11"/>
    <p:sldId id="265" r:id="rId12"/>
    <p:sldId id="289" r:id="rId13"/>
    <p:sldId id="285" r:id="rId14"/>
    <p:sldId id="292" r:id="rId15"/>
    <p:sldId id="291" r:id="rId16"/>
    <p:sldId id="286" r:id="rId17"/>
    <p:sldId id="266" r:id="rId18"/>
    <p:sldId id="279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4" r:id="rId28"/>
    <p:sldId id="280" r:id="rId29"/>
  </p:sldIdLst>
  <p:sldSz cx="9144000" cy="6858000" type="screen4x3"/>
  <p:notesSz cx="6858000" cy="9144000"/>
  <p:defaultTextStyle>
    <a:defPPr>
      <a:defRPr lang="pt-BR"/>
    </a:defPPr>
    <a:lvl1pPr marL="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col"/>
        <c:grouping val="stacked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Sim</c:v>
                </c:pt>
                <c:pt idx="1">
                  <c:v>Não </c:v>
                </c:pt>
                <c:pt idx="2">
                  <c:v>Parcialmente</c:v>
                </c:pt>
                <c:pt idx="3">
                  <c:v>Não soube responder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0">
                  <c:v>0.24000000000000005</c:v>
                </c:pt>
                <c:pt idx="1">
                  <c:v>0.5</c:v>
                </c:pt>
                <c:pt idx="2">
                  <c:v>0.25</c:v>
                </c:pt>
                <c:pt idx="3">
                  <c:v>1.0000000000000004E-2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B3-4BF0-9FA3-E55B26212B6C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</c:strCache>
            </c:strRef>
          </c:tx>
          <c:cat>
            <c:strRef>
              <c:f>Plan1!$A$2:$A$5</c:f>
              <c:strCache>
                <c:ptCount val="4"/>
                <c:pt idx="0">
                  <c:v>Sim</c:v>
                </c:pt>
                <c:pt idx="1">
                  <c:v>Não </c:v>
                </c:pt>
                <c:pt idx="2">
                  <c:v>Parcialmente</c:v>
                </c:pt>
                <c:pt idx="3">
                  <c:v>Não soube responder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B3-4BF0-9FA3-E55B26212B6C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</c:strCache>
            </c:strRef>
          </c:tx>
          <c:cat>
            <c:strRef>
              <c:f>Plan1!$A$2:$A$5</c:f>
              <c:strCache>
                <c:ptCount val="4"/>
                <c:pt idx="0">
                  <c:v>Sim</c:v>
                </c:pt>
                <c:pt idx="1">
                  <c:v>Não </c:v>
                </c:pt>
                <c:pt idx="2">
                  <c:v>Parcialmente</c:v>
                </c:pt>
                <c:pt idx="3">
                  <c:v>Não soube responder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7B3-4BF0-9FA3-E55B26212B6C}"/>
            </c:ext>
          </c:extLst>
        </c:ser>
        <c:dLbls/>
        <c:overlap val="100"/>
        <c:axId val="97920896"/>
        <c:axId val="97922432"/>
      </c:barChart>
      <c:catAx>
        <c:axId val="97920896"/>
        <c:scaling>
          <c:orientation val="minMax"/>
        </c:scaling>
        <c:axPos val="b"/>
        <c:numFmt formatCode="General" sourceLinked="0"/>
        <c:tickLblPos val="nextTo"/>
        <c:crossAx val="97922432"/>
        <c:crosses val="autoZero"/>
        <c:auto val="1"/>
        <c:lblAlgn val="ctr"/>
        <c:lblOffset val="100"/>
      </c:catAx>
      <c:valAx>
        <c:axId val="97922432"/>
        <c:scaling>
          <c:orientation val="minMax"/>
        </c:scaling>
        <c:axPos val="l"/>
        <c:majorGridlines/>
        <c:numFmt formatCode="0%" sourceLinked="1"/>
        <c:tickLblPos val="nextTo"/>
        <c:crossAx val="9792089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5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Metodologias tradicionais</c:v>
                </c:pt>
                <c:pt idx="1">
                  <c:v>Metodologias relevantes e positivas</c:v>
                </c:pt>
                <c:pt idx="2">
                  <c:v>Alguns professores deixam a desejar</c:v>
                </c:pt>
                <c:pt idx="3">
                  <c:v>Não souberam responder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0">
                  <c:v>0.51</c:v>
                </c:pt>
                <c:pt idx="1">
                  <c:v>0.35000000000000009</c:v>
                </c:pt>
                <c:pt idx="2">
                  <c:v>9.0000000000000024E-2</c:v>
                </c:pt>
                <c:pt idx="3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ACC-4B2E-A474-492E4ABE92E0}"/>
            </c:ext>
          </c:extLst>
        </c:ser>
        <c:dLbls/>
        <c:overlap val="100"/>
        <c:axId val="98184192"/>
        <c:axId val="98190080"/>
      </c:barChart>
      <c:catAx>
        <c:axId val="98184192"/>
        <c:scaling>
          <c:orientation val="minMax"/>
        </c:scaling>
        <c:axPos val="b"/>
        <c:numFmt formatCode="General" sourceLinked="0"/>
        <c:tickLblPos val="nextTo"/>
        <c:crossAx val="98190080"/>
        <c:crosses val="autoZero"/>
        <c:auto val="1"/>
        <c:lblAlgn val="ctr"/>
        <c:lblOffset val="100"/>
      </c:catAx>
      <c:valAx>
        <c:axId val="98190080"/>
        <c:scaling>
          <c:orientation val="minMax"/>
        </c:scaling>
        <c:axPos val="l"/>
        <c:majorGridlines/>
        <c:numFmt formatCode="0%" sourceLinked="1"/>
        <c:tickLblPos val="nextTo"/>
        <c:crossAx val="9818419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7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É claro e coerente</c:v>
                </c:pt>
                <c:pt idx="1">
                  <c:v>Necessita de revisões</c:v>
                </c:pt>
                <c:pt idx="2">
                  <c:v>Regular</c:v>
                </c:pt>
                <c:pt idx="3">
                  <c:v>Não conhecem o PPP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0">
                  <c:v>0.1</c:v>
                </c:pt>
                <c:pt idx="1">
                  <c:v>0.3000000000000001</c:v>
                </c:pt>
                <c:pt idx="2">
                  <c:v>0.15000000000000005</c:v>
                </c:pt>
                <c:pt idx="3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30-4516-BFE8-CA28E5BEE403}"/>
            </c:ext>
          </c:extLst>
        </c:ser>
        <c:dLbls/>
        <c:overlap val="100"/>
        <c:axId val="98226944"/>
        <c:axId val="98228480"/>
      </c:barChart>
      <c:catAx>
        <c:axId val="98226944"/>
        <c:scaling>
          <c:orientation val="minMax"/>
        </c:scaling>
        <c:axPos val="b"/>
        <c:numFmt formatCode="General" sourceLinked="0"/>
        <c:tickLblPos val="nextTo"/>
        <c:crossAx val="98228480"/>
        <c:crosses val="autoZero"/>
        <c:auto val="1"/>
        <c:lblAlgn val="ctr"/>
        <c:lblOffset val="100"/>
      </c:catAx>
      <c:valAx>
        <c:axId val="98228480"/>
        <c:scaling>
          <c:orientation val="minMax"/>
        </c:scaling>
        <c:axPos val="l"/>
        <c:majorGridlines/>
        <c:numFmt formatCode="0%" sourceLinked="1"/>
        <c:tickLblPos val="nextTo"/>
        <c:crossAx val="9822694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1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Foram solicitados</c:v>
                </c:pt>
                <c:pt idx="1">
                  <c:v>Em poucas disciplinas houve solicitação</c:v>
                </c:pt>
                <c:pt idx="2">
                  <c:v>Não houve nehuma solicitação</c:v>
                </c:pt>
                <c:pt idx="3">
                  <c:v>Não souberam responder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0">
                  <c:v>0.11</c:v>
                </c:pt>
                <c:pt idx="1">
                  <c:v>0.5</c:v>
                </c:pt>
                <c:pt idx="2">
                  <c:v>0.2900000000000002</c:v>
                </c:pt>
                <c:pt idx="3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E7-48B1-9A30-0B68A3695E99}"/>
            </c:ext>
          </c:extLst>
        </c:ser>
        <c:dLbls/>
        <c:overlap val="100"/>
        <c:axId val="101173504"/>
        <c:axId val="101179392"/>
      </c:barChart>
      <c:catAx>
        <c:axId val="101173504"/>
        <c:scaling>
          <c:orientation val="minMax"/>
        </c:scaling>
        <c:axPos val="b"/>
        <c:numFmt formatCode="General" sourceLinked="0"/>
        <c:tickLblPos val="nextTo"/>
        <c:crossAx val="101179392"/>
        <c:crosses val="autoZero"/>
        <c:auto val="1"/>
        <c:lblAlgn val="ctr"/>
        <c:lblOffset val="100"/>
      </c:catAx>
      <c:valAx>
        <c:axId val="101179392"/>
        <c:scaling>
          <c:orientation val="minMax"/>
        </c:scaling>
        <c:axPos val="l"/>
        <c:majorGridlines/>
        <c:numFmt formatCode="0%" sourceLinked="1"/>
        <c:tickLblPos val="nextTo"/>
        <c:crossAx val="10117350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4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Pós - formação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Não </c:v>
                </c:pt>
                <c:pt idx="1">
                  <c:v>Sim</c:v>
                </c:pt>
                <c:pt idx="2">
                  <c:v>Parcialmente</c:v>
                </c:pt>
                <c:pt idx="3">
                  <c:v>Não soube responder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0">
                  <c:v>0.69000000000000083</c:v>
                </c:pt>
                <c:pt idx="1">
                  <c:v>0.15000000000000024</c:v>
                </c:pt>
                <c:pt idx="2">
                  <c:v>0.15000000000000024</c:v>
                </c:pt>
                <c:pt idx="3">
                  <c:v>1.0000000000000021E-2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6F-4938-9BFE-26E5EBF5E6DD}"/>
            </c:ext>
          </c:extLst>
        </c:ser>
        <c:dLbls/>
        <c:axId val="103649280"/>
        <c:axId val="103650816"/>
      </c:barChart>
      <c:catAx>
        <c:axId val="103649280"/>
        <c:scaling>
          <c:orientation val="minMax"/>
        </c:scaling>
        <c:axPos val="b"/>
        <c:numFmt formatCode="General" sourceLinked="0"/>
        <c:tickLblPos val="nextTo"/>
        <c:crossAx val="103650816"/>
        <c:crosses val="autoZero"/>
        <c:auto val="1"/>
        <c:lblAlgn val="ctr"/>
        <c:lblOffset val="100"/>
      </c:catAx>
      <c:valAx>
        <c:axId val="103650816"/>
        <c:scaling>
          <c:orientation val="minMax"/>
        </c:scaling>
        <c:axPos val="l"/>
        <c:majorGridlines/>
        <c:numFmt formatCode="0%" sourceLinked="1"/>
        <c:tickLblPos val="nextTo"/>
        <c:crossAx val="10364928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9633A-59B6-4ECC-A896-971BED629AB4}" type="datetimeFigureOut">
              <a:rPr lang="pt-BR" smtClean="0"/>
              <a:pPr/>
              <a:t>09/12/2017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7F456-7436-4EFE-9828-DD7FE88FE3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7F456-7436-4EFE-9828-DD7FE88FE33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7F456-7436-4EFE-9828-DD7FE88FE339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7F456-7436-4EFE-9828-DD7FE88FE339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7F456-7436-4EFE-9828-DD7FE88FE339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1" indent="0">
              <a:buNone/>
              <a:defRPr sz="1800" b="1"/>
            </a:lvl3pPr>
            <a:lvl4pPr marL="1371481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3" indent="0">
              <a:buNone/>
              <a:defRPr sz="1600" b="1"/>
            </a:lvl7pPr>
            <a:lvl8pPr marL="3200123" indent="0">
              <a:buNone/>
              <a:defRPr sz="1600" b="1"/>
            </a:lvl8pPr>
            <a:lvl9pPr marL="3657284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1" indent="0">
              <a:buNone/>
              <a:defRPr sz="1800" b="1"/>
            </a:lvl3pPr>
            <a:lvl4pPr marL="1371481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3" indent="0">
              <a:buNone/>
              <a:defRPr sz="1600" b="1"/>
            </a:lvl7pPr>
            <a:lvl8pPr marL="3200123" indent="0">
              <a:buNone/>
              <a:defRPr sz="1600" b="1"/>
            </a:lvl8pPr>
            <a:lvl9pPr marL="3657284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1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3" indent="0">
              <a:buNone/>
              <a:defRPr sz="900"/>
            </a:lvl8pPr>
            <a:lvl9pPr marL="3657284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1" indent="0">
              <a:buNone/>
              <a:defRPr sz="2400"/>
            </a:lvl3pPr>
            <a:lvl4pPr marL="1371481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3" indent="0">
              <a:buNone/>
              <a:defRPr sz="2000"/>
            </a:lvl7pPr>
            <a:lvl8pPr marL="3200123" indent="0">
              <a:buNone/>
              <a:defRPr sz="2000"/>
            </a:lvl8pPr>
            <a:lvl9pPr marL="3657284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1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3" indent="0">
              <a:buNone/>
              <a:defRPr sz="900"/>
            </a:lvl8pPr>
            <a:lvl9pPr marL="3657284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5" indent="-285725" algn="l" defTabSz="91432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1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2" indent="-228580" algn="l" defTabSz="91432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2" indent="-228580" algn="l" defTabSz="91432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2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3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3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4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3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3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4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5" y="428605"/>
            <a:ext cx="7772400" cy="1470025"/>
          </a:xfrm>
        </p:spPr>
        <p:txBody>
          <a:bodyPr>
            <a:normAutofit/>
          </a:bodyPr>
          <a:lstStyle/>
          <a:p>
            <a:r>
              <a:rPr lang="pt-BR" sz="2200" dirty="0" smtClean="0">
                <a:latin typeface="Baskerville Old Face" pitchFamily="18" charset="0"/>
              </a:rPr>
              <a:t>5</a:t>
            </a:r>
            <a:endParaRPr lang="pt-BR" sz="2200" dirty="0">
              <a:latin typeface="Baskerville Old Face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9144000" cy="1500198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1"/>
                </a:solidFill>
              </a:rPr>
              <a:t>O SIGNIFICADO DA EDUCAÇÃO INFANTIL PARA O DESENVOLVIMENTO DA CRIANÇA NA VISÃO DO PROFESSOR</a:t>
            </a:r>
            <a:endParaRPr lang="pt-BR" sz="2800" b="1" dirty="0">
              <a:solidFill>
                <a:schemeClr val="tx1"/>
              </a:solidFill>
            </a:endParaRPr>
          </a:p>
          <a:p>
            <a:pPr algn="r"/>
            <a:endParaRPr lang="pt-BR" sz="2400" dirty="0" smtClean="0">
              <a:solidFill>
                <a:schemeClr val="tx1"/>
              </a:solidFill>
            </a:endParaRPr>
          </a:p>
          <a:p>
            <a:pPr algn="r"/>
            <a:r>
              <a:rPr lang="pt-BR" sz="2400" b="1" dirty="0" err="1" smtClean="0">
                <a:solidFill>
                  <a:schemeClr val="tx1"/>
                </a:solidFill>
              </a:rPr>
              <a:t>Graduanda</a:t>
            </a:r>
            <a:r>
              <a:rPr lang="pt-BR" sz="2400" b="1" dirty="0" smtClean="0">
                <a:solidFill>
                  <a:schemeClr val="tx1"/>
                </a:solidFill>
              </a:rPr>
              <a:t>: </a:t>
            </a:r>
            <a:r>
              <a:rPr lang="pt-BR" sz="2400" b="1" dirty="0" err="1" smtClean="0">
                <a:solidFill>
                  <a:schemeClr val="tx1"/>
                </a:solidFill>
              </a:rPr>
              <a:t>Narjara</a:t>
            </a:r>
            <a:r>
              <a:rPr lang="pt-BR" sz="2400" b="1" dirty="0" smtClean="0">
                <a:solidFill>
                  <a:schemeClr val="tx1"/>
                </a:solidFill>
              </a:rPr>
              <a:t> Caroline Vaz Pimenta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</a:rPr>
              <a:t>Prof</a:t>
            </a:r>
            <a:r>
              <a:rPr lang="pt-BR" sz="2400" b="1" dirty="0" smtClean="0">
                <a:solidFill>
                  <a:schemeClr val="tx1"/>
                </a:solidFill>
              </a:rPr>
              <a:t> .Orientadora: </a:t>
            </a:r>
            <a:r>
              <a:rPr lang="pt-BR" sz="2400" b="1" dirty="0" err="1" smtClean="0">
                <a:solidFill>
                  <a:schemeClr val="tx1"/>
                </a:solidFill>
              </a:rPr>
              <a:t>Lenir</a:t>
            </a:r>
            <a:r>
              <a:rPr lang="pt-BR" sz="2400" b="1" dirty="0" smtClean="0">
                <a:solidFill>
                  <a:schemeClr val="tx1"/>
                </a:solidFill>
              </a:rPr>
              <a:t> Rosa André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 algn="r"/>
            <a:endParaRPr lang="pt-BR" sz="2400" b="1" dirty="0" smtClean="0">
              <a:solidFill>
                <a:schemeClr val="tx1"/>
              </a:solidFill>
            </a:endParaRP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Divinópolis/MG – Dezembro de </a:t>
            </a:r>
            <a:r>
              <a:rPr lang="pt-BR" sz="2400" b="1" dirty="0" smtClean="0">
                <a:solidFill>
                  <a:schemeClr val="tx1"/>
                </a:solidFill>
              </a:rPr>
              <a:t>2017.</a:t>
            </a:r>
            <a:endParaRPr lang="pt-BR" sz="2400" b="1" dirty="0" smtClean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\Desktop\download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714357"/>
            <a:ext cx="6286544" cy="102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pt-BR" altLang="pt-BR" b="1" dirty="0" smtClean="0">
                <a:solidFill>
                  <a:srgbClr val="000000"/>
                </a:solidFill>
                <a:cs typeface="Arial" charset="0"/>
              </a:rPr>
            </a:br>
            <a:r>
              <a:rPr lang="pt-BR" altLang="pt-BR" sz="3600" b="1" dirty="0" smtClean="0">
                <a:solidFill>
                  <a:srgbClr val="000000"/>
                </a:solidFill>
                <a:cs typeface="Arial" charset="0"/>
              </a:rPr>
              <a:t>Forma de tratamento dos dados:</a:t>
            </a:r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pt-BR" altLang="pt-BR" b="1" dirty="0" smtClean="0">
                <a:solidFill>
                  <a:srgbClr val="000000"/>
                </a:solidFill>
                <a:cs typeface="Arial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Quantificação dos dados através de gráficos demonstrativos e porcentagem.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Interpretação dos dados contextualizados  por reflexões teóricas.</a:t>
            </a:r>
          </a:p>
          <a:p>
            <a:pPr algn="ctr">
              <a:buFont typeface="Wingdings" pitchFamily="2" charset="2"/>
              <a:buChar char="ü"/>
            </a:pPr>
            <a:endParaRPr lang="pt-BR" sz="2400" b="1" dirty="0" smtClean="0"/>
          </a:p>
          <a:p>
            <a:pPr algn="ctr">
              <a:buNone/>
            </a:pPr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>Limitação do método utilizado: </a:t>
            </a:r>
          </a:p>
          <a:p>
            <a:pPr algn="just">
              <a:buFont typeface="Wingdings" pitchFamily="2" charset="2"/>
              <a:buChar char="ü"/>
            </a:pPr>
            <a:endParaRPr lang="pt-BR" altLang="pt-BR" sz="2400" b="1" dirty="0" smtClean="0">
              <a:solidFill>
                <a:srgbClr val="000000"/>
              </a:solidFill>
              <a:cs typeface="Arial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altLang="pt-BR" sz="2400" b="1" dirty="0" smtClean="0">
                <a:solidFill>
                  <a:srgbClr val="000000"/>
                </a:solidFill>
                <a:cs typeface="Arial" charset="0"/>
              </a:rPr>
              <a:t>A resistência por parte de alguns estudantes em atender o que se pedia no questionário.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CONSIDERAÇÕES FINAIS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7"/>
            <a:ext cx="8401080" cy="4697427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 sz="3000" b="1" dirty="0" smtClean="0"/>
              <a:t>    Qual a visão dos discentes sobre as práticas pedagógicas utilizadas pelos docentes universitários no processo de formação inicial de professores?</a:t>
            </a:r>
          </a:p>
          <a:p>
            <a:pPr algn="just">
              <a:buNone/>
            </a:pPr>
            <a:endParaRPr lang="pt-BR" sz="28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600" b="1" dirty="0" smtClean="0"/>
              <a:t>As hipóteses foram confirmadas.</a:t>
            </a:r>
          </a:p>
          <a:p>
            <a:pPr algn="just">
              <a:buFont typeface="Wingdings" pitchFamily="2" charset="2"/>
              <a:buChar char="ü"/>
            </a:pPr>
            <a:endParaRPr lang="pt-BR" sz="26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600" b="1" dirty="0" smtClean="0"/>
              <a:t>Constatou-se que os apontamentos do PPP dos anos de 2010 e 2014 são relevantes. Assim o PPP torna-se um fio condutor nesse processo.</a:t>
            </a:r>
          </a:p>
          <a:p>
            <a:pPr algn="just">
              <a:buFont typeface="Wingdings" pitchFamily="2" charset="2"/>
              <a:buChar char="ü"/>
            </a:pPr>
            <a:endParaRPr lang="pt-BR" sz="26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600" b="1" dirty="0" smtClean="0">
                <a:latin typeface="+mj-lt"/>
              </a:rPr>
              <a:t>Espera-se do curso mais aulas práticas e dinâmicas, como forma de legitimar a teoria que contempla o curso.</a:t>
            </a:r>
          </a:p>
          <a:p>
            <a:pPr algn="just">
              <a:buNone/>
            </a:pPr>
            <a:endParaRPr lang="pt-BR" sz="26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357322"/>
          </a:xfrm>
        </p:spPr>
        <p:txBody>
          <a:bodyPr>
            <a:noAutofit/>
          </a:bodyPr>
          <a:lstStyle/>
          <a:p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b="1" dirty="0" smtClean="0"/>
              <a:t>A proposta curricular atual atende as expectativas para a formação docente dos alunos do curso de Pedagogia?</a:t>
            </a:r>
            <a:br>
              <a:rPr lang="pt-BR" sz="3200" b="1" dirty="0" smtClean="0"/>
            </a:br>
            <a:r>
              <a:rPr lang="pt-BR" sz="3200" b="1" dirty="0" smtClean="0"/>
              <a:t/>
            </a:r>
            <a:br>
              <a:rPr lang="pt-BR" sz="3200" b="1" dirty="0" smtClean="0"/>
            </a:br>
            <a:endParaRPr lang="pt-BR" sz="3200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28596" y="207167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Como você avalia as metodologias de ensino adotadas pelos professores?</a:t>
            </a:r>
            <a:endParaRPr lang="pt-BR" sz="3200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Qual a sua opinião a respeito do PPP (Projeto Político Pedagógico do Curso)?</a:t>
            </a:r>
            <a:endParaRPr lang="pt-BR" sz="3200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Foi solicitado(a) a realizar atividades de pesquisa como estratégia de aprendizagem?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Sente-se preparado(a) para atuar no âmbito escolar?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857233"/>
            <a:ext cx="8229600" cy="526893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Contatou-se que há docentes que compreendem a relevância das metodologias </a:t>
            </a:r>
            <a:r>
              <a:rPr lang="pt-BR" sz="2400" b="1" dirty="0" err="1" smtClean="0"/>
              <a:t>interacionistas</a:t>
            </a:r>
            <a:r>
              <a:rPr lang="pt-BR" sz="2400" b="1" dirty="0" smtClean="0"/>
              <a:t> e inovadoras no processo de formação inicial de professores.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A dimensão reflexiva inibe que o professor torne-se refém da sua própria prática e que reconstrua sua prática sempre que necessário;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Constatou-se que a maioria dos discentes do curso não está preparada para o cotidiano universitário. A imaturidade pode ser apontada como característica desse público. Entretanto, muitas vezes a prática docente é o reflexo da postura dos discentes.</a:t>
            </a:r>
          </a:p>
          <a:p>
            <a:pPr>
              <a:buFont typeface="Wingdings" pitchFamily="2" charset="2"/>
              <a:buChar char="ü"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500034" y="-928718"/>
            <a:ext cx="8229600" cy="488976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71480"/>
            <a:ext cx="8401080" cy="5857916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700" b="1" dirty="0" smtClean="0"/>
              <a:t>Os resultados dessa pesquisa reafirmam o novo modelo de ensino/aprendizagem, constituído de reflexões teóricas já presentes no curso; estas articuladas a experiências práticas que </a:t>
            </a:r>
            <a:r>
              <a:rPr lang="pt-BR" sz="2700" b="1" dirty="0" err="1" smtClean="0"/>
              <a:t>dialoguam</a:t>
            </a:r>
            <a:r>
              <a:rPr lang="pt-BR" sz="2700" b="1" dirty="0" smtClean="0"/>
              <a:t> com o campo sócio-profissional docente;</a:t>
            </a:r>
          </a:p>
          <a:p>
            <a:pPr algn="just">
              <a:buFont typeface="Wingdings" pitchFamily="2" charset="2"/>
              <a:buChar char="ü"/>
            </a:pPr>
            <a:endParaRPr lang="pt-BR" sz="27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700" b="1" dirty="0" smtClean="0"/>
              <a:t>Conclui-se que o trabalho docente e a formação ofertada necessitam de revisão, bem como o papel do discente frente a sua formação acadêmica;</a:t>
            </a:r>
          </a:p>
          <a:p>
            <a:pPr algn="just">
              <a:buNone/>
            </a:pPr>
            <a:endParaRPr lang="pt-BR" sz="27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700" b="1" dirty="0" smtClean="0"/>
              <a:t>Portanto, faz-se necessário que todos os envolvidos estejam engajados em prol de um único desejo, a formação dialógica, interativa e reflexiva de professores.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525963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pt-BR" sz="3600" b="1" dirty="0" smtClean="0"/>
              <a:t>ARROYO, Miguel. </a:t>
            </a:r>
            <a:r>
              <a:rPr lang="pt-BR" sz="3600" b="1" i="1" dirty="0" smtClean="0"/>
              <a:t>Ofício de Mestre</a:t>
            </a:r>
            <a:r>
              <a:rPr lang="pt-BR" sz="3600" b="1" dirty="0" smtClean="0"/>
              <a:t>. Imagens e </a:t>
            </a:r>
            <a:r>
              <a:rPr lang="pt-BR" sz="3600" b="1" dirty="0" err="1" smtClean="0"/>
              <a:t>autoimagens</a:t>
            </a:r>
            <a:r>
              <a:rPr lang="pt-BR" sz="3600" b="1" dirty="0" smtClean="0"/>
              <a:t>. 5 ed. </a:t>
            </a:r>
            <a:r>
              <a:rPr lang="pt-BR" sz="3600" b="1" dirty="0" err="1" smtClean="0"/>
              <a:t>Petropólis</a:t>
            </a:r>
            <a:r>
              <a:rPr lang="pt-BR" sz="3600" b="1" dirty="0" smtClean="0"/>
              <a:t>, RJ: Vozes, 2002. P. 17-37, 189-202. </a:t>
            </a:r>
          </a:p>
          <a:p>
            <a:pPr algn="just">
              <a:lnSpc>
                <a:spcPct val="120000"/>
              </a:lnSpc>
              <a:buNone/>
            </a:pPr>
            <a:endParaRPr lang="pt-BR" sz="3600" b="1" dirty="0" smtClean="0"/>
          </a:p>
          <a:p>
            <a:pPr algn="just">
              <a:lnSpc>
                <a:spcPct val="120000"/>
              </a:lnSpc>
              <a:buNone/>
            </a:pPr>
            <a:r>
              <a:rPr lang="pt-BR" sz="3600" b="1" dirty="0" smtClean="0"/>
              <a:t>BARRETO, Elba S. de Sá. </a:t>
            </a:r>
            <a:r>
              <a:rPr lang="pt-BR" sz="3600" b="1" i="1" dirty="0" smtClean="0"/>
              <a:t>Tendências Recentes do Currículo na Escola Básica</a:t>
            </a:r>
            <a:r>
              <a:rPr lang="pt-BR" sz="3600" b="1" dirty="0" smtClean="0"/>
              <a:t>. Fundação Carlos Chagas:Difusão de </a:t>
            </a:r>
            <a:r>
              <a:rPr lang="pt-BR" sz="3600" b="1" dirty="0" err="1" smtClean="0"/>
              <a:t>Ideias</a:t>
            </a:r>
            <a:r>
              <a:rPr lang="pt-BR" sz="3600" b="1" dirty="0" smtClean="0"/>
              <a:t>, dez/2006. </a:t>
            </a:r>
          </a:p>
          <a:p>
            <a:pPr algn="just">
              <a:lnSpc>
                <a:spcPct val="120000"/>
              </a:lnSpc>
              <a:buNone/>
            </a:pPr>
            <a:endParaRPr lang="pt-BR" sz="3600" b="1" dirty="0" smtClean="0"/>
          </a:p>
          <a:p>
            <a:pPr algn="just">
              <a:lnSpc>
                <a:spcPct val="120000"/>
              </a:lnSpc>
              <a:buNone/>
            </a:pPr>
            <a:r>
              <a:rPr lang="pt-BR" sz="3600" b="1" dirty="0" smtClean="0"/>
              <a:t>BEHRENS, Marilda Aparecida. A formação Pedagógica e os desafios do mundo moderno. In: </a:t>
            </a:r>
            <a:r>
              <a:rPr lang="pt-BR" sz="3600" b="1" i="1" dirty="0" smtClean="0"/>
              <a:t>Docência na Universidade</a:t>
            </a:r>
            <a:r>
              <a:rPr lang="pt-BR" sz="3600" b="1" dirty="0" smtClean="0"/>
              <a:t>/Marcos T. </a:t>
            </a:r>
            <a:r>
              <a:rPr lang="pt-BR" sz="3600" b="1" dirty="0" err="1" smtClean="0"/>
              <a:t>Masetto</a:t>
            </a:r>
            <a:r>
              <a:rPr lang="pt-BR" sz="3600" b="1" dirty="0" smtClean="0"/>
              <a:t> (org.). - Campinas, São Paulo: </a:t>
            </a:r>
            <a:r>
              <a:rPr lang="pt-BR" sz="3600" b="1" dirty="0" err="1" smtClean="0"/>
              <a:t>Papirus</a:t>
            </a:r>
            <a:r>
              <a:rPr lang="pt-BR" sz="3600" b="1" dirty="0" smtClean="0"/>
              <a:t>, 1998. - (Coleção Práxis) P. 57-68. </a:t>
            </a:r>
          </a:p>
          <a:p>
            <a:pPr algn="just">
              <a:lnSpc>
                <a:spcPct val="120000"/>
              </a:lnSpc>
              <a:buNone/>
            </a:pPr>
            <a:endParaRPr lang="pt-BR" sz="3600" b="1" dirty="0" smtClean="0"/>
          </a:p>
          <a:p>
            <a:pPr algn="just">
              <a:lnSpc>
                <a:spcPct val="120000"/>
              </a:lnSpc>
              <a:buNone/>
            </a:pPr>
            <a:r>
              <a:rPr lang="pt-BR" sz="3600" b="1" dirty="0" smtClean="0"/>
              <a:t>BRASIL, Resolução n˚1, de 15 de maio de 2006. Conselho Nacional de Educação. Institui Diretrizes Curriculares Nacionais para o Curso de Graduação em Pedagogia, licenciatura.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PROBLEMA DE PESQUISA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600200"/>
            <a:ext cx="8229600" cy="475775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sz="2800" b="1" dirty="0" smtClean="0"/>
              <a:t>    Qual a visão dos discentes sobre as práticas pedagógicas utilizadas pelos docentes universitários no processo de formação inicial de professores?</a:t>
            </a:r>
          </a:p>
          <a:p>
            <a:endParaRPr lang="pt-BR" sz="2400" dirty="0" smtClean="0"/>
          </a:p>
          <a:p>
            <a:pPr algn="ctr">
              <a:buNone/>
            </a:pPr>
            <a:r>
              <a:rPr lang="pt-BR" b="1" dirty="0" smtClean="0"/>
              <a:t>Hipóteses</a:t>
            </a:r>
          </a:p>
          <a:p>
            <a:pPr algn="ctr">
              <a:buNone/>
            </a:pPr>
            <a:endParaRPr lang="pt-BR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 </a:t>
            </a:r>
            <a:r>
              <a:rPr lang="pt-BR" sz="2400" b="1" dirty="0" smtClean="0"/>
              <a:t>Há propostas práticas e concretas que estão presentes no imaginário dos discentes do Curso de Pedagogia</a:t>
            </a:r>
          </a:p>
          <a:p>
            <a:pPr algn="just">
              <a:buNone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Concluintes do Curso de Pedagogia não se sentem preparados para atuarem no âmbito escolar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15669" y="214291"/>
            <a:ext cx="6086460" cy="45719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6000792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b="1" dirty="0" smtClean="0"/>
              <a:t>BRASIL, Resolução n˚2, de 1˚ de julho de 2015. Conselho Nacional de Educação. Define as Diretrizes Curriculares Nacionais para a formação inicial em nível superior (cursos de formação pedagógica para graduados e cursos de segunda licenciatura) e para a formação continuada.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CATANI, </a:t>
            </a:r>
            <a:r>
              <a:rPr lang="pt-BR" sz="2000" b="1" dirty="0" err="1" smtClean="0"/>
              <a:t>Denice</a:t>
            </a:r>
            <a:r>
              <a:rPr lang="pt-BR" sz="2000" b="1" dirty="0" smtClean="0"/>
              <a:t> Bárbara </a:t>
            </a:r>
            <a:r>
              <a:rPr lang="pt-BR" sz="2000" b="1" i="1" dirty="0" err="1" smtClean="0"/>
              <a:t>et</a:t>
            </a:r>
            <a:r>
              <a:rPr lang="pt-BR" sz="2000" b="1" i="1" dirty="0" smtClean="0"/>
              <a:t> al. </a:t>
            </a:r>
            <a:r>
              <a:rPr lang="pt-BR" sz="2000" b="1" dirty="0" smtClean="0"/>
              <a:t>(</a:t>
            </a:r>
            <a:r>
              <a:rPr lang="pt-BR" sz="2000" b="1" dirty="0" err="1" smtClean="0"/>
              <a:t>orgs</a:t>
            </a:r>
            <a:r>
              <a:rPr lang="pt-BR" sz="2000" b="1" dirty="0" smtClean="0"/>
              <a:t>.). </a:t>
            </a:r>
            <a:r>
              <a:rPr lang="pt-BR" sz="2000" b="1" i="1" dirty="0" smtClean="0"/>
              <a:t>Universidade, escola e formação de professores. </a:t>
            </a:r>
            <a:r>
              <a:rPr lang="pt-BR" sz="2000" b="1" dirty="0" smtClean="0"/>
              <a:t>São Paulo: Brasiliense, 1986.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CASTANHO, M. Eugênia L. M. Professores e inovações. In: CASTANHO, Sérgio. CASTANHO, M. Eugênia L. M. (</a:t>
            </a:r>
            <a:r>
              <a:rPr lang="pt-BR" sz="2000" b="1" dirty="0" err="1" smtClean="0"/>
              <a:t>Orgs</a:t>
            </a:r>
            <a:r>
              <a:rPr lang="pt-BR" sz="2000" b="1" dirty="0" smtClean="0"/>
              <a:t>.). </a:t>
            </a:r>
            <a:r>
              <a:rPr lang="pt-BR" sz="2000" b="1" i="1" dirty="0" smtClean="0"/>
              <a:t>O que há de novo na educação superior</a:t>
            </a:r>
            <a:r>
              <a:rPr lang="pt-BR" sz="2000" b="1" dirty="0" smtClean="0"/>
              <a:t>: do projeto pedagógico à prática transformadora. Campinas, SP: </a:t>
            </a:r>
            <a:r>
              <a:rPr lang="pt-BR" sz="2000" b="1" dirty="0" err="1" smtClean="0"/>
              <a:t>Papirus</a:t>
            </a:r>
            <a:r>
              <a:rPr lang="pt-BR" sz="2000" b="1" dirty="0" smtClean="0"/>
              <a:t>, 2000. P. 75-92.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CUNHA, Maria Isabel. Aportes teóricos e reflexões da prática: A emergente reconfiguração dos currículos universitários. </a:t>
            </a:r>
            <a:r>
              <a:rPr lang="pt-BR" sz="2000" b="1" i="1" dirty="0" smtClean="0"/>
              <a:t>Docência na Universidade</a:t>
            </a:r>
            <a:r>
              <a:rPr lang="pt-BR" sz="2000" b="1" dirty="0" smtClean="0"/>
              <a:t>/Marcos T. </a:t>
            </a:r>
            <a:r>
              <a:rPr lang="pt-BR" sz="2000" b="1" dirty="0" err="1" smtClean="0"/>
              <a:t>Masetto</a:t>
            </a:r>
            <a:r>
              <a:rPr lang="pt-BR" sz="2000" b="1" dirty="0" smtClean="0"/>
              <a:t> (org.). - Campinas, São Paulo: </a:t>
            </a:r>
            <a:r>
              <a:rPr lang="pt-BR" sz="2000" b="1" dirty="0" err="1" smtClean="0"/>
              <a:t>Papirus</a:t>
            </a:r>
            <a:r>
              <a:rPr lang="pt-BR" sz="2000" b="1" dirty="0" smtClean="0"/>
              <a:t>, 1998. - (Coleção Práxis) P. 27-38. 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428924" y="1"/>
            <a:ext cx="1900222" cy="115409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500043"/>
            <a:ext cx="8229600" cy="5840435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b="1" dirty="0" smtClean="0"/>
              <a:t>CUNHA, Maria Isabel. A relação professor-aluno. </a:t>
            </a:r>
            <a:r>
              <a:rPr lang="pt-BR" sz="2000" b="1" i="1" dirty="0" smtClean="0"/>
              <a:t>In</a:t>
            </a:r>
            <a:r>
              <a:rPr lang="pt-BR" sz="2000" b="1" dirty="0" smtClean="0"/>
              <a:t>: VEIGA, Ilma P. Alencastro (Org.). </a:t>
            </a:r>
            <a:r>
              <a:rPr lang="pt-BR" sz="2000" b="1" i="1" dirty="0" smtClean="0"/>
              <a:t>Repensando a Didática</a:t>
            </a:r>
            <a:r>
              <a:rPr lang="pt-BR" sz="2000" b="1" dirty="0" smtClean="0"/>
              <a:t>. 13 ed. Campinas, SP: </a:t>
            </a:r>
            <a:r>
              <a:rPr lang="pt-BR" sz="2000" b="1" dirty="0" err="1" smtClean="0"/>
              <a:t>Papirus</a:t>
            </a:r>
            <a:r>
              <a:rPr lang="pt-BR" sz="2000" b="1" dirty="0" smtClean="0"/>
              <a:t>, 1998. P. 145-158.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FERNANDES, </a:t>
            </a:r>
            <a:r>
              <a:rPr lang="pt-BR" sz="2000" b="1" dirty="0" err="1" smtClean="0"/>
              <a:t>Cleoni</a:t>
            </a:r>
            <a:r>
              <a:rPr lang="pt-BR" sz="2000" b="1" dirty="0" smtClean="0"/>
              <a:t> Maria Barboza. Formação do Professor </a:t>
            </a:r>
            <a:r>
              <a:rPr lang="pt-BR" sz="2000" b="1" dirty="0" err="1" smtClean="0"/>
              <a:t>Univesrtário</a:t>
            </a:r>
            <a:r>
              <a:rPr lang="pt-BR" sz="2000" b="1" dirty="0" smtClean="0"/>
              <a:t>: Tarefa de quem?</a:t>
            </a:r>
            <a:r>
              <a:rPr lang="pt-BR" sz="2000" b="1" i="1" dirty="0" smtClean="0"/>
              <a:t> </a:t>
            </a:r>
            <a:r>
              <a:rPr lang="pt-BR" sz="2000" b="1" dirty="0" smtClean="0"/>
              <a:t>In: </a:t>
            </a:r>
            <a:r>
              <a:rPr lang="pt-BR" sz="2000" b="1" i="1" dirty="0" smtClean="0"/>
              <a:t>Docência na Universidade</a:t>
            </a:r>
            <a:r>
              <a:rPr lang="pt-BR" sz="2000" b="1" dirty="0" smtClean="0"/>
              <a:t>/Marcos T. </a:t>
            </a:r>
            <a:r>
              <a:rPr lang="pt-BR" sz="2000" b="1" dirty="0" err="1" smtClean="0"/>
              <a:t>Masetto</a:t>
            </a:r>
            <a:r>
              <a:rPr lang="pt-BR" sz="2000" b="1" dirty="0" smtClean="0"/>
              <a:t> (org.). - Campinas, São Paulo: </a:t>
            </a:r>
            <a:r>
              <a:rPr lang="pt-BR" sz="2000" b="1" dirty="0" err="1" smtClean="0"/>
              <a:t>Papirus</a:t>
            </a:r>
            <a:r>
              <a:rPr lang="pt-BR" sz="2000" b="1" dirty="0" smtClean="0"/>
              <a:t>, 1998. - (Coleção Práxis) P. 95 -111.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FREIRE, Paulo. </a:t>
            </a:r>
            <a:r>
              <a:rPr lang="pt-BR" sz="2000" b="1" i="1" dirty="0" smtClean="0"/>
              <a:t>Pedagogia da Autonomia</a:t>
            </a:r>
            <a:r>
              <a:rPr lang="pt-BR" sz="2000" b="1" dirty="0" smtClean="0"/>
              <a:t>. Saberes necessários à prática educativa. 6ªed. RJ: Paz e Terra, 1997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GARCÍA, Carlos Marcelo. A formação de professores: novas perspectivas baseadas na investigação sobre o pensamento do professor. In: NÓVOA, A. (</a:t>
            </a:r>
            <a:r>
              <a:rPr lang="pt-BR" sz="2000" b="1" dirty="0" err="1" smtClean="0"/>
              <a:t>Org</a:t>
            </a:r>
            <a:r>
              <a:rPr lang="pt-BR" sz="2000" b="1" dirty="0" smtClean="0"/>
              <a:t>). </a:t>
            </a:r>
            <a:r>
              <a:rPr lang="pt-BR" sz="2000" b="1" i="1" dirty="0" smtClean="0"/>
              <a:t>Os professores e a sua formação</a:t>
            </a:r>
            <a:r>
              <a:rPr lang="pt-BR" sz="2000" b="1" dirty="0" smtClean="0"/>
              <a:t>. In: Instituto de Inovação Educacional, 1992. Lisboa: Dom Quixote, 1995, P.53-74. 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928990" y="571480"/>
            <a:ext cx="1757346" cy="1143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785795"/>
            <a:ext cx="8229600" cy="548324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b="1" dirty="0" smtClean="0"/>
              <a:t>LIBÂNEO, José Carlos. </a:t>
            </a:r>
            <a:r>
              <a:rPr lang="pt-BR" sz="2000" b="1" i="1" dirty="0" smtClean="0"/>
              <a:t>Democratização da Escola Pública. A Pedagogia crítico-social dos conteúdos</a:t>
            </a:r>
            <a:r>
              <a:rPr lang="pt-BR" sz="2000" b="1" dirty="0" smtClean="0"/>
              <a:t>. SP:</a:t>
            </a:r>
            <a:r>
              <a:rPr lang="pt-BR" sz="2000" b="1" i="1" dirty="0" smtClean="0"/>
              <a:t> </a:t>
            </a:r>
            <a:r>
              <a:rPr lang="pt-BR" sz="2000" b="1" dirty="0" smtClean="0"/>
              <a:t>Edições Loyola, 1985. P.47-130.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LUCARELLI, Elisa. Um desafio institucional: Inovação e formação pedagógica do docente universitário. In: CASTANHO, Sérgio. CASTANHO, M. Eugênia L. M. (</a:t>
            </a:r>
            <a:r>
              <a:rPr lang="pt-BR" sz="2000" b="1" dirty="0" err="1" smtClean="0"/>
              <a:t>Orgs</a:t>
            </a:r>
            <a:r>
              <a:rPr lang="pt-BR" sz="2000" b="1" dirty="0" smtClean="0"/>
              <a:t>.). </a:t>
            </a:r>
            <a:r>
              <a:rPr lang="pt-BR" sz="2000" b="1" i="1" dirty="0" smtClean="0"/>
              <a:t>O que há de novo na educação superior</a:t>
            </a:r>
            <a:r>
              <a:rPr lang="pt-BR" sz="2000" b="1" dirty="0" smtClean="0"/>
              <a:t>: do projeto pedagógico à prática transformadora. Campinas, SP: </a:t>
            </a:r>
            <a:r>
              <a:rPr lang="pt-BR" sz="2000" b="1" dirty="0" err="1" smtClean="0"/>
              <a:t>Papirus</a:t>
            </a:r>
            <a:r>
              <a:rPr lang="pt-BR" sz="2000" b="1" dirty="0" smtClean="0"/>
              <a:t>, 2000. P. 61-73.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MASETTO, M. T. Aula na Universidade. In: FAZENDA, IVANI (</a:t>
            </a:r>
            <a:r>
              <a:rPr lang="pt-BR" sz="2000" b="1" dirty="0" err="1" smtClean="0"/>
              <a:t>Org</a:t>
            </a:r>
            <a:r>
              <a:rPr lang="pt-BR" sz="2000" b="1" dirty="0" smtClean="0"/>
              <a:t>). </a:t>
            </a:r>
            <a:r>
              <a:rPr lang="pt-BR" sz="2000" b="1" i="1" dirty="0" smtClean="0"/>
              <a:t>Didática e Interdisciplinaridade</a:t>
            </a:r>
            <a:r>
              <a:rPr lang="pt-BR" sz="2000" b="1" dirty="0" smtClean="0"/>
              <a:t>. 13 ed. São Paulo: </a:t>
            </a:r>
            <a:r>
              <a:rPr lang="pt-BR" sz="2000" b="1" dirty="0" err="1" smtClean="0"/>
              <a:t>Papirus</a:t>
            </a:r>
            <a:r>
              <a:rPr lang="pt-BR" sz="2000" b="1" dirty="0" smtClean="0"/>
              <a:t>, 2008. P. 179-192.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MASETTO, M. T. Professor Universitário: um profissional da Educação na atividade docente. In: MASETTO, M. T (</a:t>
            </a:r>
            <a:r>
              <a:rPr lang="pt-BR" sz="2000" b="1" dirty="0" err="1" smtClean="0"/>
              <a:t>Org</a:t>
            </a:r>
            <a:r>
              <a:rPr lang="pt-BR" sz="2000" b="1" dirty="0" smtClean="0"/>
              <a:t>). </a:t>
            </a:r>
            <a:r>
              <a:rPr lang="pt-BR" sz="2000" b="1" i="1" dirty="0" smtClean="0"/>
              <a:t>Docência na Universidade</a:t>
            </a:r>
            <a:r>
              <a:rPr lang="pt-BR" sz="2000" b="1" dirty="0" smtClean="0"/>
              <a:t> - Campinas, São Paulo: </a:t>
            </a:r>
            <a:r>
              <a:rPr lang="pt-BR" sz="2000" b="1" dirty="0" err="1" smtClean="0"/>
              <a:t>Papirus</a:t>
            </a:r>
            <a:r>
              <a:rPr lang="pt-BR" sz="2000" b="1" dirty="0" smtClean="0"/>
              <a:t>, 1998. P. 9-27. – (Coleção Práxis)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428605"/>
            <a:ext cx="8229600" cy="591187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sz="2000" b="1" dirty="0" smtClean="0"/>
              <a:t>NÓVOA, A. (</a:t>
            </a:r>
            <a:r>
              <a:rPr lang="pt-BR" sz="2000" b="1" dirty="0" err="1" smtClean="0"/>
              <a:t>Org</a:t>
            </a:r>
            <a:r>
              <a:rPr lang="pt-BR" sz="2000" b="1" dirty="0" smtClean="0"/>
              <a:t>). </a:t>
            </a:r>
            <a:r>
              <a:rPr lang="pt-BR" sz="2000" b="1" i="1" dirty="0" smtClean="0"/>
              <a:t>Os professores e a sua formação</a:t>
            </a:r>
            <a:r>
              <a:rPr lang="pt-BR" sz="2000" b="1" dirty="0" smtClean="0"/>
              <a:t>. In: Instituto de Inovação Educacional, 1992. Lisboa: Dom Quixote, 1995, P. 13-33.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 ______________NÓVOA, Antonio (</a:t>
            </a:r>
            <a:r>
              <a:rPr lang="pt-BR" sz="2000" b="1" dirty="0" err="1" smtClean="0"/>
              <a:t>org</a:t>
            </a:r>
            <a:r>
              <a:rPr lang="pt-BR" sz="2000" b="1" dirty="0" smtClean="0"/>
              <a:t>). </a:t>
            </a:r>
            <a:r>
              <a:rPr lang="pt-BR" sz="2000" b="1" i="1" dirty="0" smtClean="0"/>
              <a:t>Formação de professores e profissão docente</a:t>
            </a:r>
            <a:r>
              <a:rPr lang="pt-BR" sz="2000" b="1" dirty="0" smtClean="0"/>
              <a:t>. In: Instituto de Inovação Educacional, 2ed. Lisboa: Dom Quixote 1992. P. 1-27. ______________ </a:t>
            </a:r>
            <a:r>
              <a:rPr lang="pt-BR" sz="2000" b="1" i="1" dirty="0" smtClean="0"/>
              <a:t>Profissão professor</a:t>
            </a:r>
            <a:r>
              <a:rPr lang="pt-BR" sz="2000" b="1" dirty="0" smtClean="0"/>
              <a:t>. In: NÓVOA, A. (</a:t>
            </a:r>
            <a:r>
              <a:rPr lang="pt-BR" sz="2000" b="1" dirty="0" err="1" smtClean="0"/>
              <a:t>Coord</a:t>
            </a:r>
            <a:r>
              <a:rPr lang="pt-BR" sz="2000" b="1" dirty="0" smtClean="0"/>
              <a:t>). O passado e o presente dos professores. Portugal: Porto, 1999. P.13-26.</a:t>
            </a:r>
            <a:r>
              <a:rPr lang="pt-BR" sz="2000" b="1" i="1" dirty="0" smtClean="0"/>
              <a:t> </a:t>
            </a:r>
          </a:p>
          <a:p>
            <a:pPr algn="just">
              <a:buNone/>
            </a:pPr>
            <a:endParaRPr lang="pt-BR" sz="2000" b="1" i="1" dirty="0" smtClean="0"/>
          </a:p>
          <a:p>
            <a:pPr algn="just">
              <a:buNone/>
            </a:pPr>
            <a:r>
              <a:rPr lang="pt-BR" sz="2000" b="1" dirty="0" smtClean="0"/>
              <a:t>OSTROWER, </a:t>
            </a:r>
            <a:r>
              <a:rPr lang="pt-BR" sz="2000" b="1" dirty="0" err="1" smtClean="0"/>
              <a:t>Fayga</a:t>
            </a:r>
            <a:r>
              <a:rPr lang="pt-BR" sz="2000" b="1" dirty="0" smtClean="0"/>
              <a:t>. </a:t>
            </a:r>
            <a:r>
              <a:rPr lang="pt-BR" sz="2000" b="1" i="1" dirty="0" smtClean="0"/>
              <a:t>Criatividade e processos de criação</a:t>
            </a:r>
            <a:r>
              <a:rPr lang="pt-BR" sz="2000" b="1" dirty="0" smtClean="0"/>
              <a:t>. 9. Ed. </a:t>
            </a:r>
            <a:r>
              <a:rPr lang="pt-BR" sz="2000" b="1" dirty="0" err="1" smtClean="0"/>
              <a:t>Petropólis</a:t>
            </a:r>
            <a:r>
              <a:rPr lang="pt-BR" sz="2000" b="1" dirty="0" smtClean="0"/>
              <a:t>: Vozes, 1993.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PEDAGOGIA, </a:t>
            </a:r>
            <a:r>
              <a:rPr lang="pt-BR" sz="2000" b="1" i="1" dirty="0" smtClean="0"/>
              <a:t>Projeto Pedagógico do Curso de Licenciatura em</a:t>
            </a:r>
            <a:r>
              <a:rPr lang="pt-BR" sz="2000" b="1" dirty="0" smtClean="0"/>
              <a:t>. Universidade do Estado de Minas Gerais/Unidade Divinópolis/ versão 2010.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PEDAGOGIA, </a:t>
            </a:r>
            <a:r>
              <a:rPr lang="pt-BR" sz="2000" b="1" i="1" dirty="0" smtClean="0"/>
              <a:t>Projeto Pedagógico do Curso de Licenciatura em</a:t>
            </a:r>
            <a:r>
              <a:rPr lang="pt-BR" sz="2000" b="1" dirty="0" smtClean="0"/>
              <a:t>. Universidade do Estado de Minas Gerais/Unidade Divinópolis/ versão 2014 atualizado em março de 2014. 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357166"/>
            <a:ext cx="8401080" cy="614366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000" b="1" dirty="0" smtClean="0"/>
              <a:t>PEDAGOGIA, Turma de 2016/6º e 8º períodos. Turma de Pedagogia 2016: Questionário (2f, 19 set. 2016). Mediador: </a:t>
            </a:r>
            <a:r>
              <a:rPr lang="pt-BR" sz="2000" b="1" dirty="0" err="1" smtClean="0"/>
              <a:t>Tiele</a:t>
            </a:r>
            <a:r>
              <a:rPr lang="pt-BR" sz="2000" b="1" dirty="0" smtClean="0"/>
              <a:t> de Jesus Nascimento. Questionário concedido para o Trabalho de Conclusão do Curso sobre a prática pedagógica dos docentes universitários no curso de Pedagogia da UEMG/Unidade Divinópolis.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PEIXOTO, Joana. Tecnologia na educação: uma questão de transformação ou de formação? In: GARCIA, Dirce M. </a:t>
            </a:r>
            <a:r>
              <a:rPr lang="pt-BR" sz="2000" b="1" dirty="0" err="1" smtClean="0"/>
              <a:t>Falcone</a:t>
            </a:r>
            <a:r>
              <a:rPr lang="pt-BR" sz="2000" b="1" dirty="0" smtClean="0"/>
              <a:t>. CECÍLIO, </a:t>
            </a:r>
            <a:r>
              <a:rPr lang="pt-BR" sz="2000" b="1" dirty="0" err="1" smtClean="0"/>
              <a:t>Sálua</a:t>
            </a:r>
            <a:r>
              <a:rPr lang="pt-BR" sz="2000" b="1" dirty="0" smtClean="0"/>
              <a:t>. (</a:t>
            </a:r>
            <a:r>
              <a:rPr lang="pt-BR" sz="2000" b="1" dirty="0" err="1" smtClean="0"/>
              <a:t>Orgs</a:t>
            </a:r>
            <a:r>
              <a:rPr lang="pt-BR" sz="2000" b="1" dirty="0" smtClean="0"/>
              <a:t>). </a:t>
            </a:r>
            <a:r>
              <a:rPr lang="pt-BR" sz="2000" b="1" i="1" dirty="0" smtClean="0"/>
              <a:t>Formação e profissão docente em tempos digitais</a:t>
            </a:r>
            <a:r>
              <a:rPr lang="pt-BR" sz="2000" b="1" dirty="0" smtClean="0"/>
              <a:t>. Campinas, SP: Ed. Alínea, 2009.P. 217-235.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PEREIRA, Júlio Emílio Diniz. </a:t>
            </a:r>
            <a:r>
              <a:rPr lang="pt-BR" sz="2000" b="1" i="1" dirty="0" smtClean="0"/>
              <a:t>Formação de Professores</a:t>
            </a:r>
            <a:r>
              <a:rPr lang="pt-BR" sz="2000" b="1" dirty="0" smtClean="0"/>
              <a:t>: pesquisas, representações e poder. 1ed. Belo Horizonte, MG: Autêntica, 2000.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PERRENOUD, Philippe. A prática reflexiva no ofício de professor: profissionalização e razão pedagógica. </a:t>
            </a:r>
            <a:r>
              <a:rPr lang="pt-BR" sz="2000" b="1" i="1" dirty="0" smtClean="0"/>
              <a:t>Prática reflexiva: Chave da profissionalização do ofício</a:t>
            </a:r>
            <a:r>
              <a:rPr lang="pt-BR" sz="2000" b="1" dirty="0" smtClean="0"/>
              <a:t>. Philippe </a:t>
            </a:r>
            <a:r>
              <a:rPr lang="pt-BR" sz="2000" b="1" dirty="0" err="1" smtClean="0"/>
              <a:t>Perrenoud</a:t>
            </a:r>
            <a:r>
              <a:rPr lang="pt-BR" sz="2000" b="1" dirty="0" smtClean="0"/>
              <a:t>; trad. Cláudia </a:t>
            </a:r>
            <a:r>
              <a:rPr lang="pt-BR" sz="2000" b="1" dirty="0" err="1" smtClean="0"/>
              <a:t>Schilling</a:t>
            </a:r>
            <a:r>
              <a:rPr lang="pt-BR" sz="2000" b="1" dirty="0" smtClean="0"/>
              <a:t> - Porto Alegre: </a:t>
            </a:r>
            <a:r>
              <a:rPr lang="pt-BR" sz="2000" b="1" dirty="0" err="1" smtClean="0"/>
              <a:t>Artmed</a:t>
            </a:r>
            <a:r>
              <a:rPr lang="pt-BR" sz="2000" b="1" dirty="0" smtClean="0"/>
              <a:t> Editora, 2002. 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642918"/>
            <a:ext cx="8229600" cy="57150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b="1" dirty="0" smtClean="0"/>
              <a:t>POPKEWITZ, Thomas S. Profissionalização e formação de professores: algumas notas sobre a sua história, ideologia e potencial. In: NÓVOA, A. (</a:t>
            </a:r>
            <a:r>
              <a:rPr lang="pt-BR" sz="2000" b="1" dirty="0" err="1" smtClean="0"/>
              <a:t>Org</a:t>
            </a:r>
            <a:r>
              <a:rPr lang="pt-BR" sz="2000" b="1" dirty="0" smtClean="0"/>
              <a:t>). </a:t>
            </a:r>
            <a:r>
              <a:rPr lang="pt-BR" sz="2000" b="1" i="1" dirty="0" smtClean="0"/>
              <a:t>Os professores e a sua formação</a:t>
            </a:r>
            <a:r>
              <a:rPr lang="pt-BR" sz="2000" b="1" dirty="0" smtClean="0"/>
              <a:t>. In: Instituto de Inovação Educacional, 1992. Lisboa: Dom Quixote, 1992, P. 37-50.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SACRISTÁN, J. </a:t>
            </a:r>
            <a:r>
              <a:rPr lang="pt-BR" sz="2000" b="1" dirty="0" err="1" smtClean="0"/>
              <a:t>Gimeno</a:t>
            </a:r>
            <a:r>
              <a:rPr lang="pt-BR" sz="2000" b="1" dirty="0" smtClean="0"/>
              <a:t>. </a:t>
            </a:r>
            <a:r>
              <a:rPr lang="pt-BR" sz="2000" b="1" i="1" dirty="0" smtClean="0"/>
              <a:t>O Currículo: Uma reflexão sobre a prática</a:t>
            </a:r>
            <a:r>
              <a:rPr lang="pt-BR" sz="2000" b="1" dirty="0" smtClean="0"/>
              <a:t>. 3ª ed. Porto Alegre: </a:t>
            </a:r>
            <a:r>
              <a:rPr lang="pt-BR" sz="2000" b="1" dirty="0" err="1" smtClean="0"/>
              <a:t>Artmed</a:t>
            </a:r>
            <a:r>
              <a:rPr lang="pt-BR" sz="2000" b="1" dirty="0" smtClean="0"/>
              <a:t>, 2000.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SAVIANI, </a:t>
            </a:r>
            <a:r>
              <a:rPr lang="pt-BR" sz="2000" b="1" dirty="0" err="1" smtClean="0"/>
              <a:t>Dermeval</a:t>
            </a:r>
            <a:r>
              <a:rPr lang="pt-BR" sz="2000" b="1" dirty="0" smtClean="0"/>
              <a:t>. </a:t>
            </a:r>
            <a:r>
              <a:rPr lang="pt-BR" sz="2000" b="1" i="1" dirty="0" smtClean="0"/>
              <a:t>Ensino Público e algumas falas sobre universidade</a:t>
            </a:r>
            <a:r>
              <a:rPr lang="pt-BR" sz="2000" b="1" dirty="0" smtClean="0"/>
              <a:t>. São Paulo: Cortez: Autores Associados, 1987.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SCHÖN, Donald A. Formar professores como profissionais reflexivos. In: NÓVOA, A. (</a:t>
            </a:r>
            <a:r>
              <a:rPr lang="pt-BR" sz="2000" b="1" dirty="0" err="1" smtClean="0"/>
              <a:t>Org</a:t>
            </a:r>
            <a:r>
              <a:rPr lang="pt-BR" sz="2000" b="1" dirty="0" smtClean="0"/>
              <a:t>). </a:t>
            </a:r>
            <a:r>
              <a:rPr lang="pt-BR" sz="2000" b="1" i="1" dirty="0" smtClean="0"/>
              <a:t>Os professores e a sua formação</a:t>
            </a:r>
            <a:r>
              <a:rPr lang="pt-BR" sz="2000" b="1" dirty="0" smtClean="0"/>
              <a:t>. In: Instituto de Inovação Educacional, 1992. Lisboa: Dom Quixote, 1992, P. 79-91. </a:t>
            </a:r>
          </a:p>
          <a:p>
            <a:pPr algn="just">
              <a:buNone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785982" y="274638"/>
            <a:ext cx="142876" cy="1143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928671"/>
            <a:ext cx="8229600" cy="519749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b="1" dirty="0" smtClean="0"/>
              <a:t>SILVA, Marilda </a:t>
            </a:r>
            <a:r>
              <a:rPr lang="pt-BR" sz="2000" b="1" dirty="0" err="1" smtClean="0"/>
              <a:t>da.</a:t>
            </a:r>
            <a:r>
              <a:rPr lang="pt-BR" sz="2000" b="1" dirty="0" smtClean="0"/>
              <a:t> </a:t>
            </a:r>
            <a:r>
              <a:rPr lang="pt-BR" sz="2000" b="1" i="1" dirty="0" smtClean="0"/>
              <a:t>Complexidade da formação de professores : saberes teóricos e saberes práticos </a:t>
            </a:r>
            <a:r>
              <a:rPr lang="pt-BR" sz="2000" b="1" dirty="0" smtClean="0"/>
              <a:t>/ Marilda da Silva. – São Paulo: Cultura Acadêmica, 2009.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SPELLER, Paulo </a:t>
            </a:r>
            <a:r>
              <a:rPr lang="pt-BR" sz="2000" b="1" i="1" dirty="0" err="1" smtClean="0"/>
              <a:t>et</a:t>
            </a:r>
            <a:r>
              <a:rPr lang="pt-BR" sz="2000" b="1" i="1" dirty="0" smtClean="0"/>
              <a:t> al</a:t>
            </a:r>
            <a:r>
              <a:rPr lang="pt-BR" sz="2000" b="1" dirty="0" smtClean="0"/>
              <a:t>. </a:t>
            </a:r>
            <a:r>
              <a:rPr lang="pt-BR" sz="2000" b="1" i="1" dirty="0" smtClean="0"/>
              <a:t>Desafios e Perspectivas da Educação Superior Brasileira para a Próxima Década.</a:t>
            </a:r>
            <a:r>
              <a:rPr lang="pt-BR" sz="2000" b="1" dirty="0" smtClean="0"/>
              <a:t> Brasília: UNESCO, CNE, MEC, 2012. 164 p. 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TORRE, </a:t>
            </a:r>
            <a:r>
              <a:rPr lang="pt-BR" sz="2000" b="1" dirty="0" err="1" smtClean="0"/>
              <a:t>Saturnino</a:t>
            </a:r>
            <a:r>
              <a:rPr lang="pt-BR" sz="2000" b="1" dirty="0" smtClean="0"/>
              <a:t> De La </a:t>
            </a:r>
            <a:r>
              <a:rPr lang="pt-BR" sz="2000" b="1" i="1" dirty="0" err="1" smtClean="0"/>
              <a:t>et</a:t>
            </a:r>
            <a:r>
              <a:rPr lang="pt-BR" sz="2000" b="1" i="1" dirty="0" smtClean="0"/>
              <a:t> al. Inovando na sala de aula: Instituições transformadoras. </a:t>
            </a:r>
            <a:r>
              <a:rPr lang="pt-BR" sz="2000" b="1" dirty="0" smtClean="0"/>
              <a:t>Blumenau: Nova Letra, 2013.</a:t>
            </a:r>
          </a:p>
          <a:p>
            <a:pPr algn="just">
              <a:buNone/>
            </a:pPr>
            <a:endParaRPr lang="pt-BR" sz="2000" b="1" dirty="0" smtClean="0"/>
          </a:p>
          <a:p>
            <a:pPr algn="just">
              <a:buNone/>
            </a:pPr>
            <a:r>
              <a:rPr lang="pt-BR" sz="2000" b="1" dirty="0" smtClean="0"/>
              <a:t>VEIGA, Ilma Passos Alencastro. Político –Pedagógico: continuidade ou transgressão para acertar?. In: CASTANHO, Sérgio. CASTANHO, M. Eugênia L. M. (</a:t>
            </a:r>
            <a:r>
              <a:rPr lang="pt-BR" sz="2000" b="1" dirty="0" err="1" smtClean="0"/>
              <a:t>Orgs</a:t>
            </a:r>
            <a:r>
              <a:rPr lang="pt-BR" sz="2000" b="1" dirty="0" smtClean="0"/>
              <a:t>.). </a:t>
            </a:r>
            <a:r>
              <a:rPr lang="pt-BR" sz="2000" b="1" i="1" dirty="0" smtClean="0"/>
              <a:t>O que há de novo na educação superior</a:t>
            </a:r>
            <a:r>
              <a:rPr lang="pt-BR" sz="2000" b="1" dirty="0" smtClean="0"/>
              <a:t>: do projeto pedagógico à prática transformadora. Campinas, SP: </a:t>
            </a:r>
            <a:r>
              <a:rPr lang="pt-BR" sz="2000" b="1" dirty="0" err="1" smtClean="0"/>
              <a:t>Papirus</a:t>
            </a:r>
            <a:r>
              <a:rPr lang="pt-BR" sz="2000" b="1" dirty="0" smtClean="0"/>
              <a:t>, 2000. P. 183-216. 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285861"/>
            <a:ext cx="8229600" cy="48403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3600" b="1" i="1" dirty="0" smtClean="0">
                <a:latin typeface="Aparajita" pitchFamily="34" charset="0"/>
                <a:cs typeface="Aparajita" pitchFamily="34" charset="0"/>
              </a:rPr>
              <a:t>    “</a:t>
            </a:r>
            <a:r>
              <a:rPr lang="pt-BR" sz="4000" b="1" i="1" dirty="0" smtClean="0">
                <a:latin typeface="Aparajita" pitchFamily="34" charset="0"/>
                <a:cs typeface="Aparajita" pitchFamily="34" charset="0"/>
              </a:rPr>
              <a:t>A principal meta da educação é criar homens que sejam capazes de fazer coisas novas, não simplesmente repetir o que outras gerações já fizeram. Homens que sejam criadores, inventores, descobridores.”</a:t>
            </a:r>
          </a:p>
          <a:p>
            <a:pPr algn="r">
              <a:buNone/>
            </a:pPr>
            <a:r>
              <a:rPr lang="pt-BR" sz="4000" b="1" i="1" dirty="0" smtClean="0">
                <a:latin typeface="Aparajita" pitchFamily="34" charset="0"/>
                <a:cs typeface="Aparajita" pitchFamily="34" charset="0"/>
              </a:rPr>
              <a:t>Jean Piaget</a:t>
            </a:r>
            <a:endParaRPr lang="pt-BR" sz="4000" b="1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sz="5400" b="1" i="1" dirty="0" smtClean="0">
              <a:latin typeface="Andalus" pitchFamily="18" charset="-78"/>
              <a:cs typeface="Andalus" pitchFamily="18" charset="-78"/>
            </a:endParaRPr>
          </a:p>
          <a:p>
            <a:pPr algn="ctr">
              <a:buNone/>
            </a:pPr>
            <a:r>
              <a:rPr lang="pt-BR" sz="5400" b="1" i="1" dirty="0" smtClean="0">
                <a:latin typeface="Andalus" pitchFamily="18" charset="-78"/>
                <a:cs typeface="Andalus" pitchFamily="18" charset="-78"/>
              </a:rPr>
              <a:t>Obrigada pela atenção!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r>
              <a:rPr lang="pt-BR" sz="2800" b="1" i="1" dirty="0" err="1" smtClean="0"/>
              <a:t>E-mail</a:t>
            </a:r>
            <a:r>
              <a:rPr lang="pt-BR" sz="2800" b="1" i="1" dirty="0" smtClean="0"/>
              <a:t> para contato: tielediv@hotmail.com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JUSTIFICATIVA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O discente durante seu processo de formação inicial precisa compreender o próprio processo de construção das aprendizagens;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Os discentes têm uma visão do Curso de Pedagogia, como um curso com o predomínio de atividades lúdicas e práticas;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Há confronto entre as expectativas dos docentes e discentes;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Segundo o relatório apresentado pela Câmara de Educação Básica do Conselho Nacional de Educação, em junho de 2015, a escassez de profissionais qualificados nas escolas no ensino fundamental e no ensino médio é alarmante.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A universidade é um espaço favorável e de grande importância na formação dos sujeitos.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1"/>
            <a:ext cx="84010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b="1" dirty="0" smtClean="0"/>
              <a:t> Objetivo Geral</a:t>
            </a:r>
          </a:p>
          <a:p>
            <a:pPr algn="ctr">
              <a:buNone/>
            </a:pPr>
            <a:endParaRPr lang="pt-BR" b="1" dirty="0" smtClean="0"/>
          </a:p>
          <a:p>
            <a:pPr algn="just">
              <a:buNone/>
            </a:pPr>
            <a:r>
              <a:rPr lang="pt-BR" sz="2800" b="1" dirty="0" smtClean="0"/>
              <a:t>    </a:t>
            </a:r>
            <a:r>
              <a:rPr lang="pt-BR" sz="2600" b="1" dirty="0" smtClean="0"/>
              <a:t>Analisar o processo atual de formação inicial de professores do Curso de Pedagogia, desta instituição, bem como oportunizar reflexões sobre as práticas pedagógicas presentes e seus impactos para a formação docente.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3600" b="1" dirty="0" smtClean="0"/>
              <a:t>Objetivos Específicos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05" indent="-514305" algn="just">
              <a:buFont typeface="Wingdings" pitchFamily="2" charset="2"/>
              <a:buChar char="ü"/>
            </a:pPr>
            <a:r>
              <a:rPr lang="pt-BR" sz="2600" b="1" dirty="0" smtClean="0"/>
              <a:t>Compreender o processo de formação inicial de docentes para a Educação Básica em nível superior;</a:t>
            </a:r>
          </a:p>
          <a:p>
            <a:pPr marL="514305" indent="-514305" algn="just">
              <a:buFont typeface="Wingdings" pitchFamily="2" charset="2"/>
              <a:buChar char="ü"/>
            </a:pPr>
            <a:endParaRPr lang="pt-BR" sz="2600" b="1" dirty="0" smtClean="0"/>
          </a:p>
          <a:p>
            <a:pPr marL="514305" indent="-514305" algn="just">
              <a:buFont typeface="Wingdings" pitchFamily="2" charset="2"/>
              <a:buChar char="ü"/>
            </a:pPr>
            <a:r>
              <a:rPr lang="pt-BR" sz="2600" b="1" dirty="0" smtClean="0"/>
              <a:t>Identificar a visão dos discentes relativa às práticas pedagógicas utilizadas pelos professores durante o Curso como um todo;</a:t>
            </a:r>
          </a:p>
          <a:p>
            <a:pPr marL="514305" indent="-514305" algn="just">
              <a:buFont typeface="Wingdings" pitchFamily="2" charset="2"/>
              <a:buChar char="ü"/>
            </a:pPr>
            <a:endParaRPr lang="pt-BR" sz="26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600" b="1" dirty="0" smtClean="0"/>
              <a:t>Refletir sobre as práticas pedagógicas dos professores     na formação dos estudantes do Curso de Pedagogia.</a:t>
            </a:r>
            <a:endParaRPr lang="pt-BR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REFERENCIAL TEÓRICO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3"/>
            <a:ext cx="8429684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 </a:t>
            </a:r>
            <a:r>
              <a:rPr lang="pt-BR" sz="2400" b="1" dirty="0" smtClean="0"/>
              <a:t>PPP (2010 e 2014) : O curso de Pedagogia tem como desígnio a formação de profissionais capazes de assumir com  segurança a gestão dos processos educativos, a gestão da sala de aula e do processo de ensino/aprendizagem.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Arroyo (2000): Em suas reflexões enfatiza que o ofício do professor é marcado por traços culturais.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err="1" smtClean="0"/>
              <a:t>Perrenoud</a:t>
            </a:r>
            <a:r>
              <a:rPr lang="pt-BR" sz="2400" b="1" dirty="0" smtClean="0"/>
              <a:t> (2002): Muitos discentes buscam no curso de formação inicial de professores algo que o mesmo nem sempre oferta, ou seja, saberes práticos.</a:t>
            </a:r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-1000155"/>
            <a:ext cx="8229600" cy="500090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571481"/>
            <a:ext cx="8229600" cy="555468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err="1" smtClean="0"/>
              <a:t>Schön</a:t>
            </a:r>
            <a:r>
              <a:rPr lang="pt-BR" sz="2400" b="1" dirty="0" smtClean="0"/>
              <a:t> (1995): Aborda o tradicionalismo que norteia o fazer pedagógico. A consolidação do saber pedagógico advém da </a:t>
            </a:r>
            <a:r>
              <a:rPr lang="pt-BR" sz="2400" b="1" dirty="0" err="1" smtClean="0"/>
              <a:t>reflexão-na-ação</a:t>
            </a:r>
            <a:r>
              <a:rPr lang="pt-BR" sz="2400" b="1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Cunha (1998): Aborda que a relação professor/aluno permeia toda a prática do processo pedagógico, além da supervalorização do que é teórico sobre o que é prático na docência universitária.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err="1" smtClean="0"/>
              <a:t>Masetto</a:t>
            </a:r>
            <a:r>
              <a:rPr lang="pt-BR" sz="2400" b="1" dirty="0" smtClean="0"/>
              <a:t> (1998): A aula universitária é um espaço de troca, de vivências, ou seja, plena convivência, marcada pela práxis pedagógica</a:t>
            </a:r>
            <a:r>
              <a:rPr lang="pt-BR" sz="2400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None/>
            </a:pPr>
            <a:endParaRPr lang="pt-BR" sz="2400" dirty="0" smtClean="0"/>
          </a:p>
          <a:p>
            <a:pPr algn="just">
              <a:buNone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929253" y="428604"/>
            <a:ext cx="1214446" cy="1143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714357"/>
            <a:ext cx="8229600" cy="5411807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err="1" smtClean="0"/>
              <a:t>Nóvoa</a:t>
            </a:r>
            <a:r>
              <a:rPr lang="pt-BR" sz="2400" b="1" dirty="0" smtClean="0"/>
              <a:t> (1995): Destaca a importância da experimentação, inovação e do ensaio de novos modos de trabalho pedagógico.</a:t>
            </a:r>
          </a:p>
          <a:p>
            <a:pPr algn="just">
              <a:buNone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err="1" smtClean="0"/>
              <a:t>Behrens</a:t>
            </a:r>
            <a:r>
              <a:rPr lang="pt-BR" sz="2400" b="1" dirty="0" smtClean="0"/>
              <a:t> (1998): Alerta sobre reformulações necessárias tanto para o papel do docente quanto para o discente.</a:t>
            </a:r>
          </a:p>
          <a:p>
            <a:pPr algn="just"/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Fernandes (1998) indaga: Formação do professor universitário: Tarefa de quem? Com isso, evidencia-se o quanto é emergencial a qualificação do ensino superior.</a:t>
            </a:r>
          </a:p>
          <a:p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METODOLOGIA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357299"/>
            <a:ext cx="8229600" cy="500066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 </a:t>
            </a:r>
            <a:r>
              <a:rPr lang="pt-BR" altLang="pt-BR" sz="2400" b="1" dirty="0" smtClean="0">
                <a:solidFill>
                  <a:srgbClr val="000000"/>
                </a:solidFill>
                <a:cs typeface="Arial" charset="0"/>
              </a:rPr>
              <a:t>Tipo de pesquisa: </a:t>
            </a:r>
            <a:r>
              <a:rPr lang="pt-BR" sz="2400" b="1" dirty="0" smtClean="0"/>
              <a:t>Abordagem </a:t>
            </a:r>
            <a:r>
              <a:rPr lang="pt-BR" sz="2400" b="1" dirty="0" err="1" smtClean="0"/>
              <a:t>Qualiquantitativa</a:t>
            </a:r>
            <a:endParaRPr lang="pt-BR" sz="2400" b="1" dirty="0" smtClean="0"/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altLang="pt-BR" sz="2400" b="1" dirty="0" smtClean="0">
                <a:solidFill>
                  <a:srgbClr val="000000"/>
                </a:solidFill>
                <a:cs typeface="Arial" charset="0"/>
              </a:rPr>
              <a:t>Instituição ou local pesquisado: </a:t>
            </a:r>
            <a:r>
              <a:rPr lang="pt-BR" sz="2400" b="1" dirty="0" smtClean="0"/>
              <a:t>UEMG/Unidade Divinópolis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Sujeitos envolvidos na pesquisa: 30 discentes do curso de Pedagogia da UEMG/Unidade Divinópolis, matriculados e </a:t>
            </a:r>
            <a:r>
              <a:rPr lang="pt-BR" sz="2400" b="1" dirty="0" err="1" smtClean="0"/>
              <a:t>frequentes</a:t>
            </a:r>
            <a:r>
              <a:rPr lang="pt-BR" sz="2400" b="1" dirty="0" smtClean="0"/>
              <a:t> em 2016.</a:t>
            </a:r>
          </a:p>
          <a:p>
            <a:pPr algn="ctr">
              <a:lnSpc>
                <a:spcPct val="160000"/>
              </a:lnSpc>
              <a:buNone/>
            </a:pPr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>Coleta de dados: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Aplicação de questionários e análise documental dos Projetos Políticos Pedagógicos do curso de Pedagogia (2010 e 2014)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2256</Words>
  <Application>Microsoft Office PowerPoint</Application>
  <PresentationFormat>Apresentação na tela (4:3)</PresentationFormat>
  <Paragraphs>171</Paragraphs>
  <Slides>28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5</vt:lpstr>
      <vt:lpstr>PROBLEMA DE PESQUISA</vt:lpstr>
      <vt:lpstr>JUSTIFICATIVA</vt:lpstr>
      <vt:lpstr>OBJETIVOS</vt:lpstr>
      <vt:lpstr> Objetivos Específicos </vt:lpstr>
      <vt:lpstr>REFERENCIAL TEÓRICO</vt:lpstr>
      <vt:lpstr>Slide 7</vt:lpstr>
      <vt:lpstr>Slide 8</vt:lpstr>
      <vt:lpstr>METODOLOGIA</vt:lpstr>
      <vt:lpstr> Forma de tratamento dos dados: </vt:lpstr>
      <vt:lpstr>CONSIDERAÇÕES FINAIS</vt:lpstr>
      <vt:lpstr>  A proposta curricular atual atende as expectativas para a formação docente dos alunos do curso de Pedagogia?  </vt:lpstr>
      <vt:lpstr>Como você avalia as metodologias de ensino adotadas pelos professores?</vt:lpstr>
      <vt:lpstr>Qual a sua opinião a respeito do PPP (Projeto Político Pedagógico do Curso)?</vt:lpstr>
      <vt:lpstr>Foi solicitado(a) a realizar atividades de pesquisa como estratégia de aprendizagem?</vt:lpstr>
      <vt:lpstr>Sente-se preparado(a) para atuar no âmbito escolar?</vt:lpstr>
      <vt:lpstr>Slide 17</vt:lpstr>
      <vt:lpstr>Slide 18</vt:lpstr>
      <vt:lpstr>REFERÊNCIAS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ESTADO DE MINAS GERAIS – UEMG UNIDADE DIVINÓPOLIS</dc:title>
  <dc:creator>admin</dc:creator>
  <cp:lastModifiedBy>Zuth</cp:lastModifiedBy>
  <cp:revision>84</cp:revision>
  <dcterms:created xsi:type="dcterms:W3CDTF">2016-10-31T22:41:42Z</dcterms:created>
  <dcterms:modified xsi:type="dcterms:W3CDTF">2017-12-09T20:11:10Z</dcterms:modified>
</cp:coreProperties>
</file>