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7" r:id="rId5"/>
    <p:sldId id="276" r:id="rId6"/>
    <p:sldId id="282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301" r:id="rId18"/>
    <p:sldId id="304" r:id="rId19"/>
    <p:sldId id="302" r:id="rId20"/>
    <p:sldId id="305" r:id="rId21"/>
    <p:sldId id="259" r:id="rId22"/>
    <p:sldId id="287" r:id="rId23"/>
    <p:sldId id="286" r:id="rId24"/>
    <p:sldId id="306" r:id="rId25"/>
    <p:sldId id="277" r:id="rId26"/>
    <p:sldId id="288" r:id="rId27"/>
    <p:sldId id="290" r:id="rId28"/>
    <p:sldId id="266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33B3F-565F-E11E-FC38-A934E60911A4}" v="73" dt="2022-09-29T02:44:09.972"/>
    <p1510:client id="{FB415286-5512-20C4-969C-8B66F05BEAE9}" v="1515" dt="2023-03-10T23:18:53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1º trimestre</c:v>
                </c:pt>
                <c:pt idx="1">
                  <c:v>2º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001A2-9823-4084-817A-3E14D7310DFE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637274-0AFE-4D79-8F23-1E81A98518B1}">
      <dgm:prSet phldrT="[Texto]"/>
      <dgm:spPr/>
      <dgm:t>
        <a:bodyPr/>
        <a:lstStyle/>
        <a:p>
          <a:r>
            <a:rPr lang="pt-BR" b="1" dirty="0" err="1"/>
            <a:t>QueryBuilder</a:t>
          </a:r>
          <a:endParaRPr lang="pt-BR" b="1" dirty="0"/>
        </a:p>
      </dgm:t>
    </dgm:pt>
    <dgm:pt modelId="{6CC46696-15D1-44BE-8867-609DE8D87244}" type="parTrans" cxnId="{C6F9F859-DEC4-4E8D-9015-2C785389D4E7}">
      <dgm:prSet/>
      <dgm:spPr/>
      <dgm:t>
        <a:bodyPr/>
        <a:lstStyle/>
        <a:p>
          <a:endParaRPr lang="pt-BR"/>
        </a:p>
      </dgm:t>
    </dgm:pt>
    <dgm:pt modelId="{36972BB1-AFBC-4552-940D-C88DA7FE8CF8}" type="sibTrans" cxnId="{C6F9F859-DEC4-4E8D-9015-2C785389D4E7}">
      <dgm:prSet/>
      <dgm:spPr/>
      <dgm:t>
        <a:bodyPr/>
        <a:lstStyle/>
        <a:p>
          <a:endParaRPr lang="pt-BR"/>
        </a:p>
      </dgm:t>
    </dgm:pt>
    <dgm:pt modelId="{932BEDA0-3A01-433E-AEE7-FF06BB26900E}">
      <dgm:prSet phldrT="[Texto]"/>
      <dgm:spPr/>
      <dgm:t>
        <a:bodyPr/>
        <a:lstStyle/>
        <a:p>
          <a:r>
            <a:rPr lang="pt-BR" b="1" dirty="0"/>
            <a:t>Parametrização de pesquisas;</a:t>
          </a:r>
        </a:p>
      </dgm:t>
    </dgm:pt>
    <dgm:pt modelId="{DF9B10B1-CD6C-4BF4-A6F6-664CD5272EE4}" type="parTrans" cxnId="{9ABC00A6-D316-4979-91C9-8BD29A5E59DF}">
      <dgm:prSet/>
      <dgm:spPr/>
      <dgm:t>
        <a:bodyPr/>
        <a:lstStyle/>
        <a:p>
          <a:endParaRPr lang="pt-BR"/>
        </a:p>
      </dgm:t>
    </dgm:pt>
    <dgm:pt modelId="{B18993B0-D604-427C-B5EC-91FD3F58EDF8}" type="sibTrans" cxnId="{9ABC00A6-D316-4979-91C9-8BD29A5E59DF}">
      <dgm:prSet/>
      <dgm:spPr/>
      <dgm:t>
        <a:bodyPr/>
        <a:lstStyle/>
        <a:p>
          <a:endParaRPr lang="pt-BR"/>
        </a:p>
      </dgm:t>
    </dgm:pt>
    <dgm:pt modelId="{3E79A8DE-30E6-4C01-82DA-A3EB1CB9394F}">
      <dgm:prSet phldrT="[Texto]"/>
      <dgm:spPr/>
      <dgm:t>
        <a:bodyPr/>
        <a:lstStyle/>
        <a:p>
          <a:r>
            <a:rPr lang="pt-BR" b="1" dirty="0" err="1"/>
            <a:t>Joins</a:t>
          </a:r>
          <a:r>
            <a:rPr lang="pt-BR" b="1" dirty="0"/>
            <a:t> tratados pela requisição;</a:t>
          </a:r>
        </a:p>
      </dgm:t>
    </dgm:pt>
    <dgm:pt modelId="{654A0F49-D31C-4848-8A70-EDDE9DF77D3C}" type="parTrans" cxnId="{B20F7148-C53F-4527-8F83-21883035BE6B}">
      <dgm:prSet/>
      <dgm:spPr/>
      <dgm:t>
        <a:bodyPr/>
        <a:lstStyle/>
        <a:p>
          <a:endParaRPr lang="pt-BR"/>
        </a:p>
      </dgm:t>
    </dgm:pt>
    <dgm:pt modelId="{49D639FF-5E71-4389-856E-6D2109A70E9D}" type="sibTrans" cxnId="{B20F7148-C53F-4527-8F83-21883035BE6B}">
      <dgm:prSet/>
      <dgm:spPr/>
      <dgm:t>
        <a:bodyPr/>
        <a:lstStyle/>
        <a:p>
          <a:endParaRPr lang="pt-BR"/>
        </a:p>
      </dgm:t>
    </dgm:pt>
    <dgm:pt modelId="{A6697CB1-E889-42B8-8B08-40FE3194C773}">
      <dgm:prSet phldrT="[Texto]"/>
      <dgm:spPr/>
      <dgm:t>
        <a:bodyPr/>
        <a:lstStyle/>
        <a:p>
          <a:r>
            <a:rPr lang="pt-BR" b="1" dirty="0"/>
            <a:t>Consultas com retornos paginados, </a:t>
          </a:r>
          <a:r>
            <a:rPr lang="pt-BR" b="1" dirty="0" err="1"/>
            <a:t>limit</a:t>
          </a:r>
          <a:r>
            <a:rPr lang="pt-BR" b="1" dirty="0"/>
            <a:t>, offset, </a:t>
          </a:r>
          <a:r>
            <a:rPr lang="pt-BR" b="1" dirty="0" err="1"/>
            <a:t>order</a:t>
          </a:r>
          <a:r>
            <a:rPr lang="pt-BR" b="1" dirty="0"/>
            <a:t>.</a:t>
          </a:r>
        </a:p>
      </dgm:t>
    </dgm:pt>
    <dgm:pt modelId="{540C5498-1234-474D-8578-4679B7A5B36C}" type="parTrans" cxnId="{69C6CF40-6233-461C-8DE9-7CE791D3E1D0}">
      <dgm:prSet/>
      <dgm:spPr/>
      <dgm:t>
        <a:bodyPr/>
        <a:lstStyle/>
        <a:p>
          <a:endParaRPr lang="pt-BR"/>
        </a:p>
      </dgm:t>
    </dgm:pt>
    <dgm:pt modelId="{9DFF2EC9-9362-4268-89F9-C3C1B73B135C}" type="sibTrans" cxnId="{69C6CF40-6233-461C-8DE9-7CE791D3E1D0}">
      <dgm:prSet/>
      <dgm:spPr/>
      <dgm:t>
        <a:bodyPr/>
        <a:lstStyle/>
        <a:p>
          <a:endParaRPr lang="pt-BR"/>
        </a:p>
      </dgm:t>
    </dgm:pt>
    <dgm:pt modelId="{9317FB6F-2AD6-49D2-857D-3B122DC258DA}" type="pres">
      <dgm:prSet presAssocID="{59A001A2-9823-4084-817A-3E14D7310DF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882EFE6-22CB-4CE2-AD73-5D6EDC209938}" type="pres">
      <dgm:prSet presAssocID="{64637274-0AFE-4D79-8F23-1E81A98518B1}" presName="Accent1" presStyleCnt="0"/>
      <dgm:spPr/>
    </dgm:pt>
    <dgm:pt modelId="{BAC3386B-0814-486A-9107-25468EB7D118}" type="pres">
      <dgm:prSet presAssocID="{64637274-0AFE-4D79-8F23-1E81A98518B1}" presName="Accent" presStyleLbl="node1" presStyleIdx="0" presStyleCnt="1" custLinFactNeighborX="-10302"/>
      <dgm:spPr/>
    </dgm:pt>
    <dgm:pt modelId="{E5E6FCE8-91CA-4C77-8BD7-7A96F76BBEEF}" type="pres">
      <dgm:prSet presAssocID="{64637274-0AFE-4D79-8F23-1E81A98518B1}" presName="Child1" presStyleLbl="revTx" presStyleIdx="0" presStyleCnt="2" custScaleX="169616" custScaleY="159954" custLinFactNeighborX="8774" custLinFactNeighborY="-1144">
        <dgm:presLayoutVars>
          <dgm:chMax val="0"/>
          <dgm:chPref val="0"/>
          <dgm:bulletEnabled val="1"/>
        </dgm:presLayoutVars>
      </dgm:prSet>
      <dgm:spPr/>
    </dgm:pt>
    <dgm:pt modelId="{B0DC7B57-FAC5-47B9-BEC8-46FFF4BD2D4C}" type="pres">
      <dgm:prSet presAssocID="{64637274-0AFE-4D79-8F23-1E81A98518B1}" presName="Parent1" presStyleLbl="revTx" presStyleIdx="1" presStyleCnt="2" custLinFactNeighborX="-18462">
        <dgm:presLayoutVars>
          <dgm:chMax val="1"/>
          <dgm:chPref val="1"/>
          <dgm:bulletEnabled val="1"/>
        </dgm:presLayoutVars>
      </dgm:prSet>
      <dgm:spPr/>
    </dgm:pt>
  </dgm:ptLst>
  <dgm:cxnLst>
    <dgm:cxn modelId="{E5B45A18-EF99-42F0-A8C7-9DB9C6207AA8}" type="presOf" srcId="{3E79A8DE-30E6-4C01-82DA-A3EB1CB9394F}" destId="{E5E6FCE8-91CA-4C77-8BD7-7A96F76BBEEF}" srcOrd="0" destOrd="1" presId="urn:microsoft.com/office/officeart/2009/layout/CircleArrowProcess"/>
    <dgm:cxn modelId="{84C9BA37-E7E4-43DA-BB18-F222CEFA3F97}" type="presOf" srcId="{59A001A2-9823-4084-817A-3E14D7310DFE}" destId="{9317FB6F-2AD6-49D2-857D-3B122DC258DA}" srcOrd="0" destOrd="0" presId="urn:microsoft.com/office/officeart/2009/layout/CircleArrowProcess"/>
    <dgm:cxn modelId="{6E90663E-E35E-4E0B-89CA-2B732B9C3C03}" type="presOf" srcId="{64637274-0AFE-4D79-8F23-1E81A98518B1}" destId="{B0DC7B57-FAC5-47B9-BEC8-46FFF4BD2D4C}" srcOrd="0" destOrd="0" presId="urn:microsoft.com/office/officeart/2009/layout/CircleArrowProcess"/>
    <dgm:cxn modelId="{69C6CF40-6233-461C-8DE9-7CE791D3E1D0}" srcId="{64637274-0AFE-4D79-8F23-1E81A98518B1}" destId="{A6697CB1-E889-42B8-8B08-40FE3194C773}" srcOrd="2" destOrd="0" parTransId="{540C5498-1234-474D-8578-4679B7A5B36C}" sibTransId="{9DFF2EC9-9362-4268-89F9-C3C1B73B135C}"/>
    <dgm:cxn modelId="{B20F7148-C53F-4527-8F83-21883035BE6B}" srcId="{64637274-0AFE-4D79-8F23-1E81A98518B1}" destId="{3E79A8DE-30E6-4C01-82DA-A3EB1CB9394F}" srcOrd="1" destOrd="0" parTransId="{654A0F49-D31C-4848-8A70-EDDE9DF77D3C}" sibTransId="{49D639FF-5E71-4389-856E-6D2109A70E9D}"/>
    <dgm:cxn modelId="{C6F9F859-DEC4-4E8D-9015-2C785389D4E7}" srcId="{59A001A2-9823-4084-817A-3E14D7310DFE}" destId="{64637274-0AFE-4D79-8F23-1E81A98518B1}" srcOrd="0" destOrd="0" parTransId="{6CC46696-15D1-44BE-8867-609DE8D87244}" sibTransId="{36972BB1-AFBC-4552-940D-C88DA7FE8CF8}"/>
    <dgm:cxn modelId="{AC8DBF8F-F97A-4FC2-BF57-6245DF7B9C53}" type="presOf" srcId="{A6697CB1-E889-42B8-8B08-40FE3194C773}" destId="{E5E6FCE8-91CA-4C77-8BD7-7A96F76BBEEF}" srcOrd="0" destOrd="2" presId="urn:microsoft.com/office/officeart/2009/layout/CircleArrowProcess"/>
    <dgm:cxn modelId="{9ABC00A6-D316-4979-91C9-8BD29A5E59DF}" srcId="{64637274-0AFE-4D79-8F23-1E81A98518B1}" destId="{932BEDA0-3A01-433E-AEE7-FF06BB26900E}" srcOrd="0" destOrd="0" parTransId="{DF9B10B1-CD6C-4BF4-A6F6-664CD5272EE4}" sibTransId="{B18993B0-D604-427C-B5EC-91FD3F58EDF8}"/>
    <dgm:cxn modelId="{6CD70DC3-FD0D-40E4-9EE4-7D5D228283E5}" type="presOf" srcId="{932BEDA0-3A01-433E-AEE7-FF06BB26900E}" destId="{E5E6FCE8-91CA-4C77-8BD7-7A96F76BBEEF}" srcOrd="0" destOrd="0" presId="urn:microsoft.com/office/officeart/2009/layout/CircleArrowProcess"/>
    <dgm:cxn modelId="{9731EF25-382E-4A1E-910C-115DEC0233C5}" type="presParOf" srcId="{9317FB6F-2AD6-49D2-857D-3B122DC258DA}" destId="{7882EFE6-22CB-4CE2-AD73-5D6EDC209938}" srcOrd="0" destOrd="0" presId="urn:microsoft.com/office/officeart/2009/layout/CircleArrowProcess"/>
    <dgm:cxn modelId="{CEF1D861-404B-4DAF-B5BF-01288394BCD0}" type="presParOf" srcId="{7882EFE6-22CB-4CE2-AD73-5D6EDC209938}" destId="{BAC3386B-0814-486A-9107-25468EB7D118}" srcOrd="0" destOrd="0" presId="urn:microsoft.com/office/officeart/2009/layout/CircleArrowProcess"/>
    <dgm:cxn modelId="{0F69EF67-5499-4EA0-86FC-C6218DE156EB}" type="presParOf" srcId="{9317FB6F-2AD6-49D2-857D-3B122DC258DA}" destId="{E5E6FCE8-91CA-4C77-8BD7-7A96F76BBEEF}" srcOrd="1" destOrd="0" presId="urn:microsoft.com/office/officeart/2009/layout/CircleArrowProcess"/>
    <dgm:cxn modelId="{B4904C52-8874-4AE3-9A23-62A6F06C0E55}" type="presParOf" srcId="{9317FB6F-2AD6-49D2-857D-3B122DC258DA}" destId="{B0DC7B57-FAC5-47B9-BEC8-46FFF4BD2D4C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3386B-0814-486A-9107-25468EB7D118}">
      <dsp:nvSpPr>
        <dsp:cNvPr id="0" name=""/>
        <dsp:cNvSpPr/>
      </dsp:nvSpPr>
      <dsp:spPr>
        <a:xfrm>
          <a:off x="-70576" y="0"/>
          <a:ext cx="5705990" cy="5707260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6FCE8-91CA-4C77-8BD7-7A96F76BBEEF}">
      <dsp:nvSpPr>
        <dsp:cNvPr id="0" name=""/>
        <dsp:cNvSpPr/>
      </dsp:nvSpPr>
      <dsp:spPr>
        <a:xfrm>
          <a:off x="5332716" y="990694"/>
          <a:ext cx="5807892" cy="365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400" b="1" kern="1200" dirty="0"/>
            <a:t>Parametrização de pesquisas;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400" b="1" kern="1200" dirty="0" err="1"/>
            <a:t>Joins</a:t>
          </a:r>
          <a:r>
            <a:rPr lang="pt-BR" sz="3400" b="1" kern="1200" dirty="0"/>
            <a:t> tratados pela requisição;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400" b="1" kern="1200" dirty="0"/>
            <a:t>Consultas com retornos paginados, </a:t>
          </a:r>
          <a:r>
            <a:rPr lang="pt-BR" sz="3400" b="1" kern="1200" dirty="0" err="1"/>
            <a:t>limit</a:t>
          </a:r>
          <a:r>
            <a:rPr lang="pt-BR" sz="3400" b="1" kern="1200" dirty="0"/>
            <a:t>, offset, </a:t>
          </a:r>
          <a:r>
            <a:rPr lang="pt-BR" sz="3400" b="1" kern="1200" dirty="0" err="1"/>
            <a:t>order</a:t>
          </a:r>
          <a:r>
            <a:rPr lang="pt-BR" sz="3400" b="1" kern="1200" dirty="0"/>
            <a:t>.</a:t>
          </a:r>
        </a:p>
      </dsp:txBody>
      <dsp:txXfrm>
        <a:off x="5332716" y="990694"/>
        <a:ext cx="5807892" cy="3652509"/>
      </dsp:txXfrm>
    </dsp:sp>
    <dsp:sp modelId="{B0DC7B57-FAC5-47B9-BEC8-46FFF4BD2D4C}">
      <dsp:nvSpPr>
        <dsp:cNvPr id="0" name=""/>
        <dsp:cNvSpPr/>
      </dsp:nvSpPr>
      <dsp:spPr>
        <a:xfrm>
          <a:off x="1189509" y="2066028"/>
          <a:ext cx="3183995" cy="159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b="1" kern="1200" dirty="0" err="1"/>
            <a:t>QueryBuilder</a:t>
          </a:r>
          <a:endParaRPr lang="pt-BR" sz="4400" b="1" kern="1200" dirty="0"/>
        </a:p>
      </dsp:txBody>
      <dsp:txXfrm>
        <a:off x="1189509" y="2066028"/>
        <a:ext cx="3183995" cy="159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2D5461-98F8-4CE6-86DA-DC8DAE90F9C1}" type="datetime1">
              <a:rPr lang="pt-BR" smtClean="0"/>
              <a:t>10/03/2023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6EDEF9-DD9A-4901-BC29-20055A4B7F2F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06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26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20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7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6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95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422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63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8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567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348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61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88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56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76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98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29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5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30612-75D5-4F08-A421-EA58495018FA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ACF49-2631-4D95-9966-BC8DE42E4284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64388-F1C3-4EB5-A2A0-A697736DDF55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8C2FA-0F67-4458-B901-50FA25F0DF1E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36E04-619F-4A59-8B5D-79063695F952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7A790-AC7D-455A-97EF-D2F6E1EF580C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04418-FFCC-4DDD-8588-554CA63F31D4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A4C971-F5A5-4B15-81B1-72CCB8B1AEE1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13CC5-52EA-47EB-81DF-91236B1C2A10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DA232-B442-44E2-9676-7343EF1D730F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729433-197D-4D9D-B16F-2A64B9CA3F96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Forma liv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C18CA-26B0-4483-B162-3122E926BD9B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CFF679-BEC1-41C1-88A5-CC1E994CDFD7}" type="datetime1">
              <a:rPr lang="pt-BR" noProof="0" smtClean="0"/>
              <a:t>10/03/2023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do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4438937" y="2031743"/>
            <a:ext cx="5997064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8000" b="1" dirty="0">
                <a:solidFill>
                  <a:schemeClr val="tx2"/>
                </a:solidFill>
                <a:latin typeface="+mj-lt"/>
              </a:rPr>
              <a:t>SUPER</a:t>
            </a:r>
          </a:p>
          <a:p>
            <a:pPr algn="ctr" rtl="0">
              <a:tabLst>
                <a:tab pos="347663" algn="l"/>
              </a:tabLst>
            </a:pPr>
            <a:r>
              <a:rPr lang="pt-BR" sz="6000" b="1" dirty="0">
                <a:solidFill>
                  <a:schemeClr val="tx2"/>
                </a:solidFill>
                <a:latin typeface="+mj-lt"/>
              </a:rPr>
              <a:t>BACKEND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1 </a:t>
            </a:r>
          </a:p>
        </p:txBody>
      </p:sp>
      <p:pic>
        <p:nvPicPr>
          <p:cNvPr id="12" name="Elemento gráfico 201">
            <a:extLst>
              <a:ext uri="{FF2B5EF4-FFF2-40B4-BE49-F238E27FC236}">
                <a16:creationId xmlns:a16="http://schemas.microsoft.com/office/drawing/2014/main" id="{1CCBDDD6-126F-4F41-88A0-5E8371671B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8" y="1195252"/>
            <a:ext cx="3291840" cy="382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LAB2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25973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Instalação do pacote </a:t>
            </a:r>
            <a:r>
              <a:rPr lang="pt-BR" sz="2800" b="1" dirty="0" err="1">
                <a:cs typeface="Segoe UI Light"/>
              </a:rPr>
              <a:t>doctrine</a:t>
            </a:r>
            <a:r>
              <a:rPr lang="pt-BR" sz="2800" b="1" dirty="0">
                <a:cs typeface="Segoe UI Light"/>
              </a:rPr>
              <a:t>;</a:t>
            </a:r>
            <a:endParaRPr lang="pt-BR" sz="2800" b="1">
              <a:cs typeface="Segoe UI Ligh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Criação de banco de dados;</a:t>
            </a:r>
            <a:endParaRPr lang="pt-BR" sz="2800" b="1" dirty="0">
              <a:cs typeface="Segoe UI Ligh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Criação de entidades;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Manipulando entidades;</a:t>
            </a:r>
          </a:p>
        </p:txBody>
      </p:sp>
    </p:spTree>
    <p:extLst>
      <p:ext uri="{BB962C8B-B14F-4D97-AF65-F5344CB8AC3E}">
        <p14:creationId xmlns:p14="http://schemas.microsoft.com/office/powerpoint/2010/main" val="311371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 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Forms</a:t>
            </a:r>
            <a:endParaRPr lang="pt-BR" sz="4400" b="1" dirty="0" err="1">
              <a:solidFill>
                <a:srgbClr val="30353F"/>
              </a:solidFill>
              <a:latin typeface="Century Gothic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38900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Criar e processar formulários HTML é repetitivo. Você precisa lidar com a renderização de campos de formulário HTML, validar dados enviados, mapear os dados do formulário em objetos e muito mais. O </a:t>
            </a:r>
            <a:r>
              <a:rPr lang="pt-BR" sz="2800" b="1" dirty="0" err="1">
                <a:ea typeface="+mn-lt"/>
                <a:cs typeface="+mn-lt"/>
              </a:rPr>
              <a:t>Symfony</a:t>
            </a:r>
            <a:r>
              <a:rPr lang="pt-BR" sz="2800" b="1" dirty="0">
                <a:ea typeface="+mn-lt"/>
                <a:cs typeface="+mn-lt"/>
              </a:rPr>
              <a:t> inclui um poderoso recurso de formulário que fornece todos esses recursos e muito mais para cenários verdadeiramente complexos.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 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Forms</a:t>
            </a:r>
            <a:endParaRPr lang="pt-BR" sz="4400" b="1" dirty="0" err="1">
              <a:solidFill>
                <a:srgbClr val="30353F"/>
              </a:solidFill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D8CEA1-09DF-40D0-7D86-33C8596D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81" y="1369967"/>
            <a:ext cx="6648449" cy="46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LAB3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25973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Instalação do pacote </a:t>
            </a:r>
            <a:r>
              <a:rPr lang="pt-BR" sz="2800" b="1">
                <a:cs typeface="Segoe UI Light"/>
              </a:rPr>
              <a:t>forms;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Criação de formulários;</a:t>
            </a:r>
            <a:endParaRPr lang="pt-BR" sz="2800" b="1" dirty="0">
              <a:cs typeface="Segoe UI Ligh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Criação de </a:t>
            </a:r>
            <a:r>
              <a:rPr lang="pt-BR" sz="2800" b="1" dirty="0" err="1"/>
              <a:t>cruds</a:t>
            </a:r>
            <a:r>
              <a:rPr lang="pt-BR" sz="2800" b="1" dirty="0"/>
              <a:t>;</a:t>
            </a:r>
            <a:endParaRPr lang="pt-BR" sz="2800" b="1" dirty="0">
              <a:cs typeface="Segoe UI Ligh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Manipulando de formulários;</a:t>
            </a:r>
          </a:p>
        </p:txBody>
      </p:sp>
    </p:spTree>
    <p:extLst>
      <p:ext uri="{BB962C8B-B14F-4D97-AF65-F5344CB8AC3E}">
        <p14:creationId xmlns:p14="http://schemas.microsoft.com/office/powerpoint/2010/main" val="331174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 - Logs</a:t>
            </a:r>
            <a:endParaRPr lang="pt-BR" sz="4400" b="1" dirty="0" err="1">
              <a:solidFill>
                <a:srgbClr val="30353F"/>
              </a:solidFill>
              <a:latin typeface="Century Gothic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45363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Cria espaços reservados às mensagens de log: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Agrupando mensagens de log que são iguais;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É muito mais fácil traduzir essas mensagens de log;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É melhor para a segurança.</a:t>
            </a:r>
            <a:endParaRPr lang="pt-BR" dirty="0"/>
          </a:p>
          <a:p>
            <a:pPr lvl="1">
              <a:lnSpc>
                <a:spcPct val="150000"/>
              </a:lnSpc>
            </a:pPr>
            <a:endParaRPr lang="pt-BR" sz="2800" b="1" dirty="0">
              <a:cs typeface="Segoe UI Light"/>
            </a:endParaRPr>
          </a:p>
          <a:p>
            <a:pPr lvl="1">
              <a:lnSpc>
                <a:spcPct val="150000"/>
              </a:lnSpc>
            </a:pPr>
            <a:r>
              <a:rPr lang="pt-BR" sz="2800" b="1" dirty="0">
                <a:cs typeface="Segoe UI Light"/>
              </a:rPr>
              <a:t>Utiliza a biblioteca </a:t>
            </a:r>
            <a:r>
              <a:rPr lang="pt-BR" sz="2800" b="1" dirty="0" err="1">
                <a:cs typeface="Segoe UI Light"/>
              </a:rPr>
              <a:t>monolog</a:t>
            </a:r>
            <a:r>
              <a:rPr lang="pt-BR" sz="2800" b="1" dirty="0">
                <a:cs typeface="Segoe UI Light"/>
              </a:rPr>
              <a:t> para melhor organização.</a:t>
            </a:r>
          </a:p>
          <a:p>
            <a:pPr lvl="1">
              <a:lnSpc>
                <a:spcPct val="150000"/>
              </a:lnSpc>
            </a:pPr>
            <a:endParaRPr lang="pt-BR" sz="28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729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LAB4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13047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Instalação do pacote </a:t>
            </a:r>
            <a:r>
              <a:rPr lang="pt-BR" sz="2800" b="1" dirty="0" err="1">
                <a:cs typeface="Segoe UI Light"/>
              </a:rPr>
              <a:t>monolog</a:t>
            </a:r>
            <a:r>
              <a:rPr lang="pt-BR" sz="2800" b="1" dirty="0">
                <a:cs typeface="Segoe UI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Manipulação de logs;</a:t>
            </a:r>
            <a:endParaRPr lang="pt-BR" sz="28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023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ixa de tex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 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Messages</a:t>
            </a:r>
            <a:endParaRPr lang="pt-BR" sz="4400" b="1" dirty="0" err="1">
              <a:solidFill>
                <a:srgbClr val="30353F"/>
              </a:solidFill>
              <a:latin typeface="Century Gothic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9649097" cy="50186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O Messenger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fornece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um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barramento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de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mensagens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com 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capacidade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de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enviar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mensagens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tratá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-las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imediatamente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ou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enviá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-las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através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de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transportes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(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por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exemplo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,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filas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) para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serem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tratadas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posteriormente</a:t>
            </a:r>
            <a:r>
              <a:rPr lang="en-US" sz="2400" dirty="0">
                <a:solidFill>
                  <a:srgbClr val="1F2937"/>
                </a:solidFill>
                <a:latin typeface="system-ui"/>
                <a:ea typeface="system-ui"/>
                <a:cs typeface="system-ui"/>
              </a:rPr>
              <a:t>. 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1F2937"/>
              </a:solidFill>
              <a:latin typeface="system-ui"/>
              <a:cs typeface="Segoe UI Light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O Messenger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gira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em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torno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de duas classes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diferentes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: (1)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uma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classe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mensagem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que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contém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dados e (2)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uma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classe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manipulador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(es) que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será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(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ão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)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chamada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(s)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quando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mensagem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for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despachada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. 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classe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do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manipulador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lerá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classe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mensagem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executará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uma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ou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mais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tarefas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.</a:t>
            </a:r>
            <a:endParaRPr lang="en-US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87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LAB5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13047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Instalação do pacote </a:t>
            </a:r>
            <a:r>
              <a:rPr lang="pt-BR" sz="2800" b="1" dirty="0" err="1">
                <a:cs typeface="Segoe UI Light"/>
              </a:rPr>
              <a:t>messenger</a:t>
            </a:r>
            <a:r>
              <a:rPr lang="pt-BR" sz="2800" b="1" dirty="0">
                <a:cs typeface="Segoe UI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Manipulação de mensagens;</a:t>
            </a:r>
            <a:endParaRPr lang="pt-BR" sz="28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086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4</a:t>
            </a:r>
          </a:p>
        </p:txBody>
      </p:sp>
      <p:sp>
        <p:nvSpPr>
          <p:cNvPr id="41" name="Caixa de texto 109"/>
          <p:cNvSpPr txBox="1"/>
          <p:nvPr/>
        </p:nvSpPr>
        <p:spPr>
          <a:xfrm>
            <a:off x="-470086" y="271357"/>
            <a:ext cx="705358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FRAMEWORK SUPER</a:t>
            </a:r>
          </a:p>
        </p:txBody>
      </p:sp>
      <p:pic>
        <p:nvPicPr>
          <p:cNvPr id="5" name="Imagem 4" descr="C:\Users\leonardo\Downloads\ArquiteturaBacken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91" y="1084444"/>
            <a:ext cx="8227424" cy="548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4</a:t>
            </a:r>
          </a:p>
        </p:txBody>
      </p:sp>
      <p:sp>
        <p:nvSpPr>
          <p:cNvPr id="41" name="Caixa de texto 109"/>
          <p:cNvSpPr txBox="1"/>
          <p:nvPr/>
        </p:nvSpPr>
        <p:spPr>
          <a:xfrm>
            <a:off x="-470086" y="271357"/>
            <a:ext cx="705358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FRAMEWORK SUPER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1" y="1090476"/>
            <a:ext cx="5103860" cy="5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9</a:t>
            </a:r>
          </a:p>
        </p:txBody>
      </p:sp>
      <p:sp>
        <p:nvSpPr>
          <p:cNvPr id="46" name="Caixa de texto 109"/>
          <p:cNvSpPr txBox="1"/>
          <p:nvPr/>
        </p:nvSpPr>
        <p:spPr>
          <a:xfrm>
            <a:off x="-161343" y="192219"/>
            <a:ext cx="6269995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</a:t>
            </a:r>
          </a:p>
        </p:txBody>
      </p:sp>
      <p:grpSp>
        <p:nvGrpSpPr>
          <p:cNvPr id="97" name="Agrupar 96"/>
          <p:cNvGrpSpPr/>
          <p:nvPr/>
        </p:nvGrpSpPr>
        <p:grpSpPr>
          <a:xfrm>
            <a:off x="981485" y="1549014"/>
            <a:ext cx="2735935" cy="4157771"/>
            <a:chOff x="3833677" y="2209800"/>
            <a:chExt cx="2735935" cy="4157771"/>
          </a:xfrm>
        </p:grpSpPr>
        <p:sp>
          <p:nvSpPr>
            <p:cNvPr id="98" name="Retângulo 97"/>
            <p:cNvSpPr/>
            <p:nvPr/>
          </p:nvSpPr>
          <p:spPr>
            <a:xfrm>
              <a:off x="3833677" y="2410861"/>
              <a:ext cx="2735935" cy="39567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4598116" y="2209800"/>
              <a:ext cx="1213343" cy="369332"/>
            </a:xfrm>
            <a:prstGeom prst="rect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/>
                <a:t>BACKEND</a:t>
              </a:r>
            </a:p>
          </p:txBody>
        </p:sp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6941" y="2870642"/>
              <a:ext cx="985197" cy="76128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3176" y="4293263"/>
              <a:ext cx="872725" cy="825587"/>
            </a:xfrm>
            <a:prstGeom prst="rect">
              <a:avLst/>
            </a:prstGeom>
          </p:spPr>
        </p:pic>
        <p:sp>
          <p:nvSpPr>
            <p:cNvPr id="118" name="Caixa de texto 67"/>
            <p:cNvSpPr txBox="1"/>
            <p:nvPr/>
          </p:nvSpPr>
          <p:spPr>
            <a:xfrm>
              <a:off x="4973300" y="3757522"/>
              <a:ext cx="45685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30353F"/>
                  </a:solidFill>
                </a:defRPr>
              </a:lvl1pPr>
            </a:lstStyle>
            <a:p>
              <a:pPr rtl="0"/>
              <a:r>
                <a:rPr lang="pt-BR" dirty="0"/>
                <a:t>PHP 8</a:t>
              </a:r>
            </a:p>
          </p:txBody>
        </p:sp>
        <p:sp>
          <p:nvSpPr>
            <p:cNvPr id="120" name="Caixa de texto 67"/>
            <p:cNvSpPr txBox="1"/>
            <p:nvPr/>
          </p:nvSpPr>
          <p:spPr>
            <a:xfrm>
              <a:off x="4808299" y="5265698"/>
              <a:ext cx="7918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30353F"/>
                  </a:solidFill>
                </a:defRPr>
              </a:lvl1pPr>
            </a:lstStyle>
            <a:p>
              <a:pPr rtl="0"/>
              <a:r>
                <a:rPr lang="pt-BR" dirty="0" err="1"/>
                <a:t>Symfony</a:t>
              </a:r>
              <a:r>
                <a:rPr lang="pt-BR" dirty="0"/>
                <a:t> 6</a:t>
              </a: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487085" y="1803074"/>
            <a:ext cx="6393934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b="1" dirty="0">
                <a:ea typeface="Noto Sans CJK SC"/>
                <a:cs typeface="Lohit Devanagari"/>
              </a:rPr>
              <a:t>Linguagem versátil, </a:t>
            </a:r>
            <a:r>
              <a:rPr lang="pt-BR" sz="2800" b="1" dirty="0" err="1">
                <a:ea typeface="Noto Sans CJK SC"/>
                <a:cs typeface="Lohit Devanagari"/>
              </a:rPr>
              <a:t>tipada</a:t>
            </a:r>
            <a:r>
              <a:rPr lang="pt-BR" sz="2800" b="1" dirty="0">
                <a:ea typeface="Noto Sans CJK SC"/>
                <a:cs typeface="Lohit Devanagari"/>
              </a:rPr>
              <a:t>, nasceu para web, menor complexidade;</a:t>
            </a:r>
            <a:endParaRPr lang="pt-BR" sz="2800" b="1" dirty="0"/>
          </a:p>
        </p:txBody>
      </p:sp>
      <p:sp>
        <p:nvSpPr>
          <p:cNvPr id="106" name="Retângulo 105"/>
          <p:cNvSpPr/>
          <p:nvPr/>
        </p:nvSpPr>
        <p:spPr>
          <a:xfrm>
            <a:off x="4487085" y="3428821"/>
            <a:ext cx="6393934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b="1" dirty="0">
                <a:ea typeface="Noto Sans CJK SC"/>
                <a:cs typeface="Lohit Devanagari"/>
              </a:rPr>
              <a:t>O framework </a:t>
            </a:r>
            <a:r>
              <a:rPr lang="pt-BR" sz="2800" b="1" dirty="0" err="1">
                <a:ea typeface="Noto Sans CJK SC"/>
                <a:cs typeface="Lohit Devanagari"/>
              </a:rPr>
              <a:t>php</a:t>
            </a:r>
            <a:r>
              <a:rPr lang="pt-BR" sz="2800" b="1" dirty="0">
                <a:ea typeface="Noto Sans CJK SC"/>
                <a:cs typeface="Lohit Devanagari"/>
              </a:rPr>
              <a:t> utilizado é o </a:t>
            </a:r>
            <a:r>
              <a:rPr lang="pt-BR" sz="2800" b="1" dirty="0" err="1">
                <a:ea typeface="Noto Sans CJK SC"/>
                <a:cs typeface="Lohit Devanagari"/>
              </a:rPr>
              <a:t>Symfony</a:t>
            </a:r>
            <a:r>
              <a:rPr lang="pt-BR" sz="2800" b="1" dirty="0">
                <a:ea typeface="Noto Sans CJK SC"/>
                <a:cs typeface="Lohit Devanagari"/>
              </a:rPr>
              <a:t> na versão 6, com várias ferramentas que auxiliam o desenvolvimento.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46182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ixa de tex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BACKEND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38900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Utilizamos classes </a:t>
            </a:r>
            <a:r>
              <a:rPr lang="pt-BR" sz="2800" b="1" dirty="0" err="1"/>
              <a:t>Resource</a:t>
            </a:r>
            <a:r>
              <a:rPr lang="pt-BR" sz="2800" b="1" dirty="0"/>
              <a:t> (Recurso) que representam um serviço autônomo dentro da API, com seus métodos, regras, validações e gatilhos relacionados;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O </a:t>
            </a:r>
            <a:r>
              <a:rPr lang="pt-BR" sz="2800" b="1" dirty="0" err="1"/>
              <a:t>Controller</a:t>
            </a:r>
            <a:r>
              <a:rPr lang="pt-BR" sz="2800" b="1" dirty="0"/>
              <a:t> conhece apenas seu recurso (</a:t>
            </a:r>
            <a:r>
              <a:rPr lang="pt-BR" sz="2800" b="1" dirty="0" err="1"/>
              <a:t>Resource</a:t>
            </a:r>
            <a:r>
              <a:rPr lang="pt-BR" sz="2800" b="1" dirty="0"/>
              <a:t>), ele é responsável por manipular os </a:t>
            </a:r>
            <a:r>
              <a:rPr lang="pt-BR" sz="2800" b="1" dirty="0" err="1"/>
              <a:t>DTOs</a:t>
            </a:r>
            <a:r>
              <a:rPr lang="pt-BR" sz="2800" b="1" dirty="0"/>
              <a:t> e </a:t>
            </a:r>
            <a:r>
              <a:rPr lang="pt-BR" sz="2800" b="1" dirty="0" err="1"/>
              <a:t>Entitys</a:t>
            </a:r>
            <a:r>
              <a:rPr lang="pt-BR" sz="2800" b="1" dirty="0"/>
              <a:t>  e persistir em diferentes meios: banco de dados, </a:t>
            </a:r>
            <a:r>
              <a:rPr lang="pt-BR" sz="2800" b="1" dirty="0" err="1"/>
              <a:t>elasticsearch</a:t>
            </a:r>
            <a:r>
              <a:rPr lang="pt-BR" sz="2800" b="1" dirty="0"/>
              <a:t>, </a:t>
            </a:r>
            <a:r>
              <a:rPr lang="pt-BR" sz="2800" b="1" dirty="0" err="1"/>
              <a:t>filesystem</a:t>
            </a:r>
            <a:r>
              <a:rPr lang="pt-BR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916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LAB6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6583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Criar um CRUD dentro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266012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BACKEND 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QueryBuilder</a:t>
            </a:r>
            <a:endParaRPr lang="pt-BR" sz="4400" b="1" dirty="0">
              <a:solidFill>
                <a:srgbClr val="30353F"/>
              </a:solidFill>
              <a:latin typeface="+mj-lt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2417615374"/>
              </p:ext>
            </p:extLst>
          </p:nvPr>
        </p:nvGraphicFramePr>
        <p:xfrm>
          <a:off x="451393" y="869327"/>
          <a:ext cx="11357430" cy="570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45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BACKEND 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Transactions</a:t>
            </a:r>
            <a:endParaRPr lang="pt-BR" sz="44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8275" y="1155318"/>
            <a:ext cx="10411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ea typeface="Noto Sans CJK SC"/>
                <a:cs typeface="Lohit Devanagari"/>
              </a:rPr>
              <a:t>Para o REST, as transações devem ser atômicas, ou salva toda cadeia de complexidades ou não salva nada;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Existem transações que envolvem alta complexidade de eventos, por exemplo: de arquivos que envolvem BD, </a:t>
            </a:r>
            <a:r>
              <a:rPr lang="pt-BR" sz="2800" b="1" dirty="0" err="1"/>
              <a:t>filesystem</a:t>
            </a:r>
            <a:r>
              <a:rPr lang="pt-BR" sz="2800" b="1" dirty="0"/>
              <a:t>, </a:t>
            </a:r>
            <a:r>
              <a:rPr lang="pt-BR" sz="2800" b="1" dirty="0" err="1"/>
              <a:t>elastic</a:t>
            </a:r>
            <a:r>
              <a:rPr lang="pt-BR" sz="2800" b="1" dirty="0"/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99" y="3879669"/>
            <a:ext cx="9200545" cy="27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5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ixa de tex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Considerações Finais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518270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 A aplicação dita diz respeito ao </a:t>
            </a:r>
            <a:r>
              <a:rPr lang="pt-BR" sz="2800" b="1" dirty="0" err="1"/>
              <a:t>Controllers</a:t>
            </a:r>
            <a:r>
              <a:rPr lang="pt-BR" sz="2800" b="1" dirty="0"/>
              <a:t>, </a:t>
            </a:r>
            <a:r>
              <a:rPr lang="pt-BR" sz="2800" b="1" dirty="0" err="1"/>
              <a:t>Resources</a:t>
            </a:r>
            <a:r>
              <a:rPr lang="pt-BR" sz="2800" b="1" dirty="0"/>
              <a:t>, </a:t>
            </a:r>
            <a:r>
              <a:rPr lang="pt-BR" sz="2800" b="1" dirty="0" err="1"/>
              <a:t>Rules</a:t>
            </a:r>
            <a:r>
              <a:rPr lang="pt-BR" sz="2800" b="1" dirty="0"/>
              <a:t>, Triggers, </a:t>
            </a:r>
            <a:r>
              <a:rPr lang="pt-BR" sz="2800" b="1" dirty="0" err="1"/>
              <a:t>DTOs</a:t>
            </a:r>
            <a:r>
              <a:rPr lang="pt-BR" sz="2800" b="1" dirty="0"/>
              <a:t>, </a:t>
            </a:r>
            <a:r>
              <a:rPr lang="pt-BR" sz="2800" b="1" dirty="0" err="1"/>
              <a:t>Mapper</a:t>
            </a:r>
            <a:r>
              <a:rPr lang="pt-BR" sz="2800" b="1" dirty="0"/>
              <a:t>;</a:t>
            </a:r>
            <a:endParaRPr lang="en-US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800" b="1" dirty="0">
              <a:cs typeface="Segoe UI Ligh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Utilizamos uma sintaxe para requisições e tudo está documentado no </a:t>
            </a:r>
            <a:r>
              <a:rPr lang="pt-BR" sz="2800" b="1" dirty="0">
                <a:cs typeface="Segoe UI Light"/>
                <a:hlinkClick r:id="rId3"/>
              </a:rPr>
              <a:t>http://localhost:8000/api/doc</a:t>
            </a:r>
            <a:endParaRPr lang="pt-BR" sz="2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800" b="1" dirty="0">
              <a:cs typeface="Segoe UI Ligh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A aplicação é preparada para inclusão de módulos próprios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8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572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800" b="1" dirty="0">
                <a:solidFill>
                  <a:schemeClr val="tx2"/>
                </a:solidFill>
                <a:latin typeface="+mj-lt"/>
              </a:rPr>
              <a:t>OBRIGADO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11</a:t>
            </a:r>
          </a:p>
        </p:txBody>
      </p:sp>
      <p:pic>
        <p:nvPicPr>
          <p:cNvPr id="12" name="Elemento gráfico 201">
            <a:extLst>
              <a:ext uri="{FF2B5EF4-FFF2-40B4-BE49-F238E27FC236}">
                <a16:creationId xmlns:a16="http://schemas.microsoft.com/office/drawing/2014/main" id="{1CCBDDD6-126F-4F41-88A0-5E8371671B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74" y="1071330"/>
            <a:ext cx="1401217" cy="1777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ixa de tex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BACKEND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-161343" y="1258770"/>
            <a:ext cx="3680307" cy="3802615"/>
            <a:chOff x="304169" y="1258770"/>
            <a:chExt cx="3680307" cy="3802615"/>
          </a:xfrm>
        </p:grpSpPr>
        <p:sp>
          <p:nvSpPr>
            <p:cNvPr id="141" name="Retângulo 1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712" y="2543209"/>
              <a:ext cx="2173221" cy="2518176"/>
            </a:xfrm>
            <a:prstGeom prst="rect">
              <a:avLst/>
            </a:prstGeom>
            <a:gradFill flip="none" rotWithShape="1">
              <a:gsLst>
                <a:gs pos="100000">
                  <a:srgbClr val="30353F">
                    <a:alpha val="0"/>
                  </a:srgbClr>
                </a:gs>
                <a:gs pos="0">
                  <a:srgbClr val="30353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4" name="Grupo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4169" y="1258770"/>
              <a:ext cx="3680307" cy="2453539"/>
              <a:chOff x="-20046" y="1192971"/>
              <a:chExt cx="4062503" cy="2708336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17371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graphicFrame>
            <p:nvGraphicFramePr>
              <p:cNvPr id="46" name="Gráfico 45"/>
              <p:cNvGraphicFramePr/>
              <p:nvPr/>
            </p:nvGraphicFramePr>
            <p:xfrm>
              <a:off x="-20046" y="1192971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143" name="Caixa de texto 142"/>
            <p:cNvSpPr txBox="1"/>
            <p:nvPr/>
          </p:nvSpPr>
          <p:spPr>
            <a:xfrm>
              <a:off x="1057712" y="3873576"/>
              <a:ext cx="218880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4000" b="1" dirty="0" err="1">
                  <a:solidFill>
                    <a:schemeClr val="bg1"/>
                  </a:solidFill>
                </a:rPr>
                <a:t>Symfony</a:t>
              </a:r>
              <a:endParaRPr lang="pt-BR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tângulo 8"/>
          <p:cNvSpPr/>
          <p:nvPr/>
        </p:nvSpPr>
        <p:spPr>
          <a:xfrm>
            <a:off x="2999617" y="1155318"/>
            <a:ext cx="8129937" cy="38900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ea typeface="Noto Sans CJK SC"/>
                <a:cs typeface="Lohit Devanagari"/>
              </a:rPr>
              <a:t>Não é um framework MVC tradicional, ele tem </a:t>
            </a:r>
            <a:r>
              <a:rPr lang="pt-BR" sz="2800" b="1" dirty="0" err="1">
                <a:ea typeface="Noto Sans CJK SC"/>
                <a:cs typeface="Lohit Devanagari"/>
              </a:rPr>
              <a:t>Controller</a:t>
            </a:r>
            <a:r>
              <a:rPr lang="pt-BR" sz="2800" b="1" dirty="0">
                <a:ea typeface="Noto Sans CJK SC"/>
                <a:cs typeface="Lohit Devanagari"/>
              </a:rPr>
              <a:t>, tem </a:t>
            </a:r>
            <a:r>
              <a:rPr lang="pt-BR" sz="2800" b="1" dirty="0" err="1">
                <a:ea typeface="Noto Sans CJK SC"/>
                <a:cs typeface="Lohit Devanagari"/>
              </a:rPr>
              <a:t>View</a:t>
            </a:r>
            <a:r>
              <a:rPr lang="pt-BR" sz="2800" b="1" dirty="0">
                <a:ea typeface="Noto Sans CJK SC"/>
                <a:cs typeface="Lohit Devanagari"/>
              </a:rPr>
              <a:t> e Model, mas é orientado a resposta de pedidos, </a:t>
            </a:r>
            <a:r>
              <a:rPr lang="pt-BR" sz="2800" b="1" dirty="0" err="1">
                <a:ea typeface="Noto Sans CJK SC"/>
                <a:cs typeface="Lohit Devanagari"/>
              </a:rPr>
              <a:t>Request</a:t>
            </a:r>
            <a:r>
              <a:rPr lang="pt-BR" sz="2800" b="1" dirty="0">
                <a:ea typeface="Noto Sans CJK SC"/>
                <a:cs typeface="Lohit Devanagari"/>
              </a:rPr>
              <a:t>-Response;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2800" b="1" dirty="0">
              <a:ea typeface="Noto Sans CJK SC"/>
              <a:cs typeface="Lohit Devanagari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ea typeface="Noto Sans CJK SC"/>
                <a:cs typeface="Lohit Devanagari"/>
              </a:rPr>
              <a:t>Utiliza várias bibliotecas que facilitam o desenvolvimento (Logs, </a:t>
            </a:r>
            <a:r>
              <a:rPr lang="pt-BR" sz="2800" b="1" dirty="0" err="1">
                <a:ea typeface="Noto Sans CJK SC"/>
                <a:cs typeface="Lohit Devanagari"/>
              </a:rPr>
              <a:t>Forms</a:t>
            </a:r>
            <a:r>
              <a:rPr lang="pt-BR" sz="2800" b="1" dirty="0">
                <a:ea typeface="Noto Sans CJK SC"/>
                <a:cs typeface="Lohit Devanagari"/>
              </a:rPr>
              <a:t>, Security, </a:t>
            </a:r>
            <a:r>
              <a:rPr lang="pt-BR" sz="2800" b="1" dirty="0" err="1">
                <a:ea typeface="Noto Sans CJK SC"/>
                <a:cs typeface="Lohit Devanagari"/>
              </a:rPr>
              <a:t>etc</a:t>
            </a:r>
            <a:r>
              <a:rPr lang="pt-BR" sz="2800" b="1" dirty="0">
                <a:ea typeface="Noto Sans CJK SC"/>
                <a:cs typeface="Lohit Devanagari"/>
              </a:rPr>
              <a:t>);</a:t>
            </a:r>
            <a:endParaRPr lang="pt-BR" sz="28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47" y="1992976"/>
            <a:ext cx="872725" cy="8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6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73E-D5C3-E00D-062E-856EDBA3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30353F"/>
                </a:solidFill>
                <a:ea typeface="+mj-lt"/>
                <a:cs typeface="+mj-lt"/>
              </a:rPr>
              <a:t>Symfony</a:t>
            </a:r>
            <a:r>
              <a:rPr lang="pt-BR" b="1" dirty="0">
                <a:solidFill>
                  <a:srgbClr val="30353F"/>
                </a:solidFill>
                <a:ea typeface="+mj-lt"/>
                <a:cs typeface="+mj-lt"/>
              </a:rPr>
              <a:t> </a:t>
            </a:r>
            <a:r>
              <a:rPr lang="pt-BR" b="1" dirty="0" err="1">
                <a:solidFill>
                  <a:srgbClr val="30353F"/>
                </a:solidFill>
                <a:ea typeface="+mj-lt"/>
                <a:cs typeface="+mj-lt"/>
              </a:rPr>
              <a:t>controllers</a:t>
            </a:r>
            <a:endParaRPr lang="en-US" dirty="0" err="1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3D83B-09C2-618D-E900-B2F22BC4FDA8}"/>
              </a:ext>
            </a:extLst>
          </p:cNvPr>
          <p:cNvSpPr txBox="1"/>
          <p:nvPr/>
        </p:nvSpPr>
        <p:spPr>
          <a:xfrm>
            <a:off x="842963" y="1329931"/>
            <a:ext cx="1006554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F2937"/>
                </a:solidFill>
                <a:latin typeface="system-ui"/>
              </a:rPr>
              <a:t>Um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controlador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é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uma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função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PHP que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você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cria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que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lê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informações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do </a:t>
            </a:r>
            <a:r>
              <a:rPr lang="en-US" sz="2400" dirty="0"/>
              <a:t>Request 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e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cria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e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retorna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um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objeto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 </a:t>
            </a:r>
            <a:r>
              <a:rPr lang="en-US" sz="2400" dirty="0"/>
              <a:t>Response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. </a:t>
            </a:r>
            <a:endParaRPr lang="en-US" sz="2400" dirty="0">
              <a:solidFill>
                <a:srgbClr val="000000"/>
              </a:solidFill>
              <a:latin typeface="Segoe UI Light"/>
              <a:cs typeface="Segoe UI Light"/>
            </a:endParaRPr>
          </a:p>
          <a:p>
            <a:endParaRPr lang="en-US" sz="2400" dirty="0">
              <a:solidFill>
                <a:srgbClr val="1F2937"/>
              </a:solidFill>
              <a:latin typeface="system-ui"/>
            </a:endParaRPr>
          </a:p>
          <a:p>
            <a:r>
              <a:rPr lang="en-US" sz="2400" dirty="0">
                <a:solidFill>
                  <a:srgbClr val="1F2937"/>
                </a:solidFill>
                <a:latin typeface="system-ui"/>
              </a:rPr>
              <a:t>A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resposta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pode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ser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uma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página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HTML, JSON, XML, um download de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arquivo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, um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redirecionamento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, um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erro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404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ou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qualquer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outra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coisa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. </a:t>
            </a:r>
            <a:endParaRPr lang="en-US" sz="2400">
              <a:solidFill>
                <a:srgbClr val="000000"/>
              </a:solidFill>
              <a:latin typeface="Segoe UI Light"/>
              <a:cs typeface="Segoe UI Light"/>
            </a:endParaRPr>
          </a:p>
          <a:p>
            <a:endParaRPr lang="en-US" sz="2400" dirty="0">
              <a:solidFill>
                <a:srgbClr val="1F2937"/>
              </a:solidFill>
              <a:latin typeface="system-ui"/>
            </a:endParaRPr>
          </a:p>
          <a:p>
            <a:r>
              <a:rPr lang="en-US" sz="2400" dirty="0">
                <a:solidFill>
                  <a:srgbClr val="1F2937"/>
                </a:solidFill>
                <a:latin typeface="system-ui"/>
              </a:rPr>
              <a:t>O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controlador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executa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qualquer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lógica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arbitrária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 </a:t>
            </a:r>
            <a:r>
              <a:rPr lang="en-US" sz="2400" i="1" dirty="0">
                <a:solidFill>
                  <a:srgbClr val="1F2937"/>
                </a:solidFill>
                <a:latin typeface="system-ui"/>
              </a:rPr>
              <a:t>que o </a:t>
            </a:r>
            <a:r>
              <a:rPr lang="en-US" sz="2400" i="1" dirty="0" err="1">
                <a:solidFill>
                  <a:srgbClr val="1F2937"/>
                </a:solidFill>
                <a:latin typeface="system-ui"/>
              </a:rPr>
              <a:t>aplicativo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 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precisa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para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renderizar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o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conteúdo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de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uma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</a:rPr>
              <a:t>página</a:t>
            </a:r>
            <a:r>
              <a:rPr lang="en-US" sz="2400" dirty="0">
                <a:solidFill>
                  <a:srgbClr val="1F2937"/>
                </a:solidFill>
                <a:latin typeface="system-ui"/>
              </a:rPr>
              <a:t>.</a:t>
            </a:r>
          </a:p>
          <a:p>
            <a:endParaRPr lang="en-US" sz="2400" dirty="0">
              <a:solidFill>
                <a:srgbClr val="1F2937"/>
              </a:solidFill>
              <a:latin typeface="system-ui"/>
              <a:cs typeface="Segoe UI Light"/>
            </a:endParaRPr>
          </a:p>
          <a:p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As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configurações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dos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controladores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podem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ser 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definidos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por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tags de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Anotações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ou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Atributos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.</a:t>
            </a:r>
          </a:p>
          <a:p>
            <a:endParaRPr lang="en-US" sz="2400" dirty="0">
              <a:solidFill>
                <a:srgbClr val="1F2937"/>
              </a:solidFill>
              <a:latin typeface="system-ui"/>
              <a:cs typeface="Segoe UI Light"/>
            </a:endParaRPr>
          </a:p>
          <a:p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No SUPER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usamos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Anotações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e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estamos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atualizando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 para </a:t>
            </a:r>
            <a:r>
              <a:rPr lang="en-US" sz="2400" dirty="0" err="1">
                <a:solidFill>
                  <a:srgbClr val="1F2937"/>
                </a:solidFill>
                <a:latin typeface="system-ui"/>
                <a:cs typeface="Segoe UI Light"/>
              </a:rPr>
              <a:t>Atributos</a:t>
            </a:r>
            <a:r>
              <a:rPr lang="en-US" sz="2400" dirty="0">
                <a:solidFill>
                  <a:srgbClr val="1F2937"/>
                </a:solidFill>
                <a:latin typeface="system-ui"/>
                <a:cs typeface="Segoe U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13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pt-BR" sz="4400" b="1" dirty="0">
                <a:solidFill>
                  <a:srgbClr val="30353F"/>
                </a:solidFill>
                <a:latin typeface="+mj-lt"/>
              </a:rPr>
              <a:t>ARQUITETURA SUPER - LAB1</a:t>
            </a: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19510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Instalação do PHP e pacotes;</a:t>
            </a:r>
            <a:endParaRPr lang="pt-BR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Criar um aplicação </a:t>
            </a:r>
            <a:r>
              <a:rPr lang="pt-BR" sz="2800" b="1" dirty="0" err="1"/>
              <a:t>symfony</a:t>
            </a:r>
            <a:r>
              <a:rPr lang="pt-BR" sz="2800" b="1" dirty="0"/>
              <a:t>;</a:t>
            </a:r>
            <a:endParaRPr lang="en-US">
              <a:cs typeface="Segoe UI Ligh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/>
              <a:t>Criar um primeiro </a:t>
            </a:r>
            <a:r>
              <a:rPr lang="pt-BR" sz="2800" b="1" dirty="0" err="1"/>
              <a:t>controller</a:t>
            </a:r>
            <a:r>
              <a:rPr lang="pt-BR" sz="2800" b="1" dirty="0"/>
              <a:t>. </a:t>
            </a:r>
            <a:endParaRPr lang="pt-BR" sz="28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19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73E-D5C3-E00D-062E-856EDBA3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- Make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3D83B-09C2-618D-E900-B2F22BC4FDA8}"/>
              </a:ext>
            </a:extLst>
          </p:cNvPr>
          <p:cNvSpPr txBox="1"/>
          <p:nvPr/>
        </p:nvSpPr>
        <p:spPr>
          <a:xfrm>
            <a:off x="842963" y="1712777"/>
            <a:ext cx="1006554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1F2937"/>
                </a:solidFill>
                <a:latin typeface="system-ui"/>
              </a:rPr>
              <a:t>Make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 é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uma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biblioteca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Symfony que auxilia a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criação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 de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códigos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.</a:t>
            </a:r>
            <a:endParaRPr lang="en-US" dirty="0">
              <a:solidFill>
                <a:srgbClr val="000000"/>
              </a:solidFill>
              <a:latin typeface="Segoe UI Light"/>
              <a:cs typeface="Segoe UI Light"/>
            </a:endParaRPr>
          </a:p>
          <a:p>
            <a:endParaRPr lang="en-US" sz="2000" dirty="0">
              <a:solidFill>
                <a:srgbClr val="1F2937"/>
              </a:solidFill>
              <a:latin typeface="system-ui"/>
              <a:cs typeface="Segoe UI Light"/>
            </a:endParaRPr>
          </a:p>
          <a:p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Muito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útil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para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os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desenvolvedores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acelerarem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sua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produção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.</a:t>
            </a:r>
          </a:p>
          <a:p>
            <a:endParaRPr lang="en-US" sz="2000" dirty="0">
              <a:solidFill>
                <a:srgbClr val="1F2937"/>
              </a:solidFill>
              <a:latin typeface="system-ui"/>
              <a:cs typeface="Segoe UI Light"/>
            </a:endParaRPr>
          </a:p>
          <a:p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Cria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 controllers,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entidades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, forms, banco de dados, </a:t>
            </a:r>
            <a:r>
              <a:rPr lang="en-US" sz="2000" dirty="0" err="1">
                <a:solidFill>
                  <a:srgbClr val="1F2937"/>
                </a:solidFill>
                <a:latin typeface="system-ui"/>
                <a:cs typeface="Segoe UI Light"/>
              </a:rPr>
              <a:t>comandos</a:t>
            </a:r>
            <a:r>
              <a:rPr lang="en-US" sz="2000" dirty="0">
                <a:solidFill>
                  <a:srgbClr val="1F2937"/>
                </a:solidFill>
                <a:latin typeface="system-ui"/>
                <a:cs typeface="Segoe UI Light"/>
              </a:rPr>
              <a:t> e etc.</a:t>
            </a:r>
          </a:p>
          <a:p>
            <a:endParaRPr lang="en-US" sz="2000" dirty="0">
              <a:solidFill>
                <a:srgbClr val="1F2937"/>
              </a:solidFill>
              <a:latin typeface="system-ui"/>
              <a:cs typeface="Segoe UI Light"/>
            </a:endParaRPr>
          </a:p>
          <a:p>
            <a:r>
              <a:rPr lang="en-US" sz="2000" b="1" dirty="0">
                <a:ea typeface="+mn-lt"/>
                <a:cs typeface="+mn-lt"/>
              </a:rPr>
              <a:t>composer require </a:t>
            </a:r>
            <a:r>
              <a:rPr lang="en-US" sz="2000" b="1" dirty="0" err="1">
                <a:ea typeface="+mn-lt"/>
                <a:cs typeface="+mn-lt"/>
              </a:rPr>
              <a:t>symfony</a:t>
            </a:r>
            <a:r>
              <a:rPr lang="en-US" sz="2000" b="1" dirty="0">
                <a:ea typeface="+mn-lt"/>
                <a:cs typeface="+mn-lt"/>
              </a:rPr>
              <a:t>/maker-bundle –dev</a:t>
            </a:r>
            <a:endParaRPr lang="en-US" b="1" dirty="0">
              <a:ea typeface="+mn-lt"/>
              <a:cs typeface="+mn-lt"/>
            </a:endParaRPr>
          </a:p>
          <a:p>
            <a:endParaRPr lang="en-US" sz="2000" b="1" dirty="0">
              <a:cs typeface="Segoe UI Light"/>
            </a:endParaRPr>
          </a:p>
          <a:p>
            <a:r>
              <a:rPr lang="en-US" sz="2000" b="1" dirty="0" err="1">
                <a:cs typeface="Segoe UI Light"/>
              </a:rPr>
              <a:t>php</a:t>
            </a:r>
            <a:r>
              <a:rPr lang="en-US" sz="2000" b="1" dirty="0">
                <a:cs typeface="Segoe UI Light"/>
              </a:rPr>
              <a:t> bin/console make</a:t>
            </a:r>
          </a:p>
        </p:txBody>
      </p:sp>
    </p:spTree>
    <p:extLst>
      <p:ext uri="{BB962C8B-B14F-4D97-AF65-F5344CB8AC3E}">
        <p14:creationId xmlns:p14="http://schemas.microsoft.com/office/powerpoint/2010/main" val="11541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controllers</a:t>
            </a:r>
            <a:endParaRPr lang="en-US" dirty="0" err="1"/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13047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cs typeface="Segoe UI Light"/>
              </a:rPr>
              <a:t>Repita os exercícios do lab1 agora executando na linha de comando </a:t>
            </a:r>
            <a:r>
              <a:rPr lang="pt-BR" sz="2800" b="1" dirty="0" err="1">
                <a:cs typeface="Segoe UI Light"/>
              </a:rPr>
              <a:t>php</a:t>
            </a:r>
            <a:r>
              <a:rPr lang="pt-BR" sz="2800" b="1" dirty="0">
                <a:cs typeface="Segoe UI Light"/>
              </a:rPr>
              <a:t> bin/console </a:t>
            </a:r>
            <a:r>
              <a:rPr lang="pt-BR" sz="2800" b="1" dirty="0" err="1">
                <a:cs typeface="Segoe UI Light"/>
              </a:rPr>
              <a:t>make:controller</a:t>
            </a:r>
            <a:endParaRPr lang="pt-BR" sz="28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976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 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Entitys</a:t>
            </a:r>
            <a:endParaRPr lang="pt-BR" sz="4400" b="1" dirty="0" err="1">
              <a:solidFill>
                <a:srgbClr val="30353F"/>
              </a:solidFill>
              <a:latin typeface="Century Gothic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88275" y="1155318"/>
            <a:ext cx="10411096" cy="324370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O </a:t>
            </a:r>
            <a:r>
              <a:rPr lang="pt-BR" sz="2800" b="1" dirty="0" err="1">
                <a:ea typeface="+mn-lt"/>
                <a:cs typeface="+mn-lt"/>
              </a:rPr>
              <a:t>Symfony</a:t>
            </a:r>
            <a:r>
              <a:rPr lang="pt-BR" sz="2800" b="1" dirty="0">
                <a:ea typeface="+mn-lt"/>
                <a:cs typeface="+mn-lt"/>
              </a:rPr>
              <a:t> fornece todas as ferramentas para trabalhar com bancos de dados nas aplicações, utilizando a biblioteca </a:t>
            </a:r>
            <a:r>
              <a:rPr lang="pt-BR" sz="2800" b="1" dirty="0" err="1">
                <a:ea typeface="+mn-lt"/>
                <a:cs typeface="+mn-lt"/>
              </a:rPr>
              <a:t>Doctrine</a:t>
            </a:r>
            <a:r>
              <a:rPr lang="pt-BR" sz="2800" b="1" dirty="0">
                <a:ea typeface="+mn-lt"/>
                <a:cs typeface="+mn-lt"/>
              </a:rPr>
              <a:t>.</a:t>
            </a:r>
          </a:p>
          <a:p>
            <a:pPr lvl="1">
              <a:lnSpc>
                <a:spcPct val="150000"/>
              </a:lnSpc>
            </a:pPr>
            <a:endParaRPr lang="pt-BR" sz="2800" b="1" dirty="0">
              <a:cs typeface="Segoe UI Light"/>
            </a:endParaRPr>
          </a:p>
          <a:p>
            <a:pPr lvl="1">
              <a:lnSpc>
                <a:spcPct val="150000"/>
              </a:lnSpc>
            </a:pPr>
            <a:r>
              <a:rPr lang="pt-BR" sz="2800" b="1" dirty="0">
                <a:ea typeface="+mn-lt"/>
                <a:cs typeface="+mn-lt"/>
              </a:rPr>
              <a:t>O Doctrine cria toda abstração para comunicação da aplicação com os bancos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94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5</a:t>
            </a:r>
          </a:p>
        </p:txBody>
      </p:sp>
      <p:sp>
        <p:nvSpPr>
          <p:cNvPr id="36" name="Caixa de texto 109"/>
          <p:cNvSpPr txBox="1"/>
          <p:nvPr/>
        </p:nvSpPr>
        <p:spPr>
          <a:xfrm>
            <a:off x="-161343" y="192219"/>
            <a:ext cx="9150598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Symfony</a:t>
            </a:r>
            <a:r>
              <a:rPr lang="pt-BR" sz="4400" b="1" dirty="0">
                <a:solidFill>
                  <a:srgbClr val="30353F"/>
                </a:solidFill>
                <a:latin typeface="+mj-lt"/>
              </a:rPr>
              <a:t> - </a:t>
            </a:r>
            <a:r>
              <a:rPr lang="pt-BR" sz="4400" b="1" dirty="0" err="1">
                <a:solidFill>
                  <a:srgbClr val="30353F"/>
                </a:solidFill>
                <a:latin typeface="+mj-lt"/>
              </a:rPr>
              <a:t>Entitys</a:t>
            </a:r>
            <a:endParaRPr lang="pt-BR" sz="4400" b="1" dirty="0" err="1">
              <a:solidFill>
                <a:srgbClr val="30353F"/>
              </a:solidFill>
              <a:latin typeface="Century Gothic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527A4A-FF69-B1F4-13EF-1F4557EE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81" y="929734"/>
            <a:ext cx="6446042" cy="59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1_TF88930311.potx" id="{E08A2B83-1AD3-441B-9091-F892955D6992}" vid="{FB49E490-4732-484A-A72A-09A3E80DD2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323684A7143E4D9C68B16B21848AA3" ma:contentTypeVersion="2" ma:contentTypeDescription="Crie um novo documento." ma:contentTypeScope="" ma:versionID="e497bc07d3a07dde6bacefe51efd20f8">
  <xsd:schema xmlns:xsd="http://www.w3.org/2001/XMLSchema" xmlns:xs="http://www.w3.org/2001/XMLSchema" xmlns:p="http://schemas.microsoft.com/office/2006/metadata/properties" xmlns:ns2="bef920c7-5fe7-425c-a0bf-d8cf29ff414b" targetNamespace="http://schemas.microsoft.com/office/2006/metadata/properties" ma:root="true" ma:fieldsID="a302e855ba1ae373878ee445779f91b5" ns2:_="">
    <xsd:import namespace="bef920c7-5fe7-425c-a0bf-d8cf29ff41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920c7-5fe7-425c-a0bf-d8cf29ff41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D8DCC9-9877-43AF-9C1B-AD2D50A9AA4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4b6a1be7-d1c9-4450-b3fe-8519d3d7b89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18A231-19B6-4AEF-AB3E-8DAAA2984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920c7-5fe7-425c-a0bf-d8cf29ff41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6FF03F-2912-4607-988E-8893345430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0</TotalTime>
  <Words>658</Words>
  <Application>Microsoft Office PowerPoint</Application>
  <PresentationFormat>Widescreen</PresentationFormat>
  <Paragraphs>83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do Office</vt:lpstr>
      <vt:lpstr>Slide 1 </vt:lpstr>
      <vt:lpstr>Slide 9</vt:lpstr>
      <vt:lpstr>Slide 5</vt:lpstr>
      <vt:lpstr>Symfony controllers </vt:lpstr>
      <vt:lpstr>Slide 5</vt:lpstr>
      <vt:lpstr>Symfony - Make</vt:lpstr>
      <vt:lpstr>Slide 5</vt:lpstr>
      <vt:lpstr>Slide 5</vt:lpstr>
      <vt:lpstr>Slide 5</vt:lpstr>
      <vt:lpstr>Slide 5</vt:lpstr>
      <vt:lpstr>Slide 5</vt:lpstr>
      <vt:lpstr>Slide 5</vt:lpstr>
      <vt:lpstr>Slide 5</vt:lpstr>
      <vt:lpstr>Slide 5</vt:lpstr>
      <vt:lpstr>Slide 5</vt:lpstr>
      <vt:lpstr>Slide 5</vt:lpstr>
      <vt:lpstr>Slide 5</vt:lpstr>
      <vt:lpstr>Slide 4</vt:lpstr>
      <vt:lpstr>Slide 4</vt:lpstr>
      <vt:lpstr>Slide 5</vt:lpstr>
      <vt:lpstr>Slide 5</vt:lpstr>
      <vt:lpstr>PowerPoint Presentation</vt:lpstr>
      <vt:lpstr>PowerPoint Presentation</vt:lpstr>
      <vt:lpstr>Slide 5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 </dc:title>
  <dc:creator/>
  <cp:lastModifiedBy/>
  <cp:revision>260</cp:revision>
  <dcterms:created xsi:type="dcterms:W3CDTF">2020-02-07T23:38:41Z</dcterms:created>
  <dcterms:modified xsi:type="dcterms:W3CDTF">2023-03-10T23:18:54Z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0x0101008B323684A7143E4D9C68B16B21848AA3</vt:lpwstr>
  </property>
</Properties>
</file>