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F17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Doenças Coronarianas — CID‑10 I20–I25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94A3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Projeto de Extensão V • Turma 5º Semestre B • 27/08/2025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Tendência global de mortes por DCI (2010→2019)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Aterosclerose coronária — corte transversal (esquema)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8412480" y="475488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4748B"/>
                </a:solidFill>
              </a:rPr>
              <a:t>1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F17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800" dirty="0"/>
          </a:p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2800" dirty="0"/>
          </a:p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Prevenção é o Melhor Tratamento</a:t>
            </a:r>
            <a:endParaRPr lang="en-US" sz="2800" dirty="0"/>
          </a:p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8412480" y="475488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4748B"/>
                </a:solidFill>
              </a:rPr>
              <a:t>10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F17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Roteiro da Apresentação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94A3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Projeto de Extensão V • Turma 5º Semestre B • 27/08/2025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Sequência dos tópicos (com tempo por CID)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I21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Infarto Agudo do Miocárdio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Epidemiologia, diagnóstico 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I21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Infarto Agudo do Miocárdio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Epidemiologia, diagnóstico e tratamento tempo‑dependente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2:30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329184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I22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IAM Recorrente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Reinfarto até 28 dias (CID-10) • Fatores de risco e manejo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1:30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41148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I23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Complicações pós‑IAM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Arrítmicas e mecânicas • Reconhecimento precoce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1:30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8412480" y="475488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4748B"/>
                </a:solidFill>
              </a:rPr>
              <a:t>2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F17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I21 — Infarto Agudo do Miocárdio • Epidemiologia &amp; Impacto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94A3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Projeto de Extensão V • Turma 5º Semestre B • 27/08/2025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🌍Doença isquêmica do coração — Global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8,9 milhões/ano (2017)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Líder de mortalidade global em 2017. Harrison 21ª ed. (Cap. 269) descreve a IHD como principal causa de óbito mund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🌍Doença isquêmica do coração — Global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8,9 milhões/ano (2017)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Líder de mortalidade global em 2017. Harrison 21ª ed. (Cap. 269) descreve a IHD como principal causa de óbito mund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329184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❤️Doenças cardiovasculares — Global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17,9 milhões/ano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Carga total de DCV; a IHD (infarto/angina) responde pela maior fração das mortes.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41148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🏥Mortalidade hospitalar no IAM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5–10% com reperfusão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Sem tratamento oportuno, pode chegar a 25–30%. Ênfase em “tempo‑é‑músculo”.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8412480" y="475488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4748B"/>
                </a:solidFill>
              </a:rPr>
              <a:t>3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F17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I21 — Infarto Agudo do Miocárdio • Diagnóstico &amp; Tratamento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94A3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4ª Definição Universal • Tempo‑dependente • Alinhado a Harrison 21ª ed. + DCNT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Critérios diagnósticos (4ª Definição Universal de IAM)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Troponina cardíaca com elevação/queda e valor &gt; percentil 99, mais evidência de isquemia (qualquer um dos a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Critérios diagnósticos (4ª Definição Universal de IAM)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Troponina cardíaca com elevação/queda e valor &gt; percentil 99, mais evidência de isquemia (qualquer um dos a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329184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Troponina cardíaca com elevação/queda e valor &gt; percentil 99, mais evidência de isquemia (qualquer um dos abaixo).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41148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Isquemia clínica: dor típica, dispneia, sintomas autonômicos.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8412480" y="475488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4748B"/>
                </a:solidFill>
              </a:rPr>
              <a:t>4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F17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I22 — IAM Recorrente (até 28 dias do evento índice)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94A3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Critério temporal do CID‑10 • Diagnóstico, risco e manejo alinhados ao Harrison 21ª ed.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Definição e classificação CID‑10 (I22)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IAM recorrente: novo episódio de IAM dentro de 28 dias após o IAM índice — classificado como I22.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Definição e classificação CID‑10 (I22)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IAM recorrente: novo episódio de IAM dentro de 28 dias após o IAM índice — classificado como I22.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329184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IAM recorrente: novo episódio de IAM dentro de 28 dias após o IAM índice — classificado como I22.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41148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Harrison/4ª Definição: novo IAM identificado por re‑elevação de troponina (&gt;20%) após queda documentada com evidências de isquemia (sintomas/ECG/imagem).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8412480" y="475488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4748B"/>
                </a:solidFill>
              </a:rPr>
              <a:t>5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F17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I23 — Complicações Agudas pós‑IAM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94A3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Arritmias • Complicações mecânicas • Choque • ICC • Trombo mural • Pericardites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Principais complicações e janelas de risco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Arritmias malignas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5–10% FV/TV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Principal causa de morte súb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Arritmias malignas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5–10% FV/TV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Principal causa de morte súbita precoce. FA 10–20%, BAV 5–10% (↑ em IAM inferior).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⏱ 0–48 h • monitorização contínua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329184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Choque cardiogênico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5–10% • 40–50% óbito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Hipoperfusão, PAS &lt;90 mmHg, IC &lt;2.2 L/min/m², PCP &gt;18 mmHg. Reperfusão e suporte avançado.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⏱ 24–72 h • alto 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41148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Ruptura de parede livre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∼1–3% • &gt;90% óbito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Tamponamento súbito. Emergência cirúrgica.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⏱ Pico 3–5 dias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8412480" y="475488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4748B"/>
                </a:solidFill>
              </a:rPr>
              <a:t>6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F17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I24 Outras Isquemias Agudas do Coração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94A3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NSTE-ACS (AI/NSTEMI) • Takotsubo • Espasmo Coronário • MINOCA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8412480" y="475488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4748B"/>
                </a:solidFill>
              </a:rPr>
              <a:t>7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F17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I25 Doença Isquêmica Crônica do Coração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94A3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Angina Estável • Miocardiopatia Isquêmica • Isquemia Silenciosa • Manejo Ambulatorial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Definição &amp; Epidemiologia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DAC estável: estenose epicárdica &gt;50% reduz a reserva de fluxo; estreitamentos em torno de ~80% podem reduzir o fluxo até em repouso → isquemia mesmo sem e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Cascata Isquêmica (temporal)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Alteração da perfusão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Desequilíbrio oferta/demanda de O₂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0–10 s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329184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Clínica — Angina Estável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Desencadeada por esforço/estresse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2–10 min (raramente &gt;15)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Alívio com repouso/nitrato &lt;5 min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Característi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41148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Tratamento ABCDE (prevenção + sintomático)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A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Aspirina + AntianginalAAS 75–100 mg/dia; BB 1ª linha (ou BCC/nitratos conforme necessidade).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B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8412480" y="475488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4748B"/>
                </a:solidFill>
              </a:rPr>
              <a:t>8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F17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Alimentação Saudável na Prevenção Cardiovascular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8229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94A3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Evidências • Metas OMS/DCNT • Impacto Populacional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Recomendações OMS / DCNT 2030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Frutas e vegetais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Mínimo 5 porções/dia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≥400g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Comparação de Padrões Alimentares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Dieta Mediterrânea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  Azeite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  Peixes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  Nozes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329184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Impacto Populacional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≈11M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Mortes/ano atribuíveis à dieta (GBD)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≈50%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  Queda da mortalidade por D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41148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Metas Brasil 2030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Consumo de sal↓ 30%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Bebidas açucaradas↓ 30%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Gordura trans industrial0%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Frutas/vegetais↑ 30%</a:t>
            </a:r>
            <a:endParaRPr lang="en-US" sz="1200" dirty="0"/>
          </a:p>
          <a:p>
            <a:pPr algn="l" marL="342900" indent="-342900">
              <a:buSzPct val="100000"/>
              <a:buChar char="•"/>
            </a:pPr>
            <a:r>
              <a:rPr lang="en-US" sz="12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        Ultraprocessados↓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8412480" y="475488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4748B"/>
                </a:solidFill>
              </a:rPr>
              <a:t>9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Turma 5º Semestre 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Doenças Coronarianas - CID-10 I20-I25</dc:title>
  <dc:subject>Medicina - Cardiologia</dc:subject>
  <dc:creator>Projeto de Extensão V</dc:creator>
  <cp:lastModifiedBy>Projeto de Extensão V</cp:lastModifiedBy>
  <cp:revision>1</cp:revision>
  <dcterms:created xsi:type="dcterms:W3CDTF">2025-08-27T00:52:54Z</dcterms:created>
  <dcterms:modified xsi:type="dcterms:W3CDTF">2025-08-27T00:52:54Z</dcterms:modified>
</cp:coreProperties>
</file>