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0" r:id="rId1"/>
  </p:sldMasterIdLst>
  <p:sldIdLst>
    <p:sldId id="256" r:id="rId2"/>
    <p:sldId id="257" r:id="rId3"/>
    <p:sldId id="259" r:id="rId4"/>
    <p:sldId id="262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58" r:id="rId15"/>
    <p:sldId id="264" r:id="rId16"/>
    <p:sldId id="260" r:id="rId17"/>
    <p:sldId id="263" r:id="rId18"/>
    <p:sldId id="26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75" d="100"/>
          <a:sy n="75" d="100"/>
        </p:scale>
        <p:origin x="52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8154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0041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3419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smtClean="0"/>
              <a:t>11/11/2018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2391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11/11/2018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5510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11/11/2018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7524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2708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8999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1088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994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11/11/2018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492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096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2898039"/>
          </a:xfrm>
        </p:spPr>
        <p:txBody>
          <a:bodyPr/>
          <a:lstStyle/>
          <a:p>
            <a:pPr algn="ctr"/>
            <a:r>
              <a:rPr lang="pt-BR" dirty="0" smtClean="0"/>
              <a:t>**PMBOK**</a:t>
            </a:r>
            <a:br>
              <a:rPr lang="pt-BR" dirty="0" smtClean="0"/>
            </a:br>
            <a:r>
              <a:rPr lang="en-US" sz="3600" dirty="0"/>
              <a:t>PROJECT MANAGEMENT BODY OF KNOWLEDGE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15791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51560" y="1521123"/>
            <a:ext cx="9966960" cy="3035808"/>
          </a:xfrm>
        </p:spPr>
        <p:txBody>
          <a:bodyPr/>
          <a:lstStyle/>
          <a:p>
            <a:pPr lvl="0"/>
            <a:r>
              <a:rPr lang="pt-BR" sz="3200" dirty="0" smtClean="0"/>
              <a:t>Gerenciamento de riscos</a:t>
            </a:r>
            <a:br>
              <a:rPr lang="pt-BR" sz="3200" dirty="0" smtClean="0"/>
            </a:br>
            <a:r>
              <a:rPr lang="pt-BR" sz="3200" dirty="0" smtClean="0"/>
              <a:t/>
            </a:r>
            <a:br>
              <a:rPr lang="pt-BR" sz="3200" dirty="0" smtClean="0"/>
            </a:br>
            <a:r>
              <a:rPr lang="pt-BR" sz="3200" dirty="0" smtClean="0"/>
              <a:t>*</a:t>
            </a:r>
            <a:r>
              <a:rPr lang="pt-BR" sz="2400" dirty="0" smtClean="0"/>
              <a:t>planejamento </a:t>
            </a:r>
            <a:r>
              <a:rPr lang="pt-BR" sz="2400" dirty="0"/>
              <a:t>do gerenciamento de riscos;</a:t>
            </a:r>
            <a:br>
              <a:rPr lang="pt-BR" sz="2400" dirty="0"/>
            </a:br>
            <a:r>
              <a:rPr lang="pt-BR" sz="2400" dirty="0" smtClean="0"/>
              <a:t>*identificação </a:t>
            </a:r>
            <a:r>
              <a:rPr lang="pt-BR" sz="2400" dirty="0"/>
              <a:t>de riscos;</a:t>
            </a:r>
            <a:br>
              <a:rPr lang="pt-BR" sz="2400" dirty="0"/>
            </a:br>
            <a:r>
              <a:rPr lang="pt-BR" sz="2400" dirty="0" smtClean="0"/>
              <a:t>*análise </a:t>
            </a:r>
            <a:r>
              <a:rPr lang="pt-BR" sz="2400" dirty="0"/>
              <a:t>qualitativa de riscos;</a:t>
            </a:r>
            <a:br>
              <a:rPr lang="pt-BR" sz="2400" dirty="0"/>
            </a:br>
            <a:r>
              <a:rPr lang="pt-BR" sz="2400" dirty="0" smtClean="0"/>
              <a:t>*análise </a:t>
            </a:r>
            <a:r>
              <a:rPr lang="pt-BR" sz="2400" dirty="0"/>
              <a:t>quantitativa de riscos;</a:t>
            </a:r>
            <a:br>
              <a:rPr lang="pt-BR" sz="2400" dirty="0"/>
            </a:br>
            <a:r>
              <a:rPr lang="pt-BR" sz="2400" dirty="0" smtClean="0"/>
              <a:t>*planejamento </a:t>
            </a:r>
            <a:r>
              <a:rPr lang="pt-BR" sz="2400" dirty="0"/>
              <a:t>de respostas a riscos</a:t>
            </a:r>
            <a:r>
              <a:rPr lang="pt-BR" sz="2400" dirty="0" smtClean="0"/>
              <a:t>;</a:t>
            </a:r>
            <a:r>
              <a:rPr lang="pt-BR" sz="2400" dirty="0"/>
              <a:t/>
            </a:r>
            <a:br>
              <a:rPr lang="pt-BR" sz="2400" dirty="0"/>
            </a:br>
            <a:r>
              <a:rPr lang="pt-BR" sz="2400" dirty="0" smtClean="0"/>
              <a:t>*monitoramento </a:t>
            </a:r>
            <a:r>
              <a:rPr lang="pt-BR" sz="2400" dirty="0"/>
              <a:t>e controle de riscos.</a:t>
            </a:r>
            <a:br>
              <a:rPr lang="pt-BR" sz="2400" dirty="0"/>
            </a:br>
            <a:r>
              <a:rPr lang="pt-BR" sz="2400" dirty="0"/>
              <a:t/>
            </a:r>
            <a:br>
              <a:rPr lang="pt-BR" sz="2400" dirty="0"/>
            </a:b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117417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51560" y="1254423"/>
            <a:ext cx="9966960" cy="3035808"/>
          </a:xfrm>
        </p:spPr>
        <p:txBody>
          <a:bodyPr/>
          <a:lstStyle/>
          <a:p>
            <a:pPr lvl="0"/>
            <a:r>
              <a:rPr lang="pt-BR" sz="3200" dirty="0" smtClean="0"/>
              <a:t>Gerenciamento de aquisições</a:t>
            </a:r>
            <a:br>
              <a:rPr lang="pt-BR" sz="3200" dirty="0" smtClean="0"/>
            </a:br>
            <a:r>
              <a:rPr lang="pt-BR" sz="3200" dirty="0" smtClean="0"/>
              <a:t/>
            </a:r>
            <a:br>
              <a:rPr lang="pt-BR" sz="3200" dirty="0" smtClean="0"/>
            </a:br>
            <a:r>
              <a:rPr lang="pt-BR" sz="3200" dirty="0" smtClean="0"/>
              <a:t>*</a:t>
            </a:r>
            <a:r>
              <a:rPr lang="pt-BR" sz="2400" dirty="0" smtClean="0"/>
              <a:t>planejar </a:t>
            </a:r>
            <a:r>
              <a:rPr lang="pt-BR" sz="2400" dirty="0"/>
              <a:t>o gerenciamento de aquisições;</a:t>
            </a:r>
            <a:br>
              <a:rPr lang="pt-BR" sz="2400" dirty="0"/>
            </a:br>
            <a:r>
              <a:rPr lang="pt-BR" sz="2400" dirty="0" smtClean="0"/>
              <a:t>*conduzir </a:t>
            </a:r>
            <a:r>
              <a:rPr lang="pt-BR" sz="2400" dirty="0"/>
              <a:t>aquisições;</a:t>
            </a:r>
            <a:br>
              <a:rPr lang="pt-BR" sz="2400" dirty="0"/>
            </a:br>
            <a:r>
              <a:rPr lang="pt-BR" sz="2400" dirty="0" smtClean="0"/>
              <a:t>*controlar </a:t>
            </a:r>
            <a:r>
              <a:rPr lang="pt-BR" sz="2400" dirty="0"/>
              <a:t>aquisições;</a:t>
            </a:r>
            <a:br>
              <a:rPr lang="pt-BR" sz="2400" dirty="0"/>
            </a:br>
            <a:r>
              <a:rPr lang="pt-BR" sz="2400" dirty="0" smtClean="0"/>
              <a:t>*encerrar </a:t>
            </a:r>
            <a:r>
              <a:rPr lang="pt-BR" sz="2400" dirty="0"/>
              <a:t>aquisições.</a:t>
            </a:r>
            <a:br>
              <a:rPr lang="pt-BR" sz="2400" dirty="0"/>
            </a:br>
            <a:r>
              <a:rPr lang="pt-BR" sz="2400" dirty="0"/>
              <a:t/>
            </a:r>
            <a:br>
              <a:rPr lang="pt-BR" sz="2400" dirty="0"/>
            </a:b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659486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51560" y="1356023"/>
            <a:ext cx="9966960" cy="3035808"/>
          </a:xfrm>
        </p:spPr>
        <p:txBody>
          <a:bodyPr/>
          <a:lstStyle/>
          <a:p>
            <a:pPr lvl="0"/>
            <a:r>
              <a:rPr lang="pt-BR" sz="3200" dirty="0" smtClean="0"/>
              <a:t>Gerenciamento da integração</a:t>
            </a:r>
            <a:br>
              <a:rPr lang="pt-BR" sz="3200" dirty="0" smtClean="0"/>
            </a:br>
            <a:r>
              <a:rPr lang="pt-BR" sz="3200" dirty="0" smtClean="0"/>
              <a:t/>
            </a:r>
            <a:br>
              <a:rPr lang="pt-BR" sz="3200" dirty="0" smtClean="0"/>
            </a:br>
            <a:r>
              <a:rPr lang="pt-BR" sz="3200" dirty="0" smtClean="0"/>
              <a:t>*</a:t>
            </a:r>
            <a:r>
              <a:rPr lang="pt-BR" sz="2400" dirty="0" smtClean="0"/>
              <a:t>desenvolver </a:t>
            </a:r>
            <a:r>
              <a:rPr lang="pt-BR" sz="2400" dirty="0"/>
              <a:t>o termo de abertura;</a:t>
            </a:r>
            <a:br>
              <a:rPr lang="pt-BR" sz="2400" dirty="0"/>
            </a:br>
            <a:r>
              <a:rPr lang="pt-BR" sz="2400" dirty="0" smtClean="0"/>
              <a:t>*desenvolver </a:t>
            </a:r>
            <a:r>
              <a:rPr lang="pt-BR" sz="2400" dirty="0"/>
              <a:t>o plano de gerenciamento de projetos;</a:t>
            </a:r>
            <a:br>
              <a:rPr lang="pt-BR" sz="2400" dirty="0"/>
            </a:br>
            <a:r>
              <a:rPr lang="pt-BR" sz="2400" dirty="0" smtClean="0"/>
              <a:t>*orientar </a:t>
            </a:r>
            <a:r>
              <a:rPr lang="pt-BR" sz="2400" dirty="0"/>
              <a:t>e gerenciar a execução do projeto;</a:t>
            </a:r>
            <a:br>
              <a:rPr lang="pt-BR" sz="2400" dirty="0"/>
            </a:br>
            <a:r>
              <a:rPr lang="pt-BR" sz="2400" dirty="0" smtClean="0"/>
              <a:t>*monitorar </a:t>
            </a:r>
            <a:r>
              <a:rPr lang="pt-BR" sz="2400" dirty="0"/>
              <a:t>e controlar o trabalho do projeto;</a:t>
            </a:r>
            <a:br>
              <a:rPr lang="pt-BR" sz="2400" dirty="0"/>
            </a:br>
            <a:r>
              <a:rPr lang="pt-BR" sz="2400" dirty="0" smtClean="0"/>
              <a:t>*realizar </a:t>
            </a:r>
            <a:r>
              <a:rPr lang="pt-BR" sz="2400" dirty="0"/>
              <a:t>controle integrado de mudanças;</a:t>
            </a:r>
            <a:br>
              <a:rPr lang="pt-BR" sz="2400" dirty="0"/>
            </a:br>
            <a:r>
              <a:rPr lang="pt-BR" sz="2400" dirty="0" smtClean="0"/>
              <a:t>*encerrar </a:t>
            </a:r>
            <a:r>
              <a:rPr lang="pt-BR" sz="2400" dirty="0"/>
              <a:t>o projeto ou fase.</a:t>
            </a:r>
            <a:br>
              <a:rPr lang="pt-BR" sz="2400" dirty="0"/>
            </a:b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042374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51560" y="1229023"/>
            <a:ext cx="9966960" cy="3035808"/>
          </a:xfrm>
        </p:spPr>
        <p:txBody>
          <a:bodyPr/>
          <a:lstStyle/>
          <a:p>
            <a:pPr lvl="0"/>
            <a:r>
              <a:rPr lang="pt-BR" sz="3200" dirty="0" smtClean="0"/>
              <a:t>Gerenciamento de </a:t>
            </a:r>
            <a:r>
              <a:rPr lang="pt-BR" sz="3200" dirty="0" err="1" smtClean="0"/>
              <a:t>stakeholders</a:t>
            </a:r>
            <a:r>
              <a:rPr lang="pt-BR" sz="3200" dirty="0" smtClean="0"/>
              <a:t/>
            </a:r>
            <a:br>
              <a:rPr lang="pt-BR" sz="3200" dirty="0" smtClean="0"/>
            </a:br>
            <a:r>
              <a:rPr lang="pt-BR" sz="3200" dirty="0" smtClean="0"/>
              <a:t/>
            </a:r>
            <a:br>
              <a:rPr lang="pt-BR" sz="3200" dirty="0" smtClean="0"/>
            </a:br>
            <a:r>
              <a:rPr lang="pt-BR" sz="3200" dirty="0" smtClean="0"/>
              <a:t>*</a:t>
            </a:r>
            <a:r>
              <a:rPr lang="pt-BR" sz="2400" dirty="0" smtClean="0"/>
              <a:t>identificar </a:t>
            </a:r>
            <a:r>
              <a:rPr lang="pt-BR" sz="2400" dirty="0"/>
              <a:t>os </a:t>
            </a:r>
            <a:r>
              <a:rPr lang="pt-BR" sz="2400" dirty="0" err="1"/>
              <a:t>stakeholders</a:t>
            </a:r>
            <a:r>
              <a:rPr lang="pt-BR" sz="2400" dirty="0"/>
              <a:t>;</a:t>
            </a:r>
            <a:br>
              <a:rPr lang="pt-BR" sz="2400" dirty="0"/>
            </a:br>
            <a:r>
              <a:rPr lang="pt-BR" sz="2400" dirty="0" smtClean="0"/>
              <a:t>*planejar </a:t>
            </a:r>
            <a:r>
              <a:rPr lang="pt-BR" sz="2400" dirty="0"/>
              <a:t>o gerenciamento dos </a:t>
            </a:r>
            <a:r>
              <a:rPr lang="pt-BR" sz="2400" dirty="0" err="1"/>
              <a:t>stakeholders</a:t>
            </a:r>
            <a:r>
              <a:rPr lang="pt-BR" sz="2400" dirty="0"/>
              <a:t>;</a:t>
            </a:r>
            <a:br>
              <a:rPr lang="pt-BR" sz="2400" dirty="0"/>
            </a:br>
            <a:r>
              <a:rPr lang="pt-BR" sz="2400" dirty="0" smtClean="0"/>
              <a:t>*gerenciar </a:t>
            </a:r>
            <a:r>
              <a:rPr lang="pt-BR" sz="2400" dirty="0"/>
              <a:t>o engajamento dos </a:t>
            </a:r>
            <a:r>
              <a:rPr lang="pt-BR" sz="2400" dirty="0" err="1"/>
              <a:t>stakeholders</a:t>
            </a:r>
            <a:r>
              <a:rPr lang="pt-BR" sz="2400" dirty="0"/>
              <a:t>;</a:t>
            </a:r>
            <a:br>
              <a:rPr lang="pt-BR" sz="2400" dirty="0"/>
            </a:br>
            <a:r>
              <a:rPr lang="pt-BR" sz="2400" dirty="0" smtClean="0"/>
              <a:t>*controlar </a:t>
            </a:r>
            <a:r>
              <a:rPr lang="pt-BR" sz="2400" dirty="0"/>
              <a:t>o engajamento dos </a:t>
            </a:r>
            <a:r>
              <a:rPr lang="pt-BR" sz="2400" dirty="0" err="1"/>
              <a:t>stakeholders</a:t>
            </a:r>
            <a:r>
              <a:rPr lang="pt-BR" sz="2400" dirty="0"/>
              <a:t>.</a:t>
            </a:r>
            <a:br>
              <a:rPr lang="pt-BR" sz="2400" dirty="0"/>
            </a:br>
            <a:r>
              <a:rPr lang="pt-BR" sz="2400" dirty="0"/>
              <a:t/>
            </a:r>
            <a:br>
              <a:rPr lang="pt-BR" sz="2400" dirty="0"/>
            </a:b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120798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dirty="0" smtClean="0"/>
              <a:t>Objetivo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24190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pt-BR" sz="2400" dirty="0"/>
              <a:t>*Principal Objetivo;</a:t>
            </a:r>
            <a:br>
              <a:rPr lang="pt-BR" sz="2400" dirty="0"/>
            </a:br>
            <a:r>
              <a:rPr lang="pt-BR" sz="2400" dirty="0"/>
              <a:t>*Guia  PMBOK ;</a:t>
            </a:r>
            <a:br>
              <a:rPr lang="pt-BR" sz="2400" dirty="0"/>
            </a:br>
            <a:r>
              <a:rPr lang="pt-BR" sz="2400" dirty="0"/>
              <a:t>*Normas de Gerenciamento de projetos.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820409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dirty="0" smtClean="0"/>
              <a:t>vantagens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09806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51560" y="1244600"/>
            <a:ext cx="9966960" cy="3403600"/>
          </a:xfrm>
        </p:spPr>
        <p:txBody>
          <a:bodyPr/>
          <a:lstStyle/>
          <a:p>
            <a:pPr>
              <a:lnSpc>
                <a:spcPct val="50000"/>
              </a:lnSpc>
              <a:spcBef>
                <a:spcPts val="1800"/>
              </a:spcBef>
              <a:spcAft>
                <a:spcPts val="1800"/>
              </a:spcAft>
            </a:pPr>
            <a:r>
              <a:rPr lang="pt-BR" sz="2400" dirty="0"/>
              <a:t>*Padronização das atividades do gerenciamento do </a:t>
            </a:r>
            <a:r>
              <a:rPr lang="pt-BR" sz="2400" dirty="0" smtClean="0"/>
              <a:t>projeto;</a:t>
            </a:r>
            <a:br>
              <a:rPr lang="pt-BR" sz="2400" dirty="0" smtClean="0"/>
            </a:br>
            <a:r>
              <a:rPr lang="pt-BR" sz="2400" dirty="0"/>
              <a:t/>
            </a:r>
            <a:br>
              <a:rPr lang="pt-BR" sz="2400" dirty="0"/>
            </a:br>
            <a:r>
              <a:rPr lang="pt-BR" sz="2400" dirty="0"/>
              <a:t>*Melhoria no fluxo de comunicação entre as partes </a:t>
            </a:r>
            <a:r>
              <a:rPr lang="pt-BR" sz="2400" dirty="0" smtClean="0"/>
              <a:t>envolvidas;</a:t>
            </a:r>
            <a:br>
              <a:rPr lang="pt-BR" sz="2400" dirty="0" smtClean="0"/>
            </a:br>
            <a:r>
              <a:rPr lang="pt-BR" sz="2400" dirty="0"/>
              <a:t/>
            </a:r>
            <a:br>
              <a:rPr lang="pt-BR" sz="2400" dirty="0"/>
            </a:br>
            <a:r>
              <a:rPr lang="pt-BR" sz="2400" dirty="0"/>
              <a:t>*Redução da negligência das partes </a:t>
            </a:r>
            <a:r>
              <a:rPr lang="pt-BR" sz="2400" dirty="0" smtClean="0"/>
              <a:t>envolvidas;</a:t>
            </a:r>
            <a:br>
              <a:rPr lang="pt-BR" sz="2400" dirty="0" smtClean="0"/>
            </a:br>
            <a:r>
              <a:rPr lang="pt-BR" sz="2400" dirty="0"/>
              <a:t/>
            </a:r>
            <a:br>
              <a:rPr lang="pt-BR" sz="2400" dirty="0"/>
            </a:br>
            <a:r>
              <a:rPr lang="pt-BR" sz="2400" dirty="0"/>
              <a:t>*Ênfase no uso dos recurso de maneira </a:t>
            </a:r>
            <a:r>
              <a:rPr lang="pt-BR" sz="2400" dirty="0" smtClean="0"/>
              <a:t>eficiente;</a:t>
            </a:r>
            <a:br>
              <a:rPr lang="pt-BR" sz="2400" dirty="0" smtClean="0"/>
            </a:br>
            <a:r>
              <a:rPr lang="pt-BR" sz="2400" dirty="0"/>
              <a:t/>
            </a:r>
            <a:br>
              <a:rPr lang="pt-BR" sz="2400" dirty="0"/>
            </a:br>
            <a:r>
              <a:rPr lang="pt-BR" sz="2400" dirty="0"/>
              <a:t>*Ter controle sobre o andamento do </a:t>
            </a:r>
            <a:r>
              <a:rPr lang="pt-BR" sz="2400" dirty="0" smtClean="0"/>
              <a:t>projeto;</a:t>
            </a:r>
            <a:br>
              <a:rPr lang="pt-BR" sz="2400" dirty="0" smtClean="0"/>
            </a:br>
            <a:r>
              <a:rPr lang="pt-BR" sz="2400" dirty="0"/>
              <a:t/>
            </a:r>
            <a:br>
              <a:rPr lang="pt-BR" sz="2400" dirty="0"/>
            </a:br>
            <a:r>
              <a:rPr lang="pt-BR" sz="2400" dirty="0"/>
              <a:t>*Melhora as chance de sucesso de um </a:t>
            </a:r>
            <a:r>
              <a:rPr lang="pt-BR" sz="2400" dirty="0" smtClean="0"/>
              <a:t>projeto;</a:t>
            </a:r>
            <a:br>
              <a:rPr lang="pt-BR" sz="2400" dirty="0" smtClean="0"/>
            </a:br>
            <a:r>
              <a:rPr lang="pt-BR" sz="2400" dirty="0"/>
              <a:t/>
            </a:r>
            <a:br>
              <a:rPr lang="pt-BR" sz="2400" dirty="0"/>
            </a:br>
            <a:r>
              <a:rPr lang="pt-BR" sz="2400" dirty="0"/>
              <a:t>*Pratico na </a:t>
            </a:r>
            <a:r>
              <a:rPr lang="pt-BR" sz="2400" dirty="0" smtClean="0"/>
              <a:t>implantação, </a:t>
            </a:r>
            <a:r>
              <a:rPr lang="pt-BR" sz="2400" dirty="0"/>
              <a:t>pois se adapta a qualquer tipo de produto ou ambiente.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814942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dirty="0" smtClean="0"/>
              <a:t>fim.</a:t>
            </a:r>
            <a:br>
              <a:rPr lang="pt-BR" dirty="0" smtClean="0"/>
            </a:br>
            <a:endParaRPr lang="pt-BR" sz="4800" dirty="0"/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>
          <a:xfrm>
            <a:off x="964745" y="4532228"/>
            <a:ext cx="7891272" cy="1507183"/>
          </a:xfrm>
        </p:spPr>
        <p:txBody>
          <a:bodyPr>
            <a:normAutofit fontScale="92500" lnSpcReduction="20000"/>
          </a:bodyPr>
          <a:lstStyle/>
          <a:p>
            <a:r>
              <a:rPr lang="pt-BR" dirty="0" smtClean="0">
                <a:latin typeface="+mj-lt"/>
              </a:rPr>
              <a:t>GABRIEL NETO</a:t>
            </a:r>
          </a:p>
          <a:p>
            <a:r>
              <a:rPr lang="pt-BR" dirty="0" smtClean="0">
                <a:latin typeface="+mj-lt"/>
              </a:rPr>
              <a:t>JOSE LUCAS</a:t>
            </a:r>
          </a:p>
          <a:p>
            <a:r>
              <a:rPr lang="pt-BR" dirty="0" smtClean="0">
                <a:latin typeface="+mj-lt"/>
              </a:rPr>
              <a:t>LUIS CARLOS</a:t>
            </a:r>
            <a:endParaRPr lang="pt-BR" dirty="0" smtClean="0">
              <a:latin typeface="+mj-lt"/>
            </a:endParaRPr>
          </a:p>
          <a:p>
            <a:r>
              <a:rPr lang="pt-BR" dirty="0" smtClean="0">
                <a:latin typeface="+mj-lt"/>
              </a:rPr>
              <a:t>THIAGO SANTANA</a:t>
            </a:r>
            <a:endParaRPr lang="pt-B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010172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dirty="0" smtClean="0"/>
              <a:t>O que é?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845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dirty="0" smtClean="0"/>
              <a:t>O que tem nele?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36144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51560" y="1409699"/>
            <a:ext cx="9966960" cy="2855131"/>
          </a:xfrm>
        </p:spPr>
        <p:txBody>
          <a:bodyPr/>
          <a:lstStyle/>
          <a:p>
            <a:pPr lvl="0"/>
            <a:r>
              <a:rPr lang="pt-BR" sz="3200" dirty="0" smtClean="0"/>
              <a:t>Gerenciamento da integração</a:t>
            </a:r>
            <a:br>
              <a:rPr lang="pt-BR" sz="3200" dirty="0" smtClean="0"/>
            </a:br>
            <a:r>
              <a:rPr lang="pt-BR" sz="3200" dirty="0" smtClean="0"/>
              <a:t/>
            </a:r>
            <a:br>
              <a:rPr lang="pt-BR" sz="3200" dirty="0" smtClean="0"/>
            </a:br>
            <a:r>
              <a:rPr lang="pt-BR" sz="3200" dirty="0" smtClean="0"/>
              <a:t>*</a:t>
            </a:r>
            <a:r>
              <a:rPr lang="pt-BR" sz="2400" dirty="0" smtClean="0"/>
              <a:t>desenvolver </a:t>
            </a:r>
            <a:r>
              <a:rPr lang="pt-BR" sz="2400" dirty="0"/>
              <a:t>o termo de abertura;</a:t>
            </a:r>
            <a:br>
              <a:rPr lang="pt-BR" sz="2400" dirty="0"/>
            </a:br>
            <a:r>
              <a:rPr lang="pt-BR" sz="2400" dirty="0" smtClean="0"/>
              <a:t>*desenvolver </a:t>
            </a:r>
            <a:r>
              <a:rPr lang="pt-BR" sz="2400" dirty="0"/>
              <a:t>o plano de gerenciamento de projetos;</a:t>
            </a:r>
            <a:br>
              <a:rPr lang="pt-BR" sz="2400" dirty="0"/>
            </a:br>
            <a:r>
              <a:rPr lang="pt-BR" sz="2400" dirty="0" smtClean="0"/>
              <a:t>*orientar </a:t>
            </a:r>
            <a:r>
              <a:rPr lang="pt-BR" sz="2400" dirty="0"/>
              <a:t>e gerenciar a execução do projeto;</a:t>
            </a:r>
            <a:br>
              <a:rPr lang="pt-BR" sz="2400" dirty="0"/>
            </a:br>
            <a:r>
              <a:rPr lang="pt-BR" sz="2400" dirty="0" smtClean="0"/>
              <a:t>*monitorar </a:t>
            </a:r>
            <a:r>
              <a:rPr lang="pt-BR" sz="2400" dirty="0"/>
              <a:t>e controlar o trabalho do projeto;</a:t>
            </a:r>
            <a:br>
              <a:rPr lang="pt-BR" sz="2400" dirty="0"/>
            </a:br>
            <a:r>
              <a:rPr lang="pt-BR" sz="2400" dirty="0" smtClean="0"/>
              <a:t>*realizar </a:t>
            </a:r>
            <a:r>
              <a:rPr lang="pt-BR" sz="2400" dirty="0"/>
              <a:t>controle integrado de mudanças;</a:t>
            </a:r>
            <a:br>
              <a:rPr lang="pt-BR" sz="2400" dirty="0"/>
            </a:br>
            <a:r>
              <a:rPr lang="pt-BR" sz="2400" dirty="0" smtClean="0"/>
              <a:t>*encerrar </a:t>
            </a:r>
            <a:r>
              <a:rPr lang="pt-BR" sz="2400" dirty="0"/>
              <a:t>o projeto ou fase.</a:t>
            </a:r>
            <a:br>
              <a:rPr lang="pt-BR" sz="2400" dirty="0"/>
            </a:b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832828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51560" y="1536699"/>
            <a:ext cx="9966960" cy="2690031"/>
          </a:xfrm>
        </p:spPr>
        <p:txBody>
          <a:bodyPr/>
          <a:lstStyle/>
          <a:p>
            <a:pPr lvl="0"/>
            <a:r>
              <a:rPr lang="pt-BR" sz="3200" dirty="0" smtClean="0"/>
              <a:t>Gerenciamento Do escopo</a:t>
            </a:r>
            <a:br>
              <a:rPr lang="pt-BR" sz="3200" dirty="0" smtClean="0"/>
            </a:br>
            <a:r>
              <a:rPr lang="pt-BR" sz="2400" dirty="0" smtClean="0"/>
              <a:t/>
            </a:r>
            <a:br>
              <a:rPr lang="pt-BR" sz="2400" dirty="0" smtClean="0"/>
            </a:br>
            <a:r>
              <a:rPr lang="pt-BR" sz="2400" dirty="0" smtClean="0"/>
              <a:t>*</a:t>
            </a:r>
            <a:r>
              <a:rPr lang="pt-BR" sz="2400" dirty="0" smtClean="0"/>
              <a:t>plano </a:t>
            </a:r>
            <a:r>
              <a:rPr lang="pt-BR" sz="2400" dirty="0"/>
              <a:t>de gerenciamento de escopo;</a:t>
            </a:r>
            <a:br>
              <a:rPr lang="pt-BR" sz="2400" dirty="0"/>
            </a:br>
            <a:r>
              <a:rPr lang="pt-BR" sz="2400" dirty="0" smtClean="0"/>
              <a:t>*coletar </a:t>
            </a:r>
            <a:r>
              <a:rPr lang="pt-BR" sz="2400" dirty="0"/>
              <a:t>requisitos;</a:t>
            </a:r>
            <a:br>
              <a:rPr lang="pt-BR" sz="2400" dirty="0"/>
            </a:br>
            <a:r>
              <a:rPr lang="pt-BR" sz="2400" dirty="0" smtClean="0"/>
              <a:t>*definir </a:t>
            </a:r>
            <a:r>
              <a:rPr lang="pt-BR" sz="2400" dirty="0"/>
              <a:t>o escopo;</a:t>
            </a:r>
            <a:br>
              <a:rPr lang="pt-BR" sz="2400" dirty="0"/>
            </a:br>
            <a:r>
              <a:rPr lang="pt-BR" sz="2400" dirty="0" smtClean="0"/>
              <a:t>*criar </a:t>
            </a:r>
            <a:r>
              <a:rPr lang="pt-BR" sz="2400" dirty="0"/>
              <a:t>EAP;</a:t>
            </a:r>
            <a:br>
              <a:rPr lang="pt-BR" sz="2400" dirty="0"/>
            </a:br>
            <a:r>
              <a:rPr lang="pt-BR" sz="2400" dirty="0" smtClean="0"/>
              <a:t>*validar </a:t>
            </a:r>
            <a:r>
              <a:rPr lang="pt-BR" sz="2400" dirty="0"/>
              <a:t>escopo;</a:t>
            </a:r>
            <a:br>
              <a:rPr lang="pt-BR" sz="2400" dirty="0"/>
            </a:br>
            <a:r>
              <a:rPr lang="pt-BR" sz="2400" dirty="0" smtClean="0"/>
              <a:t>*controlar </a:t>
            </a:r>
            <a:r>
              <a:rPr lang="pt-BR" sz="2400" dirty="0"/>
              <a:t>o escopo.</a:t>
            </a:r>
            <a:br>
              <a:rPr lang="pt-BR" sz="2400" dirty="0"/>
            </a:br>
            <a:r>
              <a:rPr lang="pt-BR" sz="2400" dirty="0" smtClean="0"/>
              <a:t/>
            </a:r>
            <a:br>
              <a:rPr lang="pt-BR" sz="2400" dirty="0" smtClean="0"/>
            </a:b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630803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51560" y="1663700"/>
            <a:ext cx="9966960" cy="2324100"/>
          </a:xfrm>
        </p:spPr>
        <p:txBody>
          <a:bodyPr/>
          <a:lstStyle/>
          <a:p>
            <a:pPr lvl="0"/>
            <a:r>
              <a:rPr lang="pt-BR" sz="3200" dirty="0" smtClean="0"/>
              <a:t>Gerenciamento do tempo</a:t>
            </a:r>
            <a:br>
              <a:rPr lang="pt-BR" sz="3200" dirty="0" smtClean="0"/>
            </a:br>
            <a:r>
              <a:rPr lang="pt-BR" sz="3200" dirty="0" smtClean="0"/>
              <a:t/>
            </a:r>
            <a:br>
              <a:rPr lang="pt-BR" sz="3200" dirty="0" smtClean="0"/>
            </a:br>
            <a:r>
              <a:rPr lang="pt-BR" sz="3200" dirty="0" smtClean="0"/>
              <a:t>*</a:t>
            </a:r>
            <a:r>
              <a:rPr lang="pt-BR" sz="2400" dirty="0" smtClean="0"/>
              <a:t>plano </a:t>
            </a:r>
            <a:r>
              <a:rPr lang="pt-BR" sz="2400" dirty="0"/>
              <a:t>de gerenciamento do cronograma;</a:t>
            </a:r>
            <a:br>
              <a:rPr lang="pt-BR" sz="2400" dirty="0"/>
            </a:br>
            <a:r>
              <a:rPr lang="pt-BR" sz="2400" dirty="0" smtClean="0"/>
              <a:t>*definir </a:t>
            </a:r>
            <a:r>
              <a:rPr lang="pt-BR" sz="2400" dirty="0"/>
              <a:t>as atividades;</a:t>
            </a:r>
            <a:br>
              <a:rPr lang="pt-BR" sz="2400" dirty="0"/>
            </a:br>
            <a:r>
              <a:rPr lang="pt-BR" sz="2400" dirty="0" smtClean="0"/>
              <a:t>*sequenciar </a:t>
            </a:r>
            <a:r>
              <a:rPr lang="pt-BR" sz="2400" dirty="0"/>
              <a:t>as atividades;</a:t>
            </a:r>
            <a:br>
              <a:rPr lang="pt-BR" sz="2400" dirty="0"/>
            </a:br>
            <a:r>
              <a:rPr lang="pt-BR" sz="2400" dirty="0" smtClean="0"/>
              <a:t>*estimar </a:t>
            </a:r>
            <a:r>
              <a:rPr lang="pt-BR" sz="2400" dirty="0"/>
              <a:t>os recursos;</a:t>
            </a:r>
            <a:br>
              <a:rPr lang="pt-BR" sz="2400" dirty="0"/>
            </a:br>
            <a:r>
              <a:rPr lang="pt-BR" sz="2400" dirty="0" smtClean="0"/>
              <a:t>*estimar </a:t>
            </a:r>
            <a:r>
              <a:rPr lang="pt-BR" sz="2400" dirty="0"/>
              <a:t>a duração;</a:t>
            </a:r>
            <a:br>
              <a:rPr lang="pt-BR" sz="2400" dirty="0"/>
            </a:br>
            <a:r>
              <a:rPr lang="pt-BR" sz="2400" dirty="0" smtClean="0"/>
              <a:t>*desenvolver </a:t>
            </a:r>
            <a:r>
              <a:rPr lang="pt-BR" sz="2400" dirty="0"/>
              <a:t>o cronograma;</a:t>
            </a:r>
            <a:br>
              <a:rPr lang="pt-BR" sz="2400" dirty="0"/>
            </a:br>
            <a:r>
              <a:rPr lang="pt-BR" sz="2400" dirty="0" smtClean="0"/>
              <a:t>*controlar </a:t>
            </a:r>
            <a:r>
              <a:rPr lang="pt-BR" sz="2400" dirty="0"/>
              <a:t>o cronograma.</a:t>
            </a:r>
          </a:p>
        </p:txBody>
      </p:sp>
    </p:spTree>
    <p:extLst>
      <p:ext uri="{BB962C8B-B14F-4D97-AF65-F5344CB8AC3E}">
        <p14:creationId xmlns:p14="http://schemas.microsoft.com/office/powerpoint/2010/main" val="2330484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51560" y="1216323"/>
            <a:ext cx="9966960" cy="3035808"/>
          </a:xfrm>
        </p:spPr>
        <p:txBody>
          <a:bodyPr/>
          <a:lstStyle/>
          <a:p>
            <a:pPr lvl="0"/>
            <a:r>
              <a:rPr lang="pt-BR" sz="3200" dirty="0" smtClean="0"/>
              <a:t>Gerenciamento do custo</a:t>
            </a:r>
            <a:br>
              <a:rPr lang="pt-BR" sz="3200" dirty="0" smtClean="0"/>
            </a:br>
            <a:r>
              <a:rPr lang="pt-BR" sz="3200" dirty="0" smtClean="0"/>
              <a:t/>
            </a:r>
            <a:br>
              <a:rPr lang="pt-BR" sz="3200" dirty="0" smtClean="0"/>
            </a:br>
            <a:r>
              <a:rPr lang="pt-BR" sz="3200" dirty="0" smtClean="0"/>
              <a:t>*</a:t>
            </a:r>
            <a:r>
              <a:rPr lang="pt-BR" sz="2400" dirty="0" smtClean="0"/>
              <a:t>plano </a:t>
            </a:r>
            <a:r>
              <a:rPr lang="pt-BR" sz="2400" dirty="0"/>
              <a:t>de gerenciamento de custo;</a:t>
            </a:r>
            <a:br>
              <a:rPr lang="pt-BR" sz="2400" dirty="0"/>
            </a:br>
            <a:r>
              <a:rPr lang="pt-BR" sz="2400" dirty="0" smtClean="0"/>
              <a:t>*estimar </a:t>
            </a:r>
            <a:r>
              <a:rPr lang="pt-BR" sz="2400" dirty="0"/>
              <a:t>os custos;</a:t>
            </a:r>
            <a:br>
              <a:rPr lang="pt-BR" sz="2400" dirty="0"/>
            </a:br>
            <a:r>
              <a:rPr lang="pt-BR" sz="2400" dirty="0" smtClean="0"/>
              <a:t>*determinar </a:t>
            </a:r>
            <a:r>
              <a:rPr lang="pt-BR" sz="2400" dirty="0"/>
              <a:t>o orçamento;</a:t>
            </a:r>
            <a:br>
              <a:rPr lang="pt-BR" sz="2400" dirty="0"/>
            </a:br>
            <a:r>
              <a:rPr lang="pt-BR" sz="2400" dirty="0" smtClean="0"/>
              <a:t>*controlar </a:t>
            </a:r>
            <a:r>
              <a:rPr lang="pt-BR" sz="2400" dirty="0"/>
              <a:t>os custos.</a:t>
            </a:r>
            <a:br>
              <a:rPr lang="pt-BR" sz="2400" dirty="0"/>
            </a:br>
            <a:r>
              <a:rPr lang="pt-BR" sz="2400" dirty="0"/>
              <a:t/>
            </a:r>
            <a:br>
              <a:rPr lang="pt-BR" sz="2400" dirty="0"/>
            </a:b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828352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51560" y="1051223"/>
            <a:ext cx="9966960" cy="3035808"/>
          </a:xfrm>
        </p:spPr>
        <p:txBody>
          <a:bodyPr/>
          <a:lstStyle/>
          <a:p>
            <a:pPr lvl="0"/>
            <a:r>
              <a:rPr lang="pt-BR" sz="3200" dirty="0" smtClean="0"/>
              <a:t>Gerenciamento da qualidade</a:t>
            </a:r>
            <a:br>
              <a:rPr lang="pt-BR" sz="3200" dirty="0" smtClean="0"/>
            </a:br>
            <a:r>
              <a:rPr lang="pt-BR" sz="3200" dirty="0" smtClean="0"/>
              <a:t/>
            </a:r>
            <a:br>
              <a:rPr lang="pt-BR" sz="3200" dirty="0" smtClean="0"/>
            </a:br>
            <a:r>
              <a:rPr lang="pt-BR" sz="3200" dirty="0" smtClean="0"/>
              <a:t>*</a:t>
            </a:r>
            <a:r>
              <a:rPr lang="pt-BR" sz="2400" dirty="0" smtClean="0"/>
              <a:t>planejar </a:t>
            </a:r>
            <a:r>
              <a:rPr lang="pt-BR" sz="2400" dirty="0"/>
              <a:t>gerenciamento da qualidade;</a:t>
            </a:r>
            <a:br>
              <a:rPr lang="pt-BR" sz="2400" dirty="0"/>
            </a:br>
            <a:r>
              <a:rPr lang="pt-BR" sz="2400" dirty="0" smtClean="0"/>
              <a:t>*realizar </a:t>
            </a:r>
            <a:r>
              <a:rPr lang="pt-BR" sz="2400" dirty="0"/>
              <a:t>a garantia da qualidade;</a:t>
            </a:r>
            <a:br>
              <a:rPr lang="pt-BR" sz="2400" dirty="0"/>
            </a:br>
            <a:r>
              <a:rPr lang="pt-BR" sz="2400" dirty="0" smtClean="0"/>
              <a:t>*controlar </a:t>
            </a:r>
            <a:r>
              <a:rPr lang="pt-BR" sz="2400" dirty="0"/>
              <a:t>a qualidade.</a:t>
            </a:r>
            <a:br>
              <a:rPr lang="pt-BR" sz="2400" dirty="0"/>
            </a:br>
            <a:r>
              <a:rPr lang="pt-BR" sz="2400" dirty="0" smtClean="0"/>
              <a:t>.</a:t>
            </a:r>
            <a:r>
              <a:rPr lang="pt-BR" sz="2400" dirty="0"/>
              <a:t/>
            </a:r>
            <a:br>
              <a:rPr lang="pt-BR" sz="2400" dirty="0"/>
            </a:b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286478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51560" y="771823"/>
            <a:ext cx="9966960" cy="3035808"/>
          </a:xfrm>
        </p:spPr>
        <p:txBody>
          <a:bodyPr/>
          <a:lstStyle/>
          <a:p>
            <a:pPr lvl="0"/>
            <a:r>
              <a:rPr lang="pt-BR" sz="3200" dirty="0" smtClean="0"/>
              <a:t>Gerenciamento das comunicações</a:t>
            </a:r>
            <a:br>
              <a:rPr lang="pt-BR" sz="3200" dirty="0" smtClean="0"/>
            </a:br>
            <a:r>
              <a:rPr lang="pt-BR" sz="3200" dirty="0"/>
              <a:t/>
            </a:r>
            <a:br>
              <a:rPr lang="pt-BR" sz="3200" dirty="0"/>
            </a:br>
            <a:r>
              <a:rPr lang="pt-BR" sz="3200" dirty="0" smtClean="0"/>
              <a:t>*</a:t>
            </a:r>
            <a:r>
              <a:rPr lang="pt-BR" sz="2400" dirty="0" smtClean="0"/>
              <a:t>planejar </a:t>
            </a:r>
            <a:r>
              <a:rPr lang="pt-BR" sz="2400" dirty="0"/>
              <a:t>o gerenciamento das comunicações;</a:t>
            </a:r>
            <a:br>
              <a:rPr lang="pt-BR" sz="2400" dirty="0"/>
            </a:br>
            <a:r>
              <a:rPr lang="pt-BR" sz="2400" dirty="0" smtClean="0"/>
              <a:t>*gerenciar </a:t>
            </a:r>
            <a:r>
              <a:rPr lang="pt-BR" sz="2400" dirty="0"/>
              <a:t>as comunicações;</a:t>
            </a:r>
            <a:br>
              <a:rPr lang="pt-BR" sz="2400" dirty="0"/>
            </a:br>
            <a:r>
              <a:rPr lang="pt-BR" sz="2400" dirty="0" smtClean="0"/>
              <a:t>*controlar </a:t>
            </a:r>
            <a:r>
              <a:rPr lang="pt-BR" sz="2400" dirty="0"/>
              <a:t>as comunicações.</a:t>
            </a:r>
          </a:p>
        </p:txBody>
      </p:sp>
    </p:spTree>
    <p:extLst>
      <p:ext uri="{BB962C8B-B14F-4D97-AF65-F5344CB8AC3E}">
        <p14:creationId xmlns:p14="http://schemas.microsoft.com/office/powerpoint/2010/main" val="1686527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po de Madeira">
  <a:themeElements>
    <a:clrScheme name="Tipo de Madeir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Tipo de Madeira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ipo de Madeira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TM03090434[[fn=Tipo de Madeira]]</Template>
  <TotalTime>59</TotalTime>
  <Words>67</Words>
  <Application>Microsoft Office PowerPoint</Application>
  <PresentationFormat>Widescreen</PresentationFormat>
  <Paragraphs>22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2" baseType="lpstr">
      <vt:lpstr>Rockwell</vt:lpstr>
      <vt:lpstr>Rockwell Condensed</vt:lpstr>
      <vt:lpstr>Wingdings</vt:lpstr>
      <vt:lpstr>Tipo de Madeira</vt:lpstr>
      <vt:lpstr>**PMBOK** PROJECT MANAGEMENT BODY OF KNOWLEDGE</vt:lpstr>
      <vt:lpstr>O que é?</vt:lpstr>
      <vt:lpstr>O que tem nele?</vt:lpstr>
      <vt:lpstr>Gerenciamento da integração  *desenvolver o termo de abertura; *desenvolver o plano de gerenciamento de projetos; *orientar e gerenciar a execução do projeto; *monitorar e controlar o trabalho do projeto; *realizar controle integrado de mudanças; *encerrar o projeto ou fase. </vt:lpstr>
      <vt:lpstr>Gerenciamento Do escopo  *plano de gerenciamento de escopo; *coletar requisitos; *definir o escopo; *criar EAP; *validar escopo; *controlar o escopo.  </vt:lpstr>
      <vt:lpstr>Gerenciamento do tempo  *plano de gerenciamento do cronograma; *definir as atividades; *sequenciar as atividades; *estimar os recursos; *estimar a duração; *desenvolver o cronograma; *controlar o cronograma.</vt:lpstr>
      <vt:lpstr>Gerenciamento do custo  *plano de gerenciamento de custo; *estimar os custos; *determinar o orçamento; *controlar os custos.  </vt:lpstr>
      <vt:lpstr>Gerenciamento da qualidade  *planejar gerenciamento da qualidade; *realizar a garantia da qualidade; *controlar a qualidade. . </vt:lpstr>
      <vt:lpstr>Gerenciamento das comunicações  *planejar o gerenciamento das comunicações; *gerenciar as comunicações; *controlar as comunicações.</vt:lpstr>
      <vt:lpstr>Gerenciamento de riscos  *planejamento do gerenciamento de riscos; *identificação de riscos; *análise qualitativa de riscos; *análise quantitativa de riscos; *planejamento de respostas a riscos; *monitoramento e controle de riscos.  </vt:lpstr>
      <vt:lpstr>Gerenciamento de aquisições  *planejar o gerenciamento de aquisições; *conduzir aquisições; *controlar aquisições; *encerrar aquisições.  </vt:lpstr>
      <vt:lpstr>Gerenciamento da integração  *desenvolver o termo de abertura; *desenvolver o plano de gerenciamento de projetos; *orientar e gerenciar a execução do projeto; *monitorar e controlar o trabalho do projeto; *realizar controle integrado de mudanças; *encerrar o projeto ou fase. </vt:lpstr>
      <vt:lpstr>Gerenciamento de stakeholders  *identificar os stakeholders; *planejar o gerenciamento dos stakeholders; *gerenciar o engajamento dos stakeholders; *controlar o engajamento dos stakeholders.  </vt:lpstr>
      <vt:lpstr>Objetivo</vt:lpstr>
      <vt:lpstr>*Principal Objetivo; *Guia  PMBOK ; *Normas de Gerenciamento de projetos.</vt:lpstr>
      <vt:lpstr>vantagens</vt:lpstr>
      <vt:lpstr>*Padronização das atividades do gerenciamento do projeto;  *Melhoria no fluxo de comunicação entre as partes envolvidas;  *Redução da negligência das partes envolvidas;  *Ênfase no uso dos recurso de maneira eficiente;  *Ter controle sobre o andamento do projeto;  *Melhora as chance de sucesso de um projeto;  *Pratico na implantação, pois se adapta a qualquer tipo de produto ou ambiente.</vt:lpstr>
      <vt:lpstr>fim. </vt:lpstr>
    </vt:vector>
  </TitlesOfParts>
  <Company>Centro Paula Souza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PMBOK</dc:title>
  <dc:creator>Etec Professor Camargo Aranha</dc:creator>
  <cp:lastModifiedBy>Thiago Santana de Castro</cp:lastModifiedBy>
  <cp:revision>13</cp:revision>
  <dcterms:created xsi:type="dcterms:W3CDTF">2018-11-05T21:56:53Z</dcterms:created>
  <dcterms:modified xsi:type="dcterms:W3CDTF">2018-11-11T18:19:35Z</dcterms:modified>
</cp:coreProperties>
</file>