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84" r:id="rId3"/>
    <p:sldId id="257" r:id="rId4"/>
    <p:sldId id="282" r:id="rId5"/>
    <p:sldId id="259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8" r:id="rId17"/>
    <p:sldId id="264" r:id="rId18"/>
    <p:sldId id="260" r:id="rId19"/>
    <p:sldId id="26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232323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781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800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634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323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232323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955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275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52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189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510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232323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499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232323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44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30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898039"/>
          </a:xfrm>
        </p:spPr>
        <p:txBody>
          <a:bodyPr/>
          <a:lstStyle/>
          <a:p>
            <a:pPr algn="ctr"/>
            <a:r>
              <a:rPr lang="pt-BR" dirty="0" smtClean="0"/>
              <a:t>**PMBOK**</a:t>
            </a:r>
            <a:br>
              <a:rPr lang="pt-BR" dirty="0" smtClean="0"/>
            </a:br>
            <a:r>
              <a:rPr lang="en-US" sz="3600" dirty="0"/>
              <a:t>PROJECT MANAGEMENT BODY OF KNOWLEDGE</a:t>
            </a:r>
            <a:endParaRPr lang="pt-BR" sz="3600" dirty="0"/>
          </a:p>
        </p:txBody>
      </p:sp>
    </p:spTree>
    <p:extLst>
      <p:ext uri="{BB962C8B-B14F-4D97-AF65-F5344CB8AC3E}">
        <p14:creationId xmlns="" xmlns:p14="http://schemas.microsoft.com/office/powerpoint/2010/main" val="15791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0512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da qualidade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planejar </a:t>
            </a:r>
            <a:r>
              <a:rPr lang="pt-BR" sz="2400" dirty="0"/>
              <a:t>gerenciamento da qualidade;</a:t>
            </a:r>
            <a:br>
              <a:rPr lang="pt-BR" sz="2400" dirty="0"/>
            </a:br>
            <a:r>
              <a:rPr lang="pt-BR" sz="2400" dirty="0" smtClean="0"/>
              <a:t>*realizar </a:t>
            </a:r>
            <a:r>
              <a:rPr lang="pt-BR" sz="2400" dirty="0"/>
              <a:t>a garantia da qualidade;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a qualidade.</a:t>
            </a:r>
            <a:br>
              <a:rPr lang="pt-BR" sz="2400" dirty="0"/>
            </a:br>
            <a:r>
              <a:rPr lang="pt-BR" sz="2400" dirty="0" smtClean="0"/>
              <a:t>.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2864785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7718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das comunicações</a:t>
            </a:r>
            <a:br>
              <a:rPr lang="pt-BR" sz="3200" dirty="0" smtClean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 smtClean="0"/>
              <a:t>*</a:t>
            </a:r>
            <a:r>
              <a:rPr lang="pt-BR" sz="2400" dirty="0" smtClean="0"/>
              <a:t>planejar </a:t>
            </a:r>
            <a:r>
              <a:rPr lang="pt-BR" sz="2400" dirty="0"/>
              <a:t>o gerenciamento das comunicações;</a:t>
            </a:r>
            <a:br>
              <a:rPr lang="pt-BR" sz="2400" dirty="0"/>
            </a:br>
            <a:r>
              <a:rPr lang="pt-BR" sz="2400" dirty="0" smtClean="0"/>
              <a:t>*gerenciar </a:t>
            </a:r>
            <a:r>
              <a:rPr lang="pt-BR" sz="2400" dirty="0"/>
              <a:t>as comunicações;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as comunicações.</a:t>
            </a:r>
          </a:p>
        </p:txBody>
      </p:sp>
    </p:spTree>
    <p:extLst>
      <p:ext uri="{BB962C8B-B14F-4D97-AF65-F5344CB8AC3E}">
        <p14:creationId xmlns="" xmlns:p14="http://schemas.microsoft.com/office/powerpoint/2010/main" val="1686527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5211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de riscos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planejamento </a:t>
            </a:r>
            <a:r>
              <a:rPr lang="pt-BR" sz="2400" dirty="0"/>
              <a:t>do gerenciamento de riscos;</a:t>
            </a:r>
            <a:br>
              <a:rPr lang="pt-BR" sz="2400" dirty="0"/>
            </a:br>
            <a:r>
              <a:rPr lang="pt-BR" sz="2400" dirty="0" smtClean="0"/>
              <a:t>*identificação </a:t>
            </a:r>
            <a:r>
              <a:rPr lang="pt-BR" sz="2400" dirty="0"/>
              <a:t>de riscos;</a:t>
            </a:r>
            <a:br>
              <a:rPr lang="pt-BR" sz="2400" dirty="0"/>
            </a:br>
            <a:r>
              <a:rPr lang="pt-BR" sz="2400" dirty="0" smtClean="0"/>
              <a:t>*análise </a:t>
            </a:r>
            <a:r>
              <a:rPr lang="pt-BR" sz="2400" dirty="0"/>
              <a:t>qualitativa de riscos;</a:t>
            </a:r>
            <a:br>
              <a:rPr lang="pt-BR" sz="2400" dirty="0"/>
            </a:br>
            <a:r>
              <a:rPr lang="pt-BR" sz="2400" dirty="0" smtClean="0"/>
              <a:t>*análise </a:t>
            </a:r>
            <a:r>
              <a:rPr lang="pt-BR" sz="2400" dirty="0"/>
              <a:t>quantitativa de riscos;</a:t>
            </a:r>
            <a:br>
              <a:rPr lang="pt-BR" sz="2400" dirty="0"/>
            </a:br>
            <a:r>
              <a:rPr lang="pt-BR" sz="2400" dirty="0" smtClean="0"/>
              <a:t>*planejamento </a:t>
            </a:r>
            <a:r>
              <a:rPr lang="pt-BR" sz="2400" dirty="0"/>
              <a:t>de respostas a riscos</a:t>
            </a:r>
            <a:r>
              <a:rPr lang="pt-BR" sz="2400" dirty="0" smtClean="0"/>
              <a:t>;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*monitoramento </a:t>
            </a:r>
            <a:r>
              <a:rPr lang="pt-BR" sz="2400" dirty="0"/>
              <a:t>e controle de riscos.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4117417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2544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de aquisições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planejar </a:t>
            </a:r>
            <a:r>
              <a:rPr lang="pt-BR" sz="2400" dirty="0"/>
              <a:t>o gerenciamento de aquisições;</a:t>
            </a:r>
            <a:br>
              <a:rPr lang="pt-BR" sz="2400" dirty="0"/>
            </a:br>
            <a:r>
              <a:rPr lang="pt-BR" sz="2400" dirty="0" smtClean="0"/>
              <a:t>*conduzir </a:t>
            </a:r>
            <a:r>
              <a:rPr lang="pt-BR" sz="2400" dirty="0"/>
              <a:t>aquisições;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aquisições;</a:t>
            </a:r>
            <a:br>
              <a:rPr lang="pt-BR" sz="2400" dirty="0"/>
            </a:br>
            <a:r>
              <a:rPr lang="pt-BR" sz="2400" dirty="0" smtClean="0"/>
              <a:t>*encerrar </a:t>
            </a:r>
            <a:r>
              <a:rPr lang="pt-BR" sz="2400" dirty="0"/>
              <a:t>aquisições.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6594868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3560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da integração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desenvolver </a:t>
            </a:r>
            <a:r>
              <a:rPr lang="pt-BR" sz="2400" dirty="0"/>
              <a:t>o termo de abertura;</a:t>
            </a:r>
            <a:br>
              <a:rPr lang="pt-BR" sz="2400" dirty="0"/>
            </a:br>
            <a:r>
              <a:rPr lang="pt-BR" sz="2400" dirty="0" smtClean="0"/>
              <a:t>*desenvolver </a:t>
            </a:r>
            <a:r>
              <a:rPr lang="pt-BR" sz="2400" dirty="0"/>
              <a:t>o plano de gerenciamento de projetos;</a:t>
            </a:r>
            <a:br>
              <a:rPr lang="pt-BR" sz="2400" dirty="0"/>
            </a:br>
            <a:r>
              <a:rPr lang="pt-BR" sz="2400" dirty="0" smtClean="0"/>
              <a:t>*orientar </a:t>
            </a:r>
            <a:r>
              <a:rPr lang="pt-BR" sz="2400" dirty="0"/>
              <a:t>e gerenciar a execução do projeto;</a:t>
            </a:r>
            <a:br>
              <a:rPr lang="pt-BR" sz="2400" dirty="0"/>
            </a:br>
            <a:r>
              <a:rPr lang="pt-BR" sz="2400" dirty="0" smtClean="0"/>
              <a:t>*monitorar </a:t>
            </a:r>
            <a:r>
              <a:rPr lang="pt-BR" sz="2400" dirty="0"/>
              <a:t>e controlar o trabalho do projeto;</a:t>
            </a:r>
            <a:br>
              <a:rPr lang="pt-BR" sz="2400" dirty="0"/>
            </a:br>
            <a:r>
              <a:rPr lang="pt-BR" sz="2400" dirty="0" smtClean="0"/>
              <a:t>*realizar </a:t>
            </a:r>
            <a:r>
              <a:rPr lang="pt-BR" sz="2400" dirty="0"/>
              <a:t>controle integrado de mudanças;</a:t>
            </a:r>
            <a:br>
              <a:rPr lang="pt-BR" sz="2400" dirty="0"/>
            </a:br>
            <a:r>
              <a:rPr lang="pt-BR" sz="2400" dirty="0" smtClean="0"/>
              <a:t>*encerrar </a:t>
            </a:r>
            <a:r>
              <a:rPr lang="pt-BR" sz="2400" dirty="0"/>
              <a:t>o projeto ou fase.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0423742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2290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de </a:t>
            </a:r>
            <a:r>
              <a:rPr lang="pt-BR" sz="3200" dirty="0" err="1" smtClean="0"/>
              <a:t>stakeholders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identificar </a:t>
            </a:r>
            <a:r>
              <a:rPr lang="pt-BR" sz="2400" dirty="0"/>
              <a:t>os </a:t>
            </a:r>
            <a:r>
              <a:rPr lang="pt-BR" sz="2400" dirty="0" err="1"/>
              <a:t>stakeholders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 smtClean="0"/>
              <a:t>*planejar </a:t>
            </a:r>
            <a:r>
              <a:rPr lang="pt-BR" sz="2400" dirty="0"/>
              <a:t>o gerenciamento dos </a:t>
            </a:r>
            <a:r>
              <a:rPr lang="pt-BR" sz="2400" dirty="0" err="1"/>
              <a:t>stakeholders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 smtClean="0"/>
              <a:t>*gerenciar </a:t>
            </a:r>
            <a:r>
              <a:rPr lang="pt-BR" sz="2400" dirty="0"/>
              <a:t>o engajamento dos </a:t>
            </a:r>
            <a:r>
              <a:rPr lang="pt-BR" sz="2400" dirty="0" err="1"/>
              <a:t>stakeholders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o engajamento dos </a:t>
            </a:r>
            <a:r>
              <a:rPr lang="pt-BR" sz="2400" dirty="0" err="1"/>
              <a:t>stakeholders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120798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241900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/>
              <a:t>*Principal Objetivo;</a:t>
            </a:r>
            <a:br>
              <a:rPr lang="pt-BR" sz="2400" dirty="0"/>
            </a:br>
            <a:r>
              <a:rPr lang="pt-BR" sz="2400" dirty="0"/>
              <a:t>*Guia  PMBOK ;</a:t>
            </a:r>
            <a:br>
              <a:rPr lang="pt-BR" sz="2400" dirty="0"/>
            </a:br>
            <a:r>
              <a:rPr lang="pt-BR" sz="2400" dirty="0"/>
              <a:t>*Normas de Gerenciamento de projetos.</a:t>
            </a:r>
          </a:p>
        </p:txBody>
      </p:sp>
    </p:spTree>
    <p:extLst>
      <p:ext uri="{BB962C8B-B14F-4D97-AF65-F5344CB8AC3E}">
        <p14:creationId xmlns="" xmlns:p14="http://schemas.microsoft.com/office/powerpoint/2010/main" val="1820409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vantagens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80980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244600"/>
            <a:ext cx="9966960" cy="3403600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pt-BR" sz="2400" dirty="0"/>
              <a:t>*Padronização das atividades do gerenciamento do </a:t>
            </a:r>
            <a:r>
              <a:rPr lang="pt-BR" sz="2400" dirty="0" smtClean="0"/>
              <a:t>projeto;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*Melhoria no fluxo de comunicação entre as partes </a:t>
            </a:r>
            <a:r>
              <a:rPr lang="pt-BR" sz="2400" dirty="0" smtClean="0"/>
              <a:t>envolvidas;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*Redução da negligência das partes </a:t>
            </a:r>
            <a:r>
              <a:rPr lang="pt-BR" sz="2400" dirty="0" smtClean="0"/>
              <a:t>envolvidas;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*Ênfase no uso dos recurso de maneira </a:t>
            </a:r>
            <a:r>
              <a:rPr lang="pt-BR" sz="2400" dirty="0" smtClean="0"/>
              <a:t>eficiente;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*Ter controle sobre o andamento do </a:t>
            </a:r>
            <a:r>
              <a:rPr lang="pt-BR" sz="2400" dirty="0" smtClean="0"/>
              <a:t>projeto;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*Melhora as chance de sucesso de um </a:t>
            </a:r>
            <a:r>
              <a:rPr lang="pt-BR" sz="2400" dirty="0" smtClean="0"/>
              <a:t>projeto;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*Pratico na </a:t>
            </a:r>
            <a:r>
              <a:rPr lang="pt-BR" sz="2400" dirty="0" smtClean="0"/>
              <a:t>implantação, </a:t>
            </a:r>
            <a:r>
              <a:rPr lang="pt-BR" sz="2400" dirty="0"/>
              <a:t>pois se adapta a qualquer tipo de produto ou ambiente.</a:t>
            </a:r>
          </a:p>
        </p:txBody>
      </p:sp>
    </p:spTree>
    <p:extLst>
      <p:ext uri="{BB962C8B-B14F-4D97-AF65-F5344CB8AC3E}">
        <p14:creationId xmlns="" xmlns:p14="http://schemas.microsoft.com/office/powerpoint/2010/main" val="3814942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771823"/>
            <a:ext cx="9966960" cy="3035808"/>
          </a:xfrm>
        </p:spPr>
        <p:txBody>
          <a:bodyPr/>
          <a:lstStyle/>
          <a:p>
            <a:r>
              <a:rPr lang="pt-BR" sz="3200" dirty="0" smtClean="0"/>
              <a:t>integrantes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 smtClean="0"/>
              <a:t>*</a:t>
            </a:r>
            <a:r>
              <a:rPr lang="pt-BR" sz="2400" dirty="0" smtClean="0"/>
              <a:t>GABRIEL NETO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*</a:t>
            </a:r>
            <a:r>
              <a:rPr lang="pt-BR" sz="2400" dirty="0" err="1" smtClean="0"/>
              <a:t>josé</a:t>
            </a:r>
            <a:r>
              <a:rPr lang="pt-BR" sz="2400" dirty="0" smtClean="0"/>
              <a:t> </a:t>
            </a:r>
            <a:r>
              <a:rPr lang="pt-BR" sz="2400" dirty="0" err="1" smtClean="0"/>
              <a:t>lucas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*</a:t>
            </a:r>
            <a:r>
              <a:rPr lang="pt-BR" sz="2400" dirty="0" err="1" smtClean="0"/>
              <a:t>luis</a:t>
            </a:r>
            <a:r>
              <a:rPr lang="pt-BR" sz="2400" dirty="0" smtClean="0"/>
              <a:t> </a:t>
            </a:r>
            <a:r>
              <a:rPr lang="pt-BR" sz="2400" dirty="0" err="1" smtClean="0"/>
              <a:t>carlos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* Thiago </a:t>
            </a:r>
            <a:r>
              <a:rPr lang="pt-BR" sz="2400" dirty="0" err="1" smtClean="0"/>
              <a:t>santana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686527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fim.</a:t>
            </a:r>
            <a:br>
              <a:rPr lang="pt-BR" dirty="0" smtClean="0"/>
            </a:br>
            <a:endParaRPr lang="pt-BR" sz="48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964745" y="4532228"/>
            <a:ext cx="7891272" cy="150718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+mj-lt"/>
              </a:rPr>
              <a:t>GABRIEL NETO</a:t>
            </a:r>
          </a:p>
          <a:p>
            <a:r>
              <a:rPr lang="pt-BR" dirty="0" smtClean="0">
                <a:latin typeface="+mj-lt"/>
              </a:rPr>
              <a:t>JOSE LUCAS</a:t>
            </a:r>
          </a:p>
          <a:p>
            <a:r>
              <a:rPr lang="pt-BR" dirty="0" smtClean="0">
                <a:latin typeface="+mj-lt"/>
              </a:rPr>
              <a:t>LUIS CARLOS</a:t>
            </a:r>
          </a:p>
          <a:p>
            <a:r>
              <a:rPr lang="pt-BR" dirty="0" smtClean="0">
                <a:latin typeface="+mj-lt"/>
              </a:rPr>
              <a:t>THIAGO SANTANA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101729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845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7718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O que é?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err="1" smtClean="0"/>
              <a:t>pmi</a:t>
            </a:r>
            <a:r>
              <a:rPr lang="pt-BR" sz="2400" dirty="0" smtClean="0"/>
              <a:t> – </a:t>
            </a:r>
            <a:r>
              <a:rPr lang="pt-BR" sz="2400" dirty="0" err="1" smtClean="0"/>
              <a:t>project</a:t>
            </a:r>
            <a:r>
              <a:rPr lang="pt-BR" sz="2400" dirty="0" smtClean="0"/>
              <a:t> management </a:t>
            </a:r>
            <a:r>
              <a:rPr lang="pt-BR" sz="2400" dirty="0" err="1" smtClean="0"/>
              <a:t>institute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*</a:t>
            </a:r>
            <a:r>
              <a:rPr lang="pt-BR" sz="2400" dirty="0" err="1" smtClean="0"/>
              <a:t>pmbok</a:t>
            </a:r>
            <a:r>
              <a:rPr lang="pt-BR" sz="2400" dirty="0" smtClean="0"/>
              <a:t> - </a:t>
            </a:r>
            <a:r>
              <a:rPr lang="pt-BR" sz="2400" dirty="0" err="1" smtClean="0"/>
              <a:t>project</a:t>
            </a:r>
            <a:r>
              <a:rPr lang="pt-BR" sz="2400" dirty="0" smtClean="0"/>
              <a:t> management </a:t>
            </a:r>
            <a:r>
              <a:rPr lang="pt-BR" sz="2400" dirty="0" err="1" smtClean="0"/>
              <a:t>body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knowledge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*</a:t>
            </a:r>
            <a:r>
              <a:rPr lang="pt-BR" sz="2400" dirty="0" err="1" smtClean="0"/>
              <a:t>pmp</a:t>
            </a:r>
            <a:r>
              <a:rPr lang="pt-BR" sz="2400" dirty="0" smtClean="0"/>
              <a:t> - </a:t>
            </a:r>
            <a:r>
              <a:rPr lang="pt-BR" sz="2400" dirty="0" err="1" smtClean="0"/>
              <a:t>project</a:t>
            </a:r>
            <a:r>
              <a:rPr lang="pt-BR" sz="2400" dirty="0" smtClean="0"/>
              <a:t> management </a:t>
            </a:r>
            <a:r>
              <a:rPr lang="pt-BR" sz="2400" dirty="0" err="1" smtClean="0"/>
              <a:t>professional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*</a:t>
            </a:r>
            <a:r>
              <a:rPr lang="pt-BR" sz="2400" dirty="0" err="1" smtClean="0"/>
              <a:t>pmo</a:t>
            </a:r>
            <a:r>
              <a:rPr lang="pt-BR" sz="2400" dirty="0" smtClean="0"/>
              <a:t> - </a:t>
            </a:r>
            <a:r>
              <a:rPr lang="pt-BR" sz="2400" dirty="0" err="1" smtClean="0"/>
              <a:t>project</a:t>
            </a:r>
            <a:r>
              <a:rPr lang="pt-BR" sz="2400" dirty="0" smtClean="0"/>
              <a:t> management </a:t>
            </a:r>
            <a:r>
              <a:rPr lang="pt-BR" sz="2400" dirty="0" err="1" smtClean="0"/>
              <a:t>office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686527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tem nele?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361440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09699"/>
            <a:ext cx="9966960" cy="2855131"/>
          </a:xfrm>
        </p:spPr>
        <p:txBody>
          <a:bodyPr/>
          <a:lstStyle/>
          <a:p>
            <a:pPr lvl="0"/>
            <a:r>
              <a:rPr lang="pt-BR" sz="3200" dirty="0" smtClean="0"/>
              <a:t>Gerenciamento da integração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desenvolver </a:t>
            </a:r>
            <a:r>
              <a:rPr lang="pt-BR" sz="2400" dirty="0"/>
              <a:t>o termo de abertura;</a:t>
            </a:r>
            <a:br>
              <a:rPr lang="pt-BR" sz="2400" dirty="0"/>
            </a:br>
            <a:r>
              <a:rPr lang="pt-BR" sz="2400" dirty="0" smtClean="0"/>
              <a:t>*desenvolver </a:t>
            </a:r>
            <a:r>
              <a:rPr lang="pt-BR" sz="2400" dirty="0"/>
              <a:t>o plano de gerenciamento de projetos;</a:t>
            </a:r>
            <a:br>
              <a:rPr lang="pt-BR" sz="2400" dirty="0"/>
            </a:br>
            <a:r>
              <a:rPr lang="pt-BR" sz="2400" dirty="0" smtClean="0"/>
              <a:t>*orientar </a:t>
            </a:r>
            <a:r>
              <a:rPr lang="pt-BR" sz="2400" dirty="0"/>
              <a:t>e gerenciar a execução do projeto;</a:t>
            </a:r>
            <a:br>
              <a:rPr lang="pt-BR" sz="2400" dirty="0"/>
            </a:br>
            <a:r>
              <a:rPr lang="pt-BR" sz="2400" dirty="0" smtClean="0"/>
              <a:t>*monitorar </a:t>
            </a:r>
            <a:r>
              <a:rPr lang="pt-BR" sz="2400" dirty="0"/>
              <a:t>e controlar o trabalho do projeto;</a:t>
            </a:r>
            <a:br>
              <a:rPr lang="pt-BR" sz="2400" dirty="0"/>
            </a:br>
            <a:r>
              <a:rPr lang="pt-BR" sz="2400" dirty="0" smtClean="0"/>
              <a:t>*realizar </a:t>
            </a:r>
            <a:r>
              <a:rPr lang="pt-BR" sz="2400" dirty="0"/>
              <a:t>controle integrado de mudanças;</a:t>
            </a:r>
            <a:br>
              <a:rPr lang="pt-BR" sz="2400" dirty="0"/>
            </a:br>
            <a:r>
              <a:rPr lang="pt-BR" sz="2400" dirty="0" smtClean="0"/>
              <a:t>*encerrar </a:t>
            </a:r>
            <a:r>
              <a:rPr lang="pt-BR" sz="2400" dirty="0"/>
              <a:t>o projeto ou fase.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832828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536699"/>
            <a:ext cx="9966960" cy="2690031"/>
          </a:xfrm>
        </p:spPr>
        <p:txBody>
          <a:bodyPr/>
          <a:lstStyle/>
          <a:p>
            <a:pPr lvl="0"/>
            <a:r>
              <a:rPr lang="pt-BR" sz="3200" dirty="0" smtClean="0"/>
              <a:t>Gerenciamento Do escopo</a:t>
            </a:r>
            <a:br>
              <a:rPr lang="pt-BR" sz="32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*plano </a:t>
            </a:r>
            <a:r>
              <a:rPr lang="pt-BR" sz="2400" dirty="0"/>
              <a:t>de gerenciamento de escopo;</a:t>
            </a:r>
            <a:br>
              <a:rPr lang="pt-BR" sz="2400" dirty="0"/>
            </a:br>
            <a:r>
              <a:rPr lang="pt-BR" sz="2400" dirty="0" smtClean="0"/>
              <a:t>*coletar </a:t>
            </a:r>
            <a:r>
              <a:rPr lang="pt-BR" sz="2400" dirty="0"/>
              <a:t>requisitos;</a:t>
            </a:r>
            <a:br>
              <a:rPr lang="pt-BR" sz="2400" dirty="0"/>
            </a:br>
            <a:r>
              <a:rPr lang="pt-BR" sz="2400" dirty="0" smtClean="0"/>
              <a:t>*definir </a:t>
            </a:r>
            <a:r>
              <a:rPr lang="pt-BR" sz="2400" dirty="0"/>
              <a:t>o escopo;</a:t>
            </a:r>
            <a:br>
              <a:rPr lang="pt-BR" sz="2400" dirty="0"/>
            </a:br>
            <a:r>
              <a:rPr lang="pt-BR" sz="2400" dirty="0" smtClean="0"/>
              <a:t>*criar </a:t>
            </a:r>
            <a:r>
              <a:rPr lang="pt-BR" sz="2400" dirty="0"/>
              <a:t>EAP;</a:t>
            </a:r>
            <a:br>
              <a:rPr lang="pt-BR" sz="2400" dirty="0"/>
            </a:br>
            <a:r>
              <a:rPr lang="pt-BR" sz="2400" dirty="0" smtClean="0"/>
              <a:t>*validar </a:t>
            </a:r>
            <a:r>
              <a:rPr lang="pt-BR" sz="2400" dirty="0"/>
              <a:t>escopo;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o escopo.</a:t>
            </a:r>
            <a:br>
              <a:rPr lang="pt-BR" sz="2400" dirty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630803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663700"/>
            <a:ext cx="9966960" cy="2324100"/>
          </a:xfrm>
        </p:spPr>
        <p:txBody>
          <a:bodyPr/>
          <a:lstStyle/>
          <a:p>
            <a:pPr lvl="0"/>
            <a:r>
              <a:rPr lang="pt-BR" sz="3200" dirty="0" smtClean="0"/>
              <a:t>Gerenciamento do tempo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plano </a:t>
            </a:r>
            <a:r>
              <a:rPr lang="pt-BR" sz="2400" dirty="0"/>
              <a:t>de gerenciamento do cronograma;</a:t>
            </a:r>
            <a:br>
              <a:rPr lang="pt-BR" sz="2400" dirty="0"/>
            </a:br>
            <a:r>
              <a:rPr lang="pt-BR" sz="2400" dirty="0" smtClean="0"/>
              <a:t>*definir </a:t>
            </a:r>
            <a:r>
              <a:rPr lang="pt-BR" sz="2400" dirty="0"/>
              <a:t>as atividades;</a:t>
            </a:r>
            <a:br>
              <a:rPr lang="pt-BR" sz="2400" dirty="0"/>
            </a:br>
            <a:r>
              <a:rPr lang="pt-BR" sz="2400" dirty="0" smtClean="0"/>
              <a:t>*sequenciar </a:t>
            </a:r>
            <a:r>
              <a:rPr lang="pt-BR" sz="2400" dirty="0"/>
              <a:t>as atividades;</a:t>
            </a:r>
            <a:br>
              <a:rPr lang="pt-BR" sz="2400" dirty="0"/>
            </a:br>
            <a:r>
              <a:rPr lang="pt-BR" sz="2400" dirty="0" smtClean="0"/>
              <a:t>*estimar </a:t>
            </a:r>
            <a:r>
              <a:rPr lang="pt-BR" sz="2400" dirty="0"/>
              <a:t>os recursos;</a:t>
            </a:r>
            <a:br>
              <a:rPr lang="pt-BR" sz="2400" dirty="0"/>
            </a:br>
            <a:r>
              <a:rPr lang="pt-BR" sz="2400" dirty="0" smtClean="0"/>
              <a:t>*estimar </a:t>
            </a:r>
            <a:r>
              <a:rPr lang="pt-BR" sz="2400" dirty="0"/>
              <a:t>a duração;</a:t>
            </a:r>
            <a:br>
              <a:rPr lang="pt-BR" sz="2400" dirty="0"/>
            </a:br>
            <a:r>
              <a:rPr lang="pt-BR" sz="2400" dirty="0" smtClean="0"/>
              <a:t>*desenvolver </a:t>
            </a:r>
            <a:r>
              <a:rPr lang="pt-BR" sz="2400" dirty="0"/>
              <a:t>o cronograma;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o cronograma.</a:t>
            </a:r>
          </a:p>
        </p:txBody>
      </p:sp>
    </p:spTree>
    <p:extLst>
      <p:ext uri="{BB962C8B-B14F-4D97-AF65-F5344CB8AC3E}">
        <p14:creationId xmlns="" xmlns:p14="http://schemas.microsoft.com/office/powerpoint/2010/main" val="23304841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216323"/>
            <a:ext cx="9966960" cy="3035808"/>
          </a:xfrm>
        </p:spPr>
        <p:txBody>
          <a:bodyPr/>
          <a:lstStyle/>
          <a:p>
            <a:pPr lvl="0"/>
            <a:r>
              <a:rPr lang="pt-BR" sz="3200" dirty="0" smtClean="0"/>
              <a:t>Gerenciamento do custo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*</a:t>
            </a:r>
            <a:r>
              <a:rPr lang="pt-BR" sz="2400" dirty="0" smtClean="0"/>
              <a:t>plano </a:t>
            </a:r>
            <a:r>
              <a:rPr lang="pt-BR" sz="2400" dirty="0"/>
              <a:t>de gerenciamento de custo;</a:t>
            </a:r>
            <a:br>
              <a:rPr lang="pt-BR" sz="2400" dirty="0"/>
            </a:br>
            <a:r>
              <a:rPr lang="pt-BR" sz="2400" dirty="0" smtClean="0"/>
              <a:t>*estimar </a:t>
            </a:r>
            <a:r>
              <a:rPr lang="pt-BR" sz="2400" dirty="0"/>
              <a:t>os custos;</a:t>
            </a:r>
            <a:br>
              <a:rPr lang="pt-BR" sz="2400" dirty="0"/>
            </a:br>
            <a:r>
              <a:rPr lang="pt-BR" sz="2400" dirty="0" smtClean="0"/>
              <a:t>*determinar </a:t>
            </a:r>
            <a:r>
              <a:rPr lang="pt-BR" sz="2400" dirty="0"/>
              <a:t>o orçamento;</a:t>
            </a:r>
            <a:br>
              <a:rPr lang="pt-BR" sz="2400" dirty="0"/>
            </a:br>
            <a:r>
              <a:rPr lang="pt-BR" sz="2400" dirty="0" smtClean="0"/>
              <a:t>*controlar </a:t>
            </a:r>
            <a:r>
              <a:rPr lang="pt-BR" sz="2400" dirty="0"/>
              <a:t>os custos.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828352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A8A8A8"/>
      </a:dk1>
      <a:lt1>
        <a:sysClr val="window" lastClr="232323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97</TotalTime>
  <Words>72</Words>
  <Application>Microsoft Office PowerPoint</Application>
  <PresentationFormat>Personalizar</PresentationFormat>
  <Paragraphs>24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Tipo de Madeira</vt:lpstr>
      <vt:lpstr>**PMBOK** PROJECT MANAGEMENT BODY OF KNOWLEDGE</vt:lpstr>
      <vt:lpstr>integrantes  *GABRIEL NETO *josé lucas *luis carlos * Thiago santana</vt:lpstr>
      <vt:lpstr>O que é?</vt:lpstr>
      <vt:lpstr>O que é?  *pmi – project management institute *pmbok - project management body of knowledge *pmp - project management professional *pmo - project management office</vt:lpstr>
      <vt:lpstr>O que tem nele?</vt:lpstr>
      <vt:lpstr>Gerenciamento da integração  *desenvolver o termo de abertura; *desenvolver o plano de gerenciamento de projetos; *orientar e gerenciar a execução do projeto; *monitorar e controlar o trabalho do projeto; *realizar controle integrado de mudanças; *encerrar o projeto ou fase. </vt:lpstr>
      <vt:lpstr>Gerenciamento Do escopo  *plano de gerenciamento de escopo; *coletar requisitos; *definir o escopo; *criar EAP; *validar escopo; *controlar o escopo.  </vt:lpstr>
      <vt:lpstr>Gerenciamento do tempo  *plano de gerenciamento do cronograma; *definir as atividades; *sequenciar as atividades; *estimar os recursos; *estimar a duração; *desenvolver o cronograma; *controlar o cronograma.</vt:lpstr>
      <vt:lpstr>Gerenciamento do custo  *plano de gerenciamento de custo; *estimar os custos; *determinar o orçamento; *controlar os custos.  </vt:lpstr>
      <vt:lpstr>Gerenciamento da qualidade  *planejar gerenciamento da qualidade; *realizar a garantia da qualidade; *controlar a qualidade. . </vt:lpstr>
      <vt:lpstr>Gerenciamento das comunicações  *planejar o gerenciamento das comunicações; *gerenciar as comunicações; *controlar as comunicações.</vt:lpstr>
      <vt:lpstr>Gerenciamento de riscos  *planejamento do gerenciamento de riscos; *identificação de riscos; *análise qualitativa de riscos; *análise quantitativa de riscos; *planejamento de respostas a riscos; *monitoramento e controle de riscos.  </vt:lpstr>
      <vt:lpstr>Gerenciamento de aquisições  *planejar o gerenciamento de aquisições; *conduzir aquisições; *controlar aquisições; *encerrar aquisições.  </vt:lpstr>
      <vt:lpstr>Gerenciamento da integração  *desenvolver o termo de abertura; *desenvolver o plano de gerenciamento de projetos; *orientar e gerenciar a execução do projeto; *monitorar e controlar o trabalho do projeto; *realizar controle integrado de mudanças; *encerrar o projeto ou fase. </vt:lpstr>
      <vt:lpstr>Gerenciamento de stakeholders  *identificar os stakeholders; *planejar o gerenciamento dos stakeholders; *gerenciar o engajamento dos stakeholders; *controlar o engajamento dos stakeholders.  </vt:lpstr>
      <vt:lpstr>Objetivo</vt:lpstr>
      <vt:lpstr>*Principal Objetivo; *Guia  PMBOK ; *Normas de Gerenciamento de projetos.</vt:lpstr>
      <vt:lpstr>vantagens</vt:lpstr>
      <vt:lpstr>*Padronização das atividades do gerenciamento do projeto;  *Melhoria no fluxo de comunicação entre as partes envolvidas;  *Redução da negligência das partes envolvidas;  *Ênfase no uso dos recurso de maneira eficiente;  *Ter controle sobre o andamento do projeto;  *Melhora as chance de sucesso de um projeto;  *Pratico na implantação, pois se adapta a qualquer tipo de produto ou ambiente.</vt:lpstr>
      <vt:lpstr>fim. </vt:lpstr>
    </vt:vector>
  </TitlesOfParts>
  <Company>Centro Paula Souza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</dc:title>
  <dc:creator>Etec Professor Camargo Aranha</dc:creator>
  <cp:lastModifiedBy>win</cp:lastModifiedBy>
  <cp:revision>20</cp:revision>
  <dcterms:created xsi:type="dcterms:W3CDTF">2018-11-05T21:56:53Z</dcterms:created>
  <dcterms:modified xsi:type="dcterms:W3CDTF">2018-11-12T01:41:59Z</dcterms:modified>
</cp:coreProperties>
</file>