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9" r:id="rId3"/>
    <p:sldId id="257" r:id="rId4"/>
    <p:sldId id="264" r:id="rId5"/>
    <p:sldId id="265" r:id="rId6"/>
    <p:sldId id="270" r:id="rId7"/>
    <p:sldId id="266" r:id="rId8"/>
    <p:sldId id="285" r:id="rId9"/>
    <p:sldId id="286" r:id="rId10"/>
    <p:sldId id="267" r:id="rId11"/>
    <p:sldId id="268" r:id="rId12"/>
    <p:sldId id="288" r:id="rId13"/>
    <p:sldId id="287" r:id="rId14"/>
    <p:sldId id="279" r:id="rId15"/>
    <p:sldId id="269" r:id="rId16"/>
    <p:sldId id="258" r:id="rId17"/>
    <p:sldId id="273" r:id="rId18"/>
    <p:sldId id="274" r:id="rId19"/>
    <p:sldId id="276" r:id="rId20"/>
    <p:sldId id="278" r:id="rId21"/>
    <p:sldId id="282" r:id="rId2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DE00"/>
    <a:srgbClr val="272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8"/>
    <p:restoredTop sz="95755"/>
  </p:normalViewPr>
  <p:slideViewPr>
    <p:cSldViewPr snapToGrid="0">
      <p:cViewPr>
        <p:scale>
          <a:sx n="93" d="100"/>
          <a:sy n="93" d="100"/>
        </p:scale>
        <p:origin x="9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Planilha_do_Microsoft_Excel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dPt>
            <c:idx val="0"/>
            <c:bubble3D val="0"/>
            <c:spPr>
              <a:solidFill>
                <a:srgbClr val="272F7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9E7-9947-BC14-A3948A7482BF}"/>
              </c:ext>
            </c:extLst>
          </c:dPt>
          <c:dPt>
            <c:idx val="1"/>
            <c:bubble3D val="0"/>
            <c:spPr>
              <a:solidFill>
                <a:srgbClr val="FADE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19E7-9947-BC14-A3948A7482BF}"/>
              </c:ext>
            </c:extLst>
          </c:dPt>
          <c:cat>
            <c:strRef>
              <c:f>Planilha1!$A$2:$A$3</c:f>
              <c:strCache>
                <c:ptCount val="2"/>
                <c:pt idx="0">
                  <c:v>1º Tri</c:v>
                </c:pt>
                <c:pt idx="1">
                  <c:v>2º Tri</c:v>
                </c:pt>
              </c:strCache>
            </c:strRef>
          </c:cat>
          <c:val>
            <c:numRef>
              <c:f>Planilha1!$B$2:$B$3</c:f>
              <c:numCache>
                <c:formatCode>0%</c:formatCode>
                <c:ptCount val="2"/>
                <c:pt idx="0">
                  <c:v>0.16</c:v>
                </c:pt>
                <c:pt idx="1">
                  <c:v>0.84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E7-9947-BC14-A3948A748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Série 1</c:v>
                </c:pt>
              </c:strCache>
            </c:strRef>
          </c:tx>
          <c:spPr>
            <a:solidFill>
              <a:srgbClr val="272F76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Planilha1!$A$2:$A$7</c:f>
              <c:strCache>
                <c:ptCount val="6"/>
                <c:pt idx="0">
                  <c:v>HOME &amp; INDUSTRY</c:v>
                </c:pt>
                <c:pt idx="1">
                  <c:v>ENTERTAINMENT</c:v>
                </c:pt>
                <c:pt idx="2">
                  <c:v>CPG</c:v>
                </c:pt>
                <c:pt idx="3">
                  <c:v>OTHERS</c:v>
                </c:pt>
                <c:pt idx="4">
                  <c:v>BEAUTY &amp; HEALTH</c:v>
                </c:pt>
                <c:pt idx="5">
                  <c:v>ACC</c:v>
                </c:pt>
              </c:strCache>
            </c:strRef>
          </c:cat>
          <c:val>
            <c:numRef>
              <c:f>Planilha1!$B$2:$B$7</c:f>
              <c:numCache>
                <c:formatCode>0%</c:formatCode>
                <c:ptCount val="6"/>
                <c:pt idx="0">
                  <c:v>0.120226</c:v>
                </c:pt>
                <c:pt idx="1">
                  <c:v>0.12823300000000001</c:v>
                </c:pt>
                <c:pt idx="2">
                  <c:v>0.146869</c:v>
                </c:pt>
                <c:pt idx="3">
                  <c:v>0.14817900000000001</c:v>
                </c:pt>
                <c:pt idx="4">
                  <c:v>0.19925699999999999</c:v>
                </c:pt>
                <c:pt idx="5">
                  <c:v>0.22359399999999999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3B-2244-831D-943C7BBBA6A1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Série 2</c:v>
                </c:pt>
              </c:strCache>
            </c:strRef>
          </c:tx>
          <c:spPr>
            <a:solidFill>
              <a:srgbClr val="FADE00"/>
            </a:solidFill>
            <a:ln>
              <a:noFill/>
            </a:ln>
            <a:effectLst/>
          </c:spPr>
          <c:invertIfNegative val="0"/>
          <c:cat>
            <c:strRef>
              <c:f>Planilha1!$A$2:$A$7</c:f>
              <c:strCache>
                <c:ptCount val="6"/>
                <c:pt idx="0">
                  <c:v>HOME &amp; INDUSTRY</c:v>
                </c:pt>
                <c:pt idx="1">
                  <c:v>ENTERTAINMENT</c:v>
                </c:pt>
                <c:pt idx="2">
                  <c:v>CPG</c:v>
                </c:pt>
                <c:pt idx="3">
                  <c:v>OTHERS</c:v>
                </c:pt>
                <c:pt idx="4">
                  <c:v>BEAUTY &amp; HEALTH</c:v>
                </c:pt>
                <c:pt idx="5">
                  <c:v>ACC</c:v>
                </c:pt>
              </c:strCache>
            </c:strRef>
          </c:cat>
          <c:val>
            <c:numRef>
              <c:f>Planilha1!$C$2:$C$7</c:f>
              <c:numCache>
                <c:formatCode>0%</c:formatCode>
                <c:ptCount val="6"/>
                <c:pt idx="0">
                  <c:v>0.87977400000000006</c:v>
                </c:pt>
                <c:pt idx="1">
                  <c:v>0.87176699999999996</c:v>
                </c:pt>
                <c:pt idx="2">
                  <c:v>0.85313099999999997</c:v>
                </c:pt>
                <c:pt idx="3">
                  <c:v>0.85182099999999994</c:v>
                </c:pt>
                <c:pt idx="4">
                  <c:v>0.80074299999999998</c:v>
                </c:pt>
                <c:pt idx="5">
                  <c:v>0.77640600000000004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3B-2244-831D-943C7BBBA6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"/>
        <c:overlap val="100"/>
        <c:axId val="1435442288"/>
        <c:axId val="1435444000"/>
      </c:barChart>
      <c:catAx>
        <c:axId val="14354422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rgbClr val="272F76"/>
                </a:solidFill>
                <a:latin typeface="Globotipo Corporativa" panose="020B0503020202020204" pitchFamily="34" charset="77"/>
                <a:ea typeface="+mn-ea"/>
                <a:cs typeface="+mn-cs"/>
              </a:defRPr>
            </a:pPr>
            <a:endParaRPr lang="pt-BR"/>
          </a:p>
        </c:txPr>
        <c:crossAx val="1435444000"/>
        <c:crosses val="autoZero"/>
        <c:auto val="1"/>
        <c:lblAlgn val="ctr"/>
        <c:lblOffset val="100"/>
        <c:noMultiLvlLbl val="0"/>
      </c:catAx>
      <c:valAx>
        <c:axId val="1435444000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5442288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7749735179472541E-2"/>
          <c:y val="8.3984419967469373E-2"/>
          <c:w val="0.96225021675050026"/>
          <c:h val="0.9085672547727303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Planilha1!$B$1</c:f>
              <c:strCache>
                <c:ptCount val="1"/>
                <c:pt idx="0">
                  <c:v>Coluna1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72F7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D8F-624F-9043-158A4C2073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Planilha1!$B$2</c:f>
              <c:numCache>
                <c:formatCode>0%</c:formatCode>
                <c:ptCount val="1"/>
                <c:pt idx="0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8F-624F-9043-158A4C20733E}"/>
            </c:ext>
          </c:extLst>
        </c:ser>
        <c:ser>
          <c:idx val="1"/>
          <c:order val="1"/>
          <c:tx>
            <c:strRef>
              <c:f>Planilha1!$C$1</c:f>
              <c:strCache>
                <c:ptCount val="1"/>
                <c:pt idx="0">
                  <c:v>Coluna2</c:v>
                </c:pt>
              </c:strCache>
            </c:strRef>
          </c:tx>
          <c:spPr>
            <a:solidFill>
              <a:srgbClr val="FADE0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Planilha1!$C$2</c:f>
              <c:numCache>
                <c:formatCode>0%</c:formatCode>
                <c:ptCount val="1"/>
                <c:pt idx="0">
                  <c:v>0.41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8F-624F-9043-158A4C20733E}"/>
            </c:ext>
          </c:extLst>
        </c:ser>
        <c:ser>
          <c:idx val="2"/>
          <c:order val="2"/>
          <c:tx>
            <c:strRef>
              <c:f>Planilha1!$D$1</c:f>
              <c:strCache>
                <c:ptCount val="1"/>
                <c:pt idx="0">
                  <c:v>Coluna3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bg1"/>
                    </a:solidFill>
                    <a:latin typeface="Globotipo Corporativa" panose="020B0503020202020204" pitchFamily="34" charset="77"/>
                    <a:ea typeface="+mn-ea"/>
                    <a:cs typeface="+mn-cs"/>
                  </a:defRPr>
                </a:pPr>
                <a:endParaRPr lang="pt-B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Planilha1!$A$2</c:f>
              <c:numCache>
                <c:formatCode>General</c:formatCode>
                <c:ptCount val="1"/>
              </c:numCache>
            </c:numRef>
          </c:cat>
          <c:val>
            <c:numRef>
              <c:f>Planilha1!$D$2</c:f>
              <c:numCache>
                <c:formatCode>0%</c:formatCode>
                <c:ptCount val="1"/>
                <c:pt idx="0">
                  <c:v>0.37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D8F-624F-9043-158A4C20733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5"/>
        <c:overlap val="100"/>
        <c:axId val="1435367088"/>
        <c:axId val="1434923408"/>
      </c:barChart>
      <c:catAx>
        <c:axId val="14353670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434923408"/>
        <c:crosses val="autoZero"/>
        <c:auto val="1"/>
        <c:lblAlgn val="ctr"/>
        <c:lblOffset val="100"/>
        <c:noMultiLvlLbl val="0"/>
      </c:catAx>
      <c:valAx>
        <c:axId val="1434923408"/>
        <c:scaling>
          <c:orientation val="minMax"/>
        </c:scaling>
        <c:delete val="1"/>
        <c:axPos val="b"/>
        <c:numFmt formatCode="0%" sourceLinked="1"/>
        <c:majorTickMark val="none"/>
        <c:minorTickMark val="none"/>
        <c:tickLblPos val="nextTo"/>
        <c:crossAx val="14353670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Globotipo Corporativa" panose="020B0503020202020204" pitchFamily="34" charset="77"/>
        </a:defRPr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2BCD4-59AE-0345-9D20-CA0C8F548AC1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C94CC-61F4-B64C-8E7C-791AAEE5EC5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8038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8,7% DAS OFERTAS RESULTARAM EM 100% DE APROVEITAMENTO.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75% DAS OFERTAS TINHAM ESTOQUES DE ATÉ 15 ITENS DISPONÍVEIS.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EM MÉDIA, CADA OFERTA DUROU 3.8 HORAS. MAS: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OFERTA FINALIZADA MAIS RAPIDAMENTE: 1H40MIN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OFERTA MAIS LONGA 9 HORAS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VERTICAL DESSAS OFERTAS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PRESENÇA DO FRETE GRATIS</a:t>
            </a:r>
          </a:p>
          <a:p>
            <a:pPr>
              <a:lnSpc>
                <a:spcPct val="150000"/>
              </a:lnSpc>
            </a:pPr>
            <a:r>
              <a:rPr lang="pt-BR" sz="1600" dirty="0">
                <a:solidFill>
                  <a:schemeClr val="bg1"/>
                </a:solidFill>
                <a:latin typeface="Globotipo Corporativa" panose="020B0503020202020204" pitchFamily="34" charset="77"/>
              </a:rPr>
              <a:t>PERÍODO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94CC-61F4-B64C-8E7C-791AAEE5EC54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9836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Maioria das vendas com Frete </a:t>
            </a:r>
            <a:r>
              <a:rPr lang="pt-BR" dirty="0" err="1"/>
              <a:t>Gratis</a:t>
            </a:r>
            <a:r>
              <a:rPr lang="pt-BR" dirty="0"/>
              <a:t> eram de ticket superiores a 5.</a:t>
            </a:r>
            <a:br>
              <a:rPr lang="pt-BR" dirty="0"/>
            </a:br>
            <a:r>
              <a:rPr lang="pt-BR" dirty="0"/>
              <a:t>Para ofertas cujo o valor dos itens eram maiores que 5, cerca de 1% não possuía frete grátis. Aplicando TH, não foi identificado alguma diferença nas métricas apresentadas.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C94CC-61F4-B64C-8E7C-791AAEE5EC54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5379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AEDC7-C716-51C7-8107-B3D2E2C8E6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2F6C70-706B-B915-C416-912C6822D1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A43184-F62A-4A74-B3D2-A5EA77265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6E5A08A-D9FA-20AC-D23F-2442E4354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60403E-B9CF-1A93-C605-0BA7A21FC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8275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3D810F-FF38-A2FD-5348-5F14A73A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54EA342-3206-0CB5-56A6-772D22BA45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4E563B7-864B-DF4A-3BFE-881A5045A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9333E29-5D0F-15AC-62B7-3D57E6103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309C29-F9B7-3FAA-C35E-13D4B0A8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6620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735A804-AB91-D2A2-B32D-7148481560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E231EDF-CFE0-273D-E0E3-9F93431159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180CC95-DF85-10E1-4B01-3D3637246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3F1969E-4845-9B0C-DB72-7B61AB5E4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72FC62-361F-9ABB-9DE4-64348E72B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92890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44204C-E2BB-A583-405E-516E0B073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05FD96-2DFE-D9FF-0700-420234BBB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24976E-4811-CB4A-F865-979B4BE97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133E92-56C1-BE58-5106-58686EADC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61FA624-0680-0F7B-ED77-F019589FF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9606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0790A-2708-F19C-350D-BCF1E7236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FE0C9B2-CC16-3A57-D249-1CBD2D22BA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641D1A9-391E-4CFC-A3AE-44F4F197F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6D66AC-E54C-FBA3-520A-5B9A50F26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B797A34-FBCB-087E-C850-2224A909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1148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C79BC8-CC98-E5F8-8140-ABE94E1EF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A92A969-4082-8755-5D24-F60DB80F6D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82C901D-1338-6153-4765-16514329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75C0CF-FEF1-97F4-A746-8A6197DE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BB7933-34EF-0922-5D71-766457721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2498470-BAF2-772D-F195-E151A62F1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8156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3E1932-D3ED-7AFF-B054-E264EF5D1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B51F031-0A79-6560-8EF0-53EEAD0FE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75423F-7D1D-59C1-87D7-3D6AD1A82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A010DB4-263C-A99E-9269-188E418A5F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9570A03-6F79-6268-0C52-FD181BAC44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E45C2A87-F978-C145-6892-8BDBAA898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DD2E2CF-6797-68A8-6A5F-5EB002643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065214A-4A0D-C3E7-1214-BDDF9334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9613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4CF1C7-BC89-7DAA-2362-09BB2750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667ACF5-14AD-2FBB-010B-B01693E2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99EB311-9DF1-984E-D96A-5C1AB2A8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7CAF874-CAB3-6B49-9CB1-E1712B78B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938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4C6BC318-5BC6-8467-7ACC-BE10A15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7470B2D-C00A-470F-7F0E-EE84639A3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F57EC79-CA1F-0D27-7263-76408B570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688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D6214B-66A3-22BF-FE28-7DCE01BFF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0C8F84-1878-72BB-30CB-7C7B098AC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4CC84BE-9A76-2F1C-0750-69EFE31229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6F6482-2D15-0636-970B-6D6BC0170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126DA85-6DBB-E1BB-1ADE-C75A2E687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0DE01E7-05A2-E08E-79B1-1BA99092B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9950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14393F-4B4F-59D9-6328-5549C470B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DE472D8-C63B-2F70-1490-BAFD2BAA15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890AEAC-57C1-5D0B-707A-8519B7045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1FD0CCA-EA20-9CF1-1977-A74E40DC9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280FE4-69B4-1B88-35E8-5C604780A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11ECBB4-2CD4-F814-F155-5D6E14D07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1975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B1DE887-3022-244D-79B0-3300FE760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0029C8B-1E84-26CD-A059-E7498BF7B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4C082B1-47FD-2316-D083-D3058A1452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BA892D-B2EC-0040-A8C3-D8B8197BD475}" type="datetimeFigureOut">
              <a:rPr lang="pt-BR" smtClean="0"/>
              <a:t>14/08/2025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41306F3-B5F3-7680-C357-88825563FA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64530FB-95EC-80C8-8F61-832C1223EC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A42FE7-6D3E-ED4B-AEB7-720098A8B69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5594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C9F1B64D-14C3-73DF-574B-A868DF5D7336}"/>
              </a:ext>
            </a:extLst>
          </p:cNvPr>
          <p:cNvSpPr/>
          <p:nvPr/>
        </p:nvSpPr>
        <p:spPr>
          <a:xfrm>
            <a:off x="4423719" y="5837"/>
            <a:ext cx="8234162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89E82374-770C-15A0-156F-ABBF87215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170" y="4072384"/>
            <a:ext cx="1939519" cy="1939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dos 11">
            <a:extLst>
              <a:ext uri="{FF2B5EF4-FFF2-40B4-BE49-F238E27FC236}">
                <a16:creationId xmlns:a16="http://schemas.microsoft.com/office/drawing/2014/main" id="{35DB5B17-B136-F851-EFF5-F8A413576CA2}"/>
              </a:ext>
            </a:extLst>
          </p:cNvPr>
          <p:cNvSpPr/>
          <p:nvPr/>
        </p:nvSpPr>
        <p:spPr>
          <a:xfrm>
            <a:off x="7163021" y="0"/>
            <a:ext cx="6775400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869EF51-D2DD-B0BC-CB95-9AB30A0784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95" y="2203768"/>
            <a:ext cx="6875139" cy="23876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Globotipo Corporativa" panose="020B0503020202020204" pitchFamily="34" charset="77"/>
              </a:rPr>
              <a:t>Desafio Técnico</a:t>
            </a:r>
            <a:br>
              <a:rPr lang="pt-BR" dirty="0">
                <a:latin typeface="Globotipo Corporativa" panose="020B0503020202020204" pitchFamily="34" charset="77"/>
              </a:rPr>
            </a:br>
            <a:r>
              <a:rPr lang="pt-BR" sz="2200" dirty="0" err="1">
                <a:latin typeface="Globotipo Corporativa" panose="020B0503020202020204" pitchFamily="34" charset="77"/>
              </a:rPr>
              <a:t>Analytics</a:t>
            </a:r>
            <a:r>
              <a:rPr lang="pt-BR" sz="2200" dirty="0">
                <a:latin typeface="Globotipo Corporativa" panose="020B0503020202020204" pitchFamily="34" charset="77"/>
              </a:rPr>
              <a:t> &amp; Machine Learning </a:t>
            </a:r>
            <a:r>
              <a:rPr lang="pt-BR" sz="2200" dirty="0" err="1">
                <a:latin typeface="Globotipo Corporativa" panose="020B0503020202020204" pitchFamily="34" charset="77"/>
              </a:rPr>
              <a:t>Commerce</a:t>
            </a:r>
            <a:br>
              <a:rPr lang="pt-BR" sz="3600" dirty="0">
                <a:latin typeface="Globotipo Corporativa" panose="020B0503020202020204" pitchFamily="34" charset="77"/>
              </a:rPr>
            </a:br>
            <a:endParaRPr lang="pt-BR" dirty="0">
              <a:latin typeface="Globotipo Corporativa" panose="020B0503020202020204" pitchFamily="34" charset="77"/>
            </a:endParaRPr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3AB3B8C9-2994-5B5B-656D-BE88138B8888}"/>
              </a:ext>
            </a:extLst>
          </p:cNvPr>
          <p:cNvSpPr txBox="1">
            <a:spLocks/>
          </p:cNvSpPr>
          <p:nvPr/>
        </p:nvSpPr>
        <p:spPr>
          <a:xfrm>
            <a:off x="7620000" y="6011903"/>
            <a:ext cx="4507292" cy="8279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200" b="1" dirty="0">
                <a:solidFill>
                  <a:schemeClr val="bg1"/>
                </a:solidFill>
                <a:latin typeface="Globotipo Corporativa" panose="020B0503020202020204" pitchFamily="34" charset="77"/>
              </a:rPr>
              <a:t>THIAGO AUGUSTO SANTOS LIMA</a:t>
            </a:r>
          </a:p>
          <a:p>
            <a:pPr algn="l"/>
            <a:r>
              <a:rPr lang="pt-BR" sz="1800" b="1" dirty="0">
                <a:solidFill>
                  <a:schemeClr val="bg1"/>
                </a:solidFill>
                <a:latin typeface="Globotipo Corporativa" panose="020B0503020202020204" pitchFamily="34" charset="77"/>
              </a:rPr>
              <a:t>CIENTISTA DE DADOS SÊNIOR</a:t>
            </a:r>
            <a:endParaRPr lang="pt-BR" sz="4800" b="1" dirty="0">
              <a:solidFill>
                <a:schemeClr val="bg1"/>
              </a:solidFill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65674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3445-909E-7324-111E-A35CE216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>
            <a:extLst>
              <a:ext uri="{FF2B5EF4-FFF2-40B4-BE49-F238E27FC236}">
                <a16:creationId xmlns:a16="http://schemas.microsoft.com/office/drawing/2014/main" id="{C36EE902-75DD-62A8-5371-7EC119A95C1D}"/>
              </a:ext>
            </a:extLst>
          </p:cNvPr>
          <p:cNvSpPr txBox="1"/>
          <p:nvPr/>
        </p:nvSpPr>
        <p:spPr>
          <a:xfrm>
            <a:off x="532808" y="2907153"/>
            <a:ext cx="65953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Frete Grátis foi um fator que impulsionou as seguintes métricas?</a:t>
            </a:r>
          </a:p>
          <a:p>
            <a:endParaRPr lang="pt-BR" sz="24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Vendas Médias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Aproveitamento de Estoque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Receita Média</a:t>
            </a:r>
            <a:endParaRPr lang="pt-BR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2" name="Dados 1">
            <a:extLst>
              <a:ext uri="{FF2B5EF4-FFF2-40B4-BE49-F238E27FC236}">
                <a16:creationId xmlns:a16="http://schemas.microsoft.com/office/drawing/2014/main" id="{4D0ABF33-8D6D-E576-FE15-61002CD75253}"/>
              </a:ext>
            </a:extLst>
          </p:cNvPr>
          <p:cNvSpPr/>
          <p:nvPr/>
        </p:nvSpPr>
        <p:spPr>
          <a:xfrm>
            <a:off x="6851587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61AA76CB-2FCC-8BE6-0281-3EBA2111B4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A3AC8B4F-C419-5C3D-8DB0-08600C11503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854BC1C0-980B-D8AA-E6FE-D3C81933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FRETE GRÁTIS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8E1555CF-48DA-052A-0E8A-5876B8C3DABC}"/>
              </a:ext>
            </a:extLst>
          </p:cNvPr>
          <p:cNvSpPr txBox="1"/>
          <p:nvPr/>
        </p:nvSpPr>
        <p:spPr>
          <a:xfrm>
            <a:off x="620161" y="1642523"/>
            <a:ext cx="48835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24.4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ofertas realizadas foram com Frete Grátis. </a:t>
            </a:r>
            <a:r>
              <a:rPr lang="pt-BR" sz="1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</a:t>
            </a:r>
            <a:r>
              <a:rPr lang="pt-BR" sz="16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54%)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pic>
        <p:nvPicPr>
          <p:cNvPr id="13" name="Gráfico 12" descr="Fechar com preenchimento sólido">
            <a:extLst>
              <a:ext uri="{FF2B5EF4-FFF2-40B4-BE49-F238E27FC236}">
                <a16:creationId xmlns:a16="http://schemas.microsoft.com/office/drawing/2014/main" id="{1EBB01F6-7873-A603-09ED-943F41D58B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18179" y="4125433"/>
            <a:ext cx="287478" cy="287478"/>
          </a:xfrm>
          <a:prstGeom prst="rect">
            <a:avLst/>
          </a:prstGeom>
        </p:spPr>
      </p:pic>
      <p:pic>
        <p:nvPicPr>
          <p:cNvPr id="14" name="Gráfico 13" descr="Fechar com preenchimento sólido">
            <a:extLst>
              <a:ext uri="{FF2B5EF4-FFF2-40B4-BE49-F238E27FC236}">
                <a16:creationId xmlns:a16="http://schemas.microsoft.com/office/drawing/2014/main" id="{6F1580E0-D248-F328-565A-FDD1E4ED77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69734" y="4479028"/>
            <a:ext cx="287478" cy="287478"/>
          </a:xfrm>
          <a:prstGeom prst="rect">
            <a:avLst/>
          </a:prstGeom>
        </p:spPr>
      </p:pic>
      <p:pic>
        <p:nvPicPr>
          <p:cNvPr id="18" name="Gráfico 17" descr="Marca de seleção com preenchimento sólido">
            <a:extLst>
              <a:ext uri="{FF2B5EF4-FFF2-40B4-BE49-F238E27FC236}">
                <a16:creationId xmlns:a16="http://schemas.microsoft.com/office/drawing/2014/main" id="{15CDDE78-0E33-3840-A6CA-F55C62552AC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17820" y="4846566"/>
            <a:ext cx="287478" cy="28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621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4CFD3-9543-493C-1506-92FC6FC35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1F3AB5AE-BFE5-7273-80A0-A51E9B6FC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C04A6517-9064-F71D-2BA1-567B5646412E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E53EC11A-155A-9778-3E6F-6B48F180B8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Alocação das Ofertas Relâmpago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42764DA-B3D6-4DBC-03F4-E44A52BA46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722" y="1902279"/>
            <a:ext cx="6591300" cy="3467100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8CCAC4E9-111F-DC0B-FC19-7CDDD651AE80}"/>
              </a:ext>
            </a:extLst>
          </p:cNvPr>
          <p:cNvSpPr txBox="1"/>
          <p:nvPr/>
        </p:nvSpPr>
        <p:spPr>
          <a:xfrm>
            <a:off x="390978" y="2004613"/>
            <a:ext cx="458397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Como alocar as ofertas nos dias e períodos corretos?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Nota-se uma boa distribuição das ofertas entre os diferentes dias de semana.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App &amp; Sports com presenças em Sextas e Sábados.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 err="1">
                <a:solidFill>
                  <a:srgbClr val="272F76"/>
                </a:solidFill>
                <a:latin typeface="Globotipo Corporativa" panose="020B0503020202020204" pitchFamily="34" charset="77"/>
              </a:rPr>
              <a:t>Beauty</a:t>
            </a: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 &amp; Health com presenças em Terças, Quintas e Sextas</a:t>
            </a:r>
            <a:endParaRPr lang="pt-BR" sz="20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530961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C2736-AC73-78EB-F0B4-4D3CAAC4E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B81DB267-968B-23DF-D3AF-49B9BC9D095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04D783C-ADA7-6637-E9ED-AA9567BBEA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Aproveitamento Ofertas Relâmpago por Vertical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8BA6175C-4543-4497-7FD9-F48FA7D67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0737" y="810986"/>
            <a:ext cx="6654800" cy="5435600"/>
          </a:xfrm>
          <a:prstGeom prst="rect">
            <a:avLst/>
          </a:prstGeom>
        </p:spPr>
      </p:pic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136035E-68F2-D2AD-7A0D-771605960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27066F-1B38-0B3C-661F-4A7EA0E70F63}"/>
              </a:ext>
            </a:extLst>
          </p:cNvPr>
          <p:cNvSpPr txBox="1"/>
          <p:nvPr/>
        </p:nvSpPr>
        <p:spPr>
          <a:xfrm>
            <a:off x="376759" y="1570661"/>
            <a:ext cx="41296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Ao olhar o aproveitamento do estoque, temos dias que se destacam para cada vertical: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ACC: Quartas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APP &amp; SPORTS: Domingos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ENTERTAINMENT: Quintas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Ou seja, cada vertical pode ter performances diferentes dependendo do dia de semana. Mas será que o item vendido interfere?</a:t>
            </a:r>
          </a:p>
        </p:txBody>
      </p:sp>
    </p:spTree>
    <p:extLst>
      <p:ext uri="{BB962C8B-B14F-4D97-AF65-F5344CB8AC3E}">
        <p14:creationId xmlns:p14="http://schemas.microsoft.com/office/powerpoint/2010/main" val="7566359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53298-6C67-5704-E491-A9674D333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D3311FFF-1340-A6BC-8747-267A3FAEC0B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35FA16A6-7A32-C6A2-3B76-2F2C963F34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Aproveitamento Ofertas Relâmpago por </a:t>
            </a:r>
            <a:r>
              <a:rPr lang="pt-BR" sz="1800" dirty="0" err="1">
                <a:latin typeface="Globotipo Corporativa" panose="020B0503020202020204" pitchFamily="34" charset="77"/>
              </a:rPr>
              <a:t>DomainID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C45C81C4-78B2-D25B-1D56-D1D90EB485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4700" y="810986"/>
            <a:ext cx="7607300" cy="5435600"/>
          </a:xfrm>
          <a:prstGeom prst="rect">
            <a:avLst/>
          </a:prstGeom>
        </p:spPr>
      </p:pic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752050B0-2492-2487-D687-6985F6FBDF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D3E3720-15B6-93C9-EC30-1FAF9272A9EA}"/>
              </a:ext>
            </a:extLst>
          </p:cNvPr>
          <p:cNvSpPr txBox="1"/>
          <p:nvPr/>
        </p:nvSpPr>
        <p:spPr>
          <a:xfrm>
            <a:off x="376759" y="1570661"/>
            <a:ext cx="412969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Podemos olhar também item a item: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Body-</a:t>
            </a:r>
            <a:r>
              <a:rPr lang="pt-BR" sz="2000" dirty="0" err="1">
                <a:solidFill>
                  <a:srgbClr val="272F76"/>
                </a:solidFill>
                <a:latin typeface="Globotipo Corporativa" panose="020B0503020202020204" pitchFamily="34" charset="77"/>
              </a:rPr>
              <a:t>Shapers</a:t>
            </a: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: Segundas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Headphones: Sextas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Ou seja, é possível entender em que dia da semana cada item performa melhor. </a:t>
            </a:r>
          </a:p>
          <a:p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Podemos ter essa visão por dia de semana e por período do dia.</a:t>
            </a:r>
          </a:p>
        </p:txBody>
      </p:sp>
    </p:spTree>
    <p:extLst>
      <p:ext uri="{BB962C8B-B14F-4D97-AF65-F5344CB8AC3E}">
        <p14:creationId xmlns:p14="http://schemas.microsoft.com/office/powerpoint/2010/main" val="4188336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578C7-05BC-EB63-3279-F4D586847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885BF455-D752-7448-A254-90EE6ECDC6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2C74130E-B27A-EA9F-A70F-333D29C4E881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C4E0D2A3-B1AA-0BBB-A2B3-E680295E92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2674" y="413463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IMPACTO DO PERÍODO DA OFERTA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2000" dirty="0">
                <a:latin typeface="Globotipo Corporativa" panose="020B0503020202020204" pitchFamily="34" charset="77"/>
              </a:rPr>
              <a:t>Performance por Dia de Semana e Turno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2807F0AD-70AF-66CF-EDA9-FFF57871FF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517" r="33181"/>
          <a:stretch>
            <a:fillRect/>
          </a:stretch>
        </p:blipFill>
        <p:spPr>
          <a:xfrm>
            <a:off x="7276015" y="1107409"/>
            <a:ext cx="3767891" cy="2788672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23D8162C-4229-7880-12B6-C227D96E7F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697"/>
          <a:stretch>
            <a:fillRect/>
          </a:stretch>
        </p:blipFill>
        <p:spPr>
          <a:xfrm>
            <a:off x="7276016" y="3896081"/>
            <a:ext cx="3767891" cy="278867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40EF01E-DBF0-E611-45A5-AFD217A6A487}"/>
              </a:ext>
            </a:extLst>
          </p:cNvPr>
          <p:cNvSpPr txBox="1"/>
          <p:nvPr/>
        </p:nvSpPr>
        <p:spPr>
          <a:xfrm>
            <a:off x="376759" y="1570661"/>
            <a:ext cx="61015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Foram avaliados de um olhar macro a influência de fatores temporais nos desempenhos das ofertas realizadas.</a:t>
            </a:r>
          </a:p>
          <a:p>
            <a:b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</a:b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Através de aplicação de testes de hipóteses, temos as seguintes conclusões: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Promoções lançadas no turno da Noite tem maior aproveitamento médio.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Sábado é o dia que mais se difere em relação ao aproveitamento do estoque. Os demais não possuem diferenças estatisticamente significantes.</a:t>
            </a:r>
            <a:b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</a:br>
            <a:endParaRPr lang="pt-BR" sz="20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047147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3EE17-0BBB-9C76-7CAD-DE4872997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E362F01C-A397-B3D6-4D1D-369DBACA10E2}"/>
              </a:ext>
            </a:extLst>
          </p:cNvPr>
          <p:cNvSpPr/>
          <p:nvPr/>
        </p:nvSpPr>
        <p:spPr>
          <a:xfrm>
            <a:off x="6836088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A1620C9F-9070-5471-E508-09D15AEBF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BA6EDABF-8D8C-CCBC-3CD2-9C5EF76A044F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213FBA6A-859C-726B-2133-44552F933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PROJEÇÕES DE RECEITA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D63E83D-5CC7-BB38-A469-10489FE61B4A}"/>
              </a:ext>
            </a:extLst>
          </p:cNvPr>
          <p:cNvSpPr txBox="1"/>
          <p:nvPr/>
        </p:nvSpPr>
        <p:spPr>
          <a:xfrm>
            <a:off x="576673" y="2413337"/>
            <a:ext cx="599460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effectLst/>
                <a:latin typeface="Globotipo Corporativa" panose="020B0503020202020204" pitchFamily="34" charset="77"/>
              </a:rPr>
              <a:t>Porém, temos 1,1% de ofertas que, sabemos a quantidade de vendas mas não sabemos o valor de receita arrecadado.</a:t>
            </a:r>
            <a:br>
              <a:rPr lang="pt-BR" b="0" i="0" dirty="0">
                <a:effectLst/>
                <a:latin typeface="Globotipo Corporativa" panose="020B0503020202020204" pitchFamily="34" charset="77"/>
              </a:rPr>
            </a:br>
            <a:br>
              <a:rPr lang="pt-BR" b="0" i="0" dirty="0">
                <a:effectLst/>
                <a:latin typeface="Globotipo Corporativa" panose="020B0503020202020204" pitchFamily="34" charset="77"/>
              </a:rPr>
            </a:br>
            <a:r>
              <a:rPr lang="pt-BR" b="0" i="0" dirty="0">
                <a:effectLst/>
                <a:latin typeface="Globotipo Corporativa" panose="020B0503020202020204" pitchFamily="34" charset="77"/>
              </a:rPr>
              <a:t>Baseado no preço médio de um item do </a:t>
            </a:r>
            <a:r>
              <a:rPr lang="pt-BR" b="0" i="0" dirty="0" err="1">
                <a:effectLst/>
                <a:latin typeface="Globotipo Corporativa" panose="020B0503020202020204" pitchFamily="34" charset="77"/>
              </a:rPr>
              <a:t>DomainID</a:t>
            </a:r>
            <a:r>
              <a:rPr lang="pt-BR" b="0" i="0" dirty="0">
                <a:effectLst/>
                <a:latin typeface="Globotipo Corporativa" panose="020B0503020202020204" pitchFamily="34" charset="77"/>
              </a:rPr>
              <a:t>, podemos construir um Intervalo de confiança de 95% para o total de </a:t>
            </a:r>
            <a:r>
              <a:rPr lang="pt-BR" dirty="0">
                <a:latin typeface="Globotipo Corporativa" panose="020B0503020202020204" pitchFamily="34" charset="77"/>
              </a:rPr>
              <a:t>r</a:t>
            </a:r>
            <a:r>
              <a:rPr lang="pt-BR" b="0" i="0" dirty="0">
                <a:effectLst/>
                <a:latin typeface="Globotipo Corporativa" panose="020B0503020202020204" pitchFamily="34" charset="77"/>
              </a:rPr>
              <a:t>eceita </a:t>
            </a:r>
            <a:r>
              <a:rPr lang="pt-BR" dirty="0">
                <a:latin typeface="Globotipo Corporativa" panose="020B0503020202020204" pitchFamily="34" charset="77"/>
              </a:rPr>
              <a:t>gerada.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DA3C69A-F4ED-C19F-1890-6D49AF80E1D5}"/>
              </a:ext>
            </a:extLst>
          </p:cNvPr>
          <p:cNvSpPr txBox="1"/>
          <p:nvPr/>
        </p:nvSpPr>
        <p:spPr>
          <a:xfrm>
            <a:off x="576674" y="1675130"/>
            <a:ext cx="32979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+1.25 MM </a:t>
            </a:r>
            <a:r>
              <a:rPr lang="pt-BR" sz="1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 </a:t>
            </a:r>
            <a:r>
              <a:rPr lang="pt-BR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r</a:t>
            </a:r>
            <a:r>
              <a:rPr lang="pt-BR" sz="1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eceita gerada</a:t>
            </a:r>
            <a:endParaRPr lang="pt-BR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17FD652C-EC14-E299-F363-C93840697A33}"/>
              </a:ext>
            </a:extLst>
          </p:cNvPr>
          <p:cNvSpPr txBox="1"/>
          <p:nvPr/>
        </p:nvSpPr>
        <p:spPr>
          <a:xfrm>
            <a:off x="576673" y="4382650"/>
            <a:ext cx="536121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Pessimista: 1.29MM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>
                <a:latin typeface="Globotipo Corporativa" panose="020B0503020202020204" pitchFamily="34" charset="77"/>
              </a:rPr>
              <a:t>Esperado</a:t>
            </a:r>
            <a:r>
              <a:rPr lang="pt-BR" b="0" i="0" dirty="0">
                <a:effectLst/>
                <a:latin typeface="Globotipo Corporativa" panose="020B0503020202020204" pitchFamily="34" charset="77"/>
              </a:rPr>
              <a:t>: 1.30MM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Otimista: 1.31MM</a:t>
            </a:r>
            <a:endParaRPr lang="pt-BR" dirty="0"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272551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62C88-057A-79CA-3E17-FFAA4562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F1AB66AA-5AF2-F50C-E7C5-0A0D10BBFB82}"/>
              </a:ext>
            </a:extLst>
          </p:cNvPr>
          <p:cNvSpPr/>
          <p:nvPr/>
        </p:nvSpPr>
        <p:spPr>
          <a:xfrm>
            <a:off x="2363474" y="0"/>
            <a:ext cx="8188411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4401EA5-1D0B-B013-82AC-0D5B7920B2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387" y="1915177"/>
            <a:ext cx="6875139" cy="2387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  <a:t>Previsão de Falha</a:t>
            </a:r>
            <a:b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  <a:t>Modelagem</a:t>
            </a:r>
            <a:b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</a:br>
            <a:endParaRPr lang="pt-BR" sz="4400" b="1" dirty="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084BFA9-6723-83E1-B102-BC27DADD0422}"/>
              </a:ext>
            </a:extLst>
          </p:cNvPr>
          <p:cNvSpPr txBox="1">
            <a:spLocks/>
          </p:cNvSpPr>
          <p:nvPr/>
        </p:nvSpPr>
        <p:spPr>
          <a:xfrm>
            <a:off x="2976567" y="1926418"/>
            <a:ext cx="687513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>
                <a:solidFill>
                  <a:srgbClr val="FADE00"/>
                </a:solidFill>
                <a:latin typeface="Globotipo Texto" pitchFamily="2" charset="77"/>
              </a:rPr>
              <a:t>Previsão de Falha</a:t>
            </a:r>
            <a:br>
              <a:rPr lang="pt-BR" sz="4400" b="1">
                <a:solidFill>
                  <a:srgbClr val="FADE00"/>
                </a:solidFill>
                <a:latin typeface="Globotipo Texto" pitchFamily="2" charset="77"/>
              </a:rPr>
            </a:br>
            <a:r>
              <a:rPr lang="pt-BR" sz="2400" b="1">
                <a:solidFill>
                  <a:srgbClr val="FADE00"/>
                </a:solidFill>
                <a:latin typeface="Globotipo Texto" pitchFamily="2" charset="77"/>
              </a:rPr>
              <a:t>Modelagem</a:t>
            </a:r>
            <a:br>
              <a:rPr lang="pt-BR" sz="2400" b="1">
                <a:solidFill>
                  <a:srgbClr val="FADE00"/>
                </a:solidFill>
                <a:latin typeface="Globotipo Texto" pitchFamily="2" charset="77"/>
              </a:rPr>
            </a:br>
            <a:endParaRPr lang="pt-BR" sz="4400" b="1" dirty="0">
              <a:solidFill>
                <a:srgbClr val="FADE00"/>
              </a:solidFill>
              <a:latin typeface="Globotipo Texto" pitchFamily="2" charset="77"/>
            </a:endParaRPr>
          </a:p>
        </p:txBody>
      </p:sp>
      <p:pic>
        <p:nvPicPr>
          <p:cNvPr id="3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310795CB-9A7B-CE33-10DD-3E8C4EB69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75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9C529-D1BA-4314-2391-2A245A0C2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715E229B-781F-7992-8645-7BA4A948A203}"/>
              </a:ext>
            </a:extLst>
          </p:cNvPr>
          <p:cNvSpPr/>
          <p:nvPr/>
        </p:nvSpPr>
        <p:spPr>
          <a:xfrm>
            <a:off x="7000518" y="0"/>
            <a:ext cx="6875139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8E6C3615-7B84-6BBC-C8ED-65199008B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B0051847-2DDC-C985-6C79-4BFC8E4D2528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AF753A5-85ED-F53A-1615-F248CCCC0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331851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CONTEXTO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7C4AFEE-F384-FDA7-14C5-D2FBDF66D6C0}"/>
              </a:ext>
            </a:extLst>
          </p:cNvPr>
          <p:cNvSpPr txBox="1"/>
          <p:nvPr/>
        </p:nvSpPr>
        <p:spPr>
          <a:xfrm>
            <a:off x="490863" y="1963689"/>
            <a:ext cx="68751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Manutenção Preditiva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Avalia a </a:t>
            </a:r>
            <a:r>
              <a:rPr lang="pt-BR" b="1" dirty="0"/>
              <a:t>condição do equipamento</a:t>
            </a:r>
            <a:r>
              <a:rPr lang="pt-BR" dirty="0"/>
              <a:t> para prever quando a manutenção é necessária.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Uma </a:t>
            </a:r>
            <a:r>
              <a:rPr lang="pt-BR" b="1" dirty="0"/>
              <a:t>interrupção por falha</a:t>
            </a:r>
            <a:r>
              <a:rPr lang="pt-BR" dirty="0"/>
              <a:t> custa, em média, </a:t>
            </a:r>
            <a:r>
              <a:rPr lang="pt-BR" b="1" dirty="0"/>
              <a:t>o dobro de uma interrupção preventiva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Permite </a:t>
            </a:r>
            <a:r>
              <a:rPr lang="pt-BR" b="1" dirty="0"/>
              <a:t>prever a probabilidade de falha</a:t>
            </a:r>
            <a:r>
              <a:rPr lang="pt-BR" dirty="0"/>
              <a:t> antes que ocorra.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Possibilidade de </a:t>
            </a:r>
            <a:r>
              <a:rPr lang="pt-BR" b="1" dirty="0"/>
              <a:t>calcular a economia</a:t>
            </a:r>
            <a:r>
              <a:rPr lang="pt-BR" dirty="0"/>
              <a:t> gerada pelo modelo.</a:t>
            </a:r>
          </a:p>
          <a:p>
            <a:pPr>
              <a:buNone/>
            </a:pPr>
            <a:endParaRPr lang="pt-BR" dirty="0">
              <a:solidFill>
                <a:srgbClr val="0E0E0E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781D2982-D2A4-A003-AAE0-176D29229FD2}"/>
              </a:ext>
            </a:extLst>
          </p:cNvPr>
          <p:cNvSpPr txBox="1"/>
          <p:nvPr/>
        </p:nvSpPr>
        <p:spPr>
          <a:xfrm>
            <a:off x="490863" y="4272013"/>
            <a:ext cx="72805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pt-BR" b="1" dirty="0"/>
              <a:t>Objetivo:</a:t>
            </a:r>
            <a:r>
              <a:rPr lang="pt-BR" dirty="0"/>
              <a:t> prever falha </a:t>
            </a:r>
            <a:r>
              <a:rPr lang="pt-BR" b="1" dirty="0"/>
              <a:t>com 1 dia de antecedência</a:t>
            </a:r>
            <a:r>
              <a:rPr lang="pt-BR" dirty="0"/>
              <a:t>.</a:t>
            </a:r>
          </a:p>
          <a:p>
            <a:pPr>
              <a:buNone/>
            </a:pPr>
            <a:r>
              <a:rPr lang="pt-BR" b="1" dirty="0"/>
              <a:t>Alinhamento temporal:</a:t>
            </a:r>
            <a:r>
              <a:rPr lang="pt-BR" dirty="0"/>
              <a:t> y</a:t>
            </a:r>
            <a:r>
              <a:rPr lang="pt-BR" sz="1200" dirty="0"/>
              <a:t>t+1 </a:t>
            </a:r>
            <a:r>
              <a:rPr lang="pt-BR" dirty="0"/>
              <a:t>a partir de </a:t>
            </a:r>
            <a:r>
              <a:rPr lang="pt-BR" dirty="0" err="1"/>
              <a:t>X</a:t>
            </a:r>
            <a:r>
              <a:rPr lang="pt-BR" sz="1400" dirty="0" err="1"/>
              <a:t>t</a:t>
            </a:r>
            <a:r>
              <a:rPr lang="pt-BR" dirty="0"/>
              <a:t>, X</a:t>
            </a:r>
            <a:r>
              <a:rPr lang="pt-BR" sz="1400" dirty="0"/>
              <a:t>t-1</a:t>
            </a:r>
            <a:r>
              <a:rPr lang="pt-BR" dirty="0"/>
              <a:t>, X</a:t>
            </a:r>
            <a:r>
              <a:rPr lang="pt-BR" sz="1400" dirty="0"/>
              <a:t>t-2</a:t>
            </a:r>
            <a:r>
              <a:rPr lang="pt-BR" dirty="0"/>
              <a:t>….</a:t>
            </a:r>
          </a:p>
        </p:txBody>
      </p:sp>
    </p:spTree>
    <p:extLst>
      <p:ext uri="{BB962C8B-B14F-4D97-AF65-F5344CB8AC3E}">
        <p14:creationId xmlns:p14="http://schemas.microsoft.com/office/powerpoint/2010/main" val="35582045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B1D8DD-220B-DCFA-569F-6663E69B5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F562577A-AB92-7973-4E60-3E258DD62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622D9B91-DAE6-2F0D-9130-42C7B96B4712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2AF54F2-66A9-B7AC-28DF-8F8198BB1353}"/>
              </a:ext>
            </a:extLst>
          </p:cNvPr>
          <p:cNvSpPr txBox="1">
            <a:spLocks/>
          </p:cNvSpPr>
          <p:nvPr/>
        </p:nvSpPr>
        <p:spPr>
          <a:xfrm>
            <a:off x="972459" y="183440"/>
            <a:ext cx="8708569" cy="7616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900" dirty="0">
                <a:latin typeface="Globotipo Corporativa" panose="020B0503020202020204" pitchFamily="34" charset="77"/>
              </a:rPr>
              <a:t>PRÉ-PROCESSAMENTO</a:t>
            </a:r>
            <a:br>
              <a:rPr lang="pt-BR" sz="20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ENTENDIMENTO DAS VARIÁVEIS E NOVAS FEATURES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E1C45F8-1809-DF93-B60D-814ABA956C7F}"/>
              </a:ext>
            </a:extLst>
          </p:cNvPr>
          <p:cNvSpPr txBox="1"/>
          <p:nvPr/>
        </p:nvSpPr>
        <p:spPr>
          <a:xfrm>
            <a:off x="812833" y="1674674"/>
            <a:ext cx="10229239" cy="420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b="1" dirty="0"/>
              <a:t>Preparação das Variáveis para Modelo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Janela de observação</a:t>
            </a:r>
            <a:r>
              <a:rPr lang="pt-BR" dirty="0"/>
              <a:t>: Optou-se por avaliar por máquina e aprender apenas com dados até 4 dias antes da possível falha.</a:t>
            </a:r>
            <a:endParaRPr lang="pt-BR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Variáveis </a:t>
            </a:r>
            <a:r>
              <a:rPr lang="pt-BR" b="1" dirty="0" err="1"/>
              <a:t>Lag</a:t>
            </a:r>
            <a:r>
              <a:rPr lang="pt-BR" dirty="0"/>
              <a:t>: criadas para alguns atributos (Atributo1 e Atributo6) com </a:t>
            </a:r>
            <a:r>
              <a:rPr lang="pt-BR" dirty="0" err="1"/>
              <a:t>lags</a:t>
            </a:r>
            <a:r>
              <a:rPr lang="pt-BR" dirty="0"/>
              <a:t> de </a:t>
            </a:r>
            <a:r>
              <a:rPr lang="pt-BR" b="1" dirty="0"/>
              <a:t>d-1, d-2 e d-3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Tendência</a:t>
            </a:r>
            <a:r>
              <a:rPr lang="pt-BR" dirty="0"/>
              <a:t>: variável de tendência construída para o </a:t>
            </a:r>
            <a:r>
              <a:rPr lang="pt-BR" b="1" dirty="0"/>
              <a:t>Atributo6, porém descartada.</a:t>
            </a:r>
            <a:endParaRPr lang="pt-B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Redução de redundância</a:t>
            </a:r>
            <a:r>
              <a:rPr lang="pt-BR" dirty="0"/>
              <a:t>: Atributos 7 e 8 são iguais → </a:t>
            </a:r>
            <a:r>
              <a:rPr lang="pt-BR" b="1" dirty="0"/>
              <a:t>um foi descartado</a:t>
            </a:r>
            <a:r>
              <a:rPr lang="pt-BR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Variáveis únicas: </a:t>
            </a:r>
            <a:r>
              <a:rPr lang="pt-BR" dirty="0"/>
              <a:t>Atributo 9 tinha um valor diferente para cada máquina.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Normalização dos valores dos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dirty="0"/>
              <a:t>Balanceamento de dados</a:t>
            </a:r>
            <a:r>
              <a:rPr lang="pt-BR" dirty="0"/>
              <a:t>: mesmo após limpeza, os dados ficaram </a:t>
            </a:r>
            <a:r>
              <a:rPr lang="pt-BR" b="1" dirty="0"/>
              <a:t>desbalanceados</a:t>
            </a:r>
            <a:r>
              <a:rPr lang="pt-BR" dirty="0"/>
              <a:t> → uso de </a:t>
            </a:r>
            <a:r>
              <a:rPr lang="pt-BR" b="1" dirty="0"/>
              <a:t>SMOTE</a:t>
            </a:r>
            <a:r>
              <a:rPr lang="pt-BR" dirty="0"/>
              <a:t> para gerar </a:t>
            </a:r>
            <a:r>
              <a:rPr lang="pt-BR" b="1" dirty="0"/>
              <a:t>amostras sintéticas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0536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F2641-4186-629A-00B3-F9DC32DF7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96205836-04C9-A1EB-30EF-0B504B519DEF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E8B12B-248E-3C6C-FFA2-CF35CD1C8D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5" y="435429"/>
            <a:ext cx="10087426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MODELAGEM 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TREINAMENTO E AVALIAÇÃO DE MODELOS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2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7A42C421-561D-1975-57F1-FDF5ADA06C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7371203-2ACE-F7D6-B8CE-D40AC567BED4}"/>
              </a:ext>
            </a:extLst>
          </p:cNvPr>
          <p:cNvSpPr txBox="1"/>
          <p:nvPr/>
        </p:nvSpPr>
        <p:spPr>
          <a:xfrm>
            <a:off x="613939" y="1851794"/>
            <a:ext cx="52775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Treino (70%) e Teste (30%)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0" i="0" dirty="0">
                <a:effectLst/>
                <a:latin typeface="Globotipo Corporativa" panose="020B0503020202020204" pitchFamily="34" charset="77"/>
              </a:rPr>
              <a:t>Curva Roc para otimização do ponto de corte.</a:t>
            </a:r>
            <a:br>
              <a:rPr lang="pt-BR" b="0" i="0" dirty="0">
                <a:effectLst/>
                <a:latin typeface="Globotipo Corporativa" panose="020B0503020202020204" pitchFamily="34" charset="77"/>
              </a:rPr>
            </a:br>
            <a:endParaRPr lang="pt-BR" b="0" i="0" dirty="0">
              <a:effectLst/>
              <a:latin typeface="Globotipo Corporativa" panose="020B0503020202020204" pitchFamily="34" charset="77"/>
            </a:endParaRPr>
          </a:p>
          <a:p>
            <a:r>
              <a:rPr lang="pt-BR" b="0" i="0" dirty="0">
                <a:effectLst/>
                <a:latin typeface="Globotipo Corporativa" panose="020B0503020202020204" pitchFamily="34" charset="77"/>
              </a:rPr>
              <a:t>O modelo Random Forest apresentou </a:t>
            </a:r>
            <a:r>
              <a:rPr lang="pt-BR" dirty="0">
                <a:latin typeface="Globotipo Corporativa" panose="020B0503020202020204" pitchFamily="34" charset="77"/>
              </a:rPr>
              <a:t>os melhores resultados na amostra teste:</a:t>
            </a:r>
          </a:p>
        </p:txBody>
      </p:sp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907D7C3E-6764-7645-BC69-99E3E7E0C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568933"/>
              </p:ext>
            </p:extLst>
          </p:nvPr>
        </p:nvGraphicFramePr>
        <p:xfrm>
          <a:off x="753423" y="3528878"/>
          <a:ext cx="5138055" cy="184798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027611">
                  <a:extLst>
                    <a:ext uri="{9D8B030D-6E8A-4147-A177-3AD203B41FA5}">
                      <a16:colId xmlns:a16="http://schemas.microsoft.com/office/drawing/2014/main" val="2007275917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1524914184"/>
                    </a:ext>
                  </a:extLst>
                </a:gridCol>
                <a:gridCol w="1157052">
                  <a:extLst>
                    <a:ext uri="{9D8B030D-6E8A-4147-A177-3AD203B41FA5}">
                      <a16:colId xmlns:a16="http://schemas.microsoft.com/office/drawing/2014/main" val="3796984811"/>
                    </a:ext>
                  </a:extLst>
                </a:gridCol>
                <a:gridCol w="898170">
                  <a:extLst>
                    <a:ext uri="{9D8B030D-6E8A-4147-A177-3AD203B41FA5}">
                      <a16:colId xmlns:a16="http://schemas.microsoft.com/office/drawing/2014/main" val="2131124981"/>
                    </a:ext>
                  </a:extLst>
                </a:gridCol>
                <a:gridCol w="1027611">
                  <a:extLst>
                    <a:ext uri="{9D8B030D-6E8A-4147-A177-3AD203B41FA5}">
                      <a16:colId xmlns:a16="http://schemas.microsoft.com/office/drawing/2014/main" val="1660763588"/>
                    </a:ext>
                  </a:extLst>
                </a:gridCol>
              </a:tblGrid>
              <a:tr h="321700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Modelo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(%Acurácia)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(%Precisão)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(%Recall)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CUSTO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63964"/>
                  </a:ext>
                </a:extLst>
              </a:tr>
              <a:tr h="480140">
                <a:tc>
                  <a:txBody>
                    <a:bodyPr/>
                    <a:lstStyle/>
                    <a:p>
                      <a:pPr algn="ctr"/>
                      <a:r>
                        <a:rPr lang="pt-BR" sz="1200" b="0" i="0" dirty="0">
                          <a:effectLst/>
                          <a:latin typeface="Globotipo Corporativa" panose="020B0503020202020204" pitchFamily="34" charset="77"/>
                        </a:rPr>
                        <a:t>REGRESSÃO LOGÍSTICA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25%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50%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29,5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1260"/>
                  </a:ext>
                </a:extLst>
              </a:tr>
              <a:tr h="480140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RANDOM FOREST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86%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34%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ADE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1584926"/>
                  </a:ext>
                </a:extLst>
              </a:tr>
              <a:tr h="566007">
                <a:tc>
                  <a:txBody>
                    <a:bodyPr/>
                    <a:lstStyle/>
                    <a:p>
                      <a:pPr algn="ctr"/>
                      <a:r>
                        <a:rPr lang="pt-BR" sz="1200" dirty="0">
                          <a:latin typeface="Globotipo Corporativa" panose="020B0503020202020204" pitchFamily="34" charset="77"/>
                        </a:rPr>
                        <a:t>XGBOOST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83%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30%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73%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23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92994"/>
                  </a:ext>
                </a:extLst>
              </a:tr>
            </a:tbl>
          </a:graphicData>
        </a:graphic>
      </p:graphicFrame>
      <p:sp>
        <p:nvSpPr>
          <p:cNvPr id="15" name="CaixaDeTexto 14">
            <a:extLst>
              <a:ext uri="{FF2B5EF4-FFF2-40B4-BE49-F238E27FC236}">
                <a16:creationId xmlns:a16="http://schemas.microsoft.com/office/drawing/2014/main" id="{5B74D5BF-FEAB-9AC4-C590-CFDEC96667A0}"/>
              </a:ext>
            </a:extLst>
          </p:cNvPr>
          <p:cNvSpPr txBox="1"/>
          <p:nvPr/>
        </p:nvSpPr>
        <p:spPr>
          <a:xfrm>
            <a:off x="8342530" y="5580106"/>
            <a:ext cx="253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latin typeface="Globotipo Corporativa" panose="020B0503020202020204" pitchFamily="34" charset="77"/>
              </a:rPr>
              <a:t>Importância de atributos</a:t>
            </a:r>
          </a:p>
        </p:txBody>
      </p:sp>
      <p:pic>
        <p:nvPicPr>
          <p:cNvPr id="20" name="Imagem 19">
            <a:extLst>
              <a:ext uri="{FF2B5EF4-FFF2-40B4-BE49-F238E27FC236}">
                <a16:creationId xmlns:a16="http://schemas.microsoft.com/office/drawing/2014/main" id="{659C49EF-3714-CBE3-F039-C2F74B6B3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613" y="1630365"/>
            <a:ext cx="5016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58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1230D-7800-3A0B-52EC-FAA14B02F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Dados 11">
            <a:extLst>
              <a:ext uri="{FF2B5EF4-FFF2-40B4-BE49-F238E27FC236}">
                <a16:creationId xmlns:a16="http://schemas.microsoft.com/office/drawing/2014/main" id="{BBE99B3E-FEA2-6272-F1FC-0EA401A62B57}"/>
              </a:ext>
            </a:extLst>
          </p:cNvPr>
          <p:cNvSpPr/>
          <p:nvPr/>
        </p:nvSpPr>
        <p:spPr>
          <a:xfrm>
            <a:off x="-413656" y="290284"/>
            <a:ext cx="1422400" cy="493488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10AC90A-D225-35E0-6256-1F8F731DA8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495E0CE0-A429-739C-172D-DE5D509E0300}"/>
              </a:ext>
            </a:extLst>
          </p:cNvPr>
          <p:cNvSpPr/>
          <p:nvPr/>
        </p:nvSpPr>
        <p:spPr>
          <a:xfrm>
            <a:off x="551543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01B5209D-4A5C-49B3-0AB7-350B9A7D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5258" y="290285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ESTUDOS DE CASO</a:t>
            </a:r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C4AF1ACC-DAE4-E55C-3A77-8BD0A30920C8}"/>
              </a:ext>
            </a:extLst>
          </p:cNvPr>
          <p:cNvSpPr txBox="1">
            <a:spLocks/>
          </p:cNvSpPr>
          <p:nvPr/>
        </p:nvSpPr>
        <p:spPr>
          <a:xfrm>
            <a:off x="1560286" y="1574799"/>
            <a:ext cx="9506857" cy="35052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pt-BR" sz="28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Ofertas Relâmpago – Uma análise exploratória</a:t>
            </a:r>
          </a:p>
          <a:p>
            <a:pPr algn="l"/>
            <a:br>
              <a:rPr lang="pt-BR" sz="2800" dirty="0">
                <a:solidFill>
                  <a:srgbClr val="272F76"/>
                </a:solidFill>
                <a:latin typeface="Globotipo Corporativa" panose="020B0503020202020204" pitchFamily="34" charset="77"/>
              </a:rPr>
            </a:br>
            <a:endParaRPr lang="pt-BR" sz="28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800" dirty="0">
              <a:solidFill>
                <a:srgbClr val="272F76"/>
              </a:solidFill>
              <a:latin typeface="Globotipo Corporativa" panose="020B0503020202020204" pitchFamily="34" charset="77"/>
            </a:endParaRPr>
          </a:p>
          <a:p>
            <a:pPr algn="l"/>
            <a:r>
              <a:rPr lang="pt-BR" sz="28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Previsão de Falha - Modelagem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Globotipo Corporativa" panose="020B0503020202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Globotipo Corporativa" panose="020B0503020202020204" pitchFamily="34" charset="77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pt-BR" sz="2400" dirty="0">
              <a:latin typeface="Globotipo Corporativa" panose="020B0503020202020204" pitchFamily="34" charset="77"/>
            </a:endParaRPr>
          </a:p>
        </p:txBody>
      </p:sp>
      <p:pic>
        <p:nvPicPr>
          <p:cNvPr id="10" name="Gráfico 9" descr="Raio com preenchimento sólido">
            <a:extLst>
              <a:ext uri="{FF2B5EF4-FFF2-40B4-BE49-F238E27FC236}">
                <a16:creationId xmlns:a16="http://schemas.microsoft.com/office/drawing/2014/main" id="{04E2BE94-A799-4C09-98B7-8C717E0200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5886" y="1934028"/>
            <a:ext cx="914400" cy="914400"/>
          </a:xfrm>
          <a:prstGeom prst="rect">
            <a:avLst/>
          </a:prstGeom>
        </p:spPr>
      </p:pic>
      <p:pic>
        <p:nvPicPr>
          <p:cNvPr id="15" name="Gráfico 14" descr="Fechar com preenchimento sólido">
            <a:extLst>
              <a:ext uri="{FF2B5EF4-FFF2-40B4-BE49-F238E27FC236}">
                <a16:creationId xmlns:a16="http://schemas.microsoft.com/office/drawing/2014/main" id="{D2071D2C-B916-FD3D-3003-D35D951517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83771" y="3429000"/>
            <a:ext cx="682172" cy="682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07793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88670-B7D8-ED56-75F3-D8C965DCE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Dados 5">
            <a:extLst>
              <a:ext uri="{FF2B5EF4-FFF2-40B4-BE49-F238E27FC236}">
                <a16:creationId xmlns:a16="http://schemas.microsoft.com/office/drawing/2014/main" id="{8038764F-D2D1-5922-1F10-C11548124CC4}"/>
              </a:ext>
            </a:extLst>
          </p:cNvPr>
          <p:cNvSpPr/>
          <p:nvPr/>
        </p:nvSpPr>
        <p:spPr>
          <a:xfrm>
            <a:off x="-638629" y="317499"/>
            <a:ext cx="1596574" cy="493487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1318293-87E7-A620-7F2D-AE000AC12B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945" y="489855"/>
            <a:ext cx="10087426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PROJEÇÃO DE ECONOMIA 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800" dirty="0">
                <a:latin typeface="Globotipo Corporativa" panose="020B0503020202020204" pitchFamily="34" charset="77"/>
              </a:rPr>
              <a:t>EM MANUNTENÇÃO PREVENTIVA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pic>
        <p:nvPicPr>
          <p:cNvPr id="4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67A5955B-423A-E7C2-7BE9-819B082154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58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B6710BE-BBCB-192B-C21C-85F1C011D44E}"/>
              </a:ext>
            </a:extLst>
          </p:cNvPr>
          <p:cNvSpPr txBox="1">
            <a:spLocks/>
          </p:cNvSpPr>
          <p:nvPr/>
        </p:nvSpPr>
        <p:spPr>
          <a:xfrm>
            <a:off x="458186" y="1500410"/>
            <a:ext cx="6059712" cy="444902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endParaRPr lang="pt-BR" sz="1400" dirty="0">
              <a:latin typeface="Globotipo Corporativa" panose="020B0503020202020204" pitchFamily="34" charset="77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68E9DAC-517B-DB9C-904B-DF9DEA89B817}"/>
              </a:ext>
            </a:extLst>
          </p:cNvPr>
          <p:cNvSpPr txBox="1"/>
          <p:nvPr/>
        </p:nvSpPr>
        <p:spPr>
          <a:xfrm>
            <a:off x="458186" y="1485207"/>
            <a:ext cx="8506076" cy="1893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b="1" dirty="0">
                <a:latin typeface="Globotipo Corporativa" panose="020B0503020202020204" pitchFamily="34" charset="77"/>
              </a:rPr>
              <a:t>Regras de custo por máquina:</a:t>
            </a:r>
            <a:endParaRPr lang="pt-BR" sz="1600" dirty="0">
              <a:latin typeface="Globotipo Corporativa" panose="020B0503020202020204" pitchFamily="34" charset="7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Prevê falha &amp; falha ocorre</a:t>
            </a:r>
            <a:r>
              <a:rPr lang="pt-BR" sz="1600" dirty="0">
                <a:latin typeface="Globotipo Corporativa" panose="020B0503020202020204" pitchFamily="34" charset="77"/>
              </a:rPr>
              <a:t> → economiza </a:t>
            </a:r>
            <a:r>
              <a:rPr lang="pt-BR" sz="1600" b="1" dirty="0">
                <a:latin typeface="Globotipo Corporativa" panose="020B0503020202020204" pitchFamily="34" charset="77"/>
              </a:rPr>
              <a:t>50%</a:t>
            </a:r>
            <a:r>
              <a:rPr lang="pt-BR" sz="1600" dirty="0">
                <a:latin typeface="Globotipo Corporativa" panose="020B0503020202020204" pitchFamily="34" charset="77"/>
              </a:rPr>
              <a:t> do custo.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Prevê falha &amp; falha não ocorre</a:t>
            </a:r>
            <a:r>
              <a:rPr lang="pt-BR" sz="1600" dirty="0">
                <a:latin typeface="Globotipo Corporativa" panose="020B0503020202020204" pitchFamily="34" charset="77"/>
              </a:rPr>
              <a:t> → gasta </a:t>
            </a:r>
            <a:r>
              <a:rPr lang="pt-BR" sz="1600" b="1" dirty="0">
                <a:latin typeface="Globotipo Corporativa" panose="020B0503020202020204" pitchFamily="34" charset="77"/>
              </a:rPr>
              <a:t>50%</a:t>
            </a:r>
            <a:r>
              <a:rPr lang="pt-BR" sz="1600" dirty="0">
                <a:latin typeface="Globotipo Corporativa" panose="020B0503020202020204" pitchFamily="34" charset="77"/>
              </a:rPr>
              <a:t> à toa.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Não prevê falha &amp; falha ocorre</a:t>
            </a:r>
            <a:r>
              <a:rPr lang="pt-BR" sz="1600" dirty="0">
                <a:latin typeface="Globotipo Corporativa" panose="020B0503020202020204" pitchFamily="34" charset="77"/>
              </a:rPr>
              <a:t> → gasta </a:t>
            </a:r>
            <a:r>
              <a:rPr lang="pt-BR" sz="1600" b="1" dirty="0">
                <a:latin typeface="Globotipo Corporativa" panose="020B0503020202020204" pitchFamily="34" charset="77"/>
              </a:rPr>
              <a:t>100%</a:t>
            </a:r>
            <a:r>
              <a:rPr lang="pt-BR" sz="1600" dirty="0">
                <a:latin typeface="Globotipo Corporativa" panose="020B0503020202020204" pitchFamily="34" charset="77"/>
              </a:rPr>
              <a:t> do custo.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latin typeface="Globotipo Corporativa" panose="020B0503020202020204" pitchFamily="34" charset="77"/>
              </a:rPr>
              <a:t>Não prevê falha &amp; falha não ocorre</a:t>
            </a:r>
            <a:r>
              <a:rPr lang="pt-BR" sz="1600" dirty="0">
                <a:latin typeface="Globotipo Corporativa" panose="020B0503020202020204" pitchFamily="34" charset="77"/>
              </a:rPr>
              <a:t> → </a:t>
            </a:r>
            <a:r>
              <a:rPr lang="pt-BR" sz="1600" b="1" dirty="0">
                <a:latin typeface="Globotipo Corporativa" panose="020B0503020202020204" pitchFamily="34" charset="77"/>
              </a:rPr>
              <a:t>não gasta nada</a:t>
            </a:r>
            <a:r>
              <a:rPr lang="pt-BR" sz="1600" dirty="0">
                <a:latin typeface="Globotipo Corporativa" panose="020B0503020202020204" pitchFamily="34" charset="77"/>
              </a:rPr>
              <a:t>.</a:t>
            </a:r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7B348BE0-D472-F2FA-3F47-8DBDF132E0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365075"/>
              </p:ext>
            </p:extLst>
          </p:nvPr>
        </p:nvGraphicFramePr>
        <p:xfrm>
          <a:off x="7187849" y="2030278"/>
          <a:ext cx="3857522" cy="122436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934829">
                  <a:extLst>
                    <a:ext uri="{9D8B030D-6E8A-4147-A177-3AD203B41FA5}">
                      <a16:colId xmlns:a16="http://schemas.microsoft.com/office/drawing/2014/main" val="2007275917"/>
                    </a:ext>
                  </a:extLst>
                </a:gridCol>
                <a:gridCol w="1922693">
                  <a:extLst>
                    <a:ext uri="{9D8B030D-6E8A-4147-A177-3AD203B41FA5}">
                      <a16:colId xmlns:a16="http://schemas.microsoft.com/office/drawing/2014/main" val="1524914184"/>
                    </a:ext>
                  </a:extLst>
                </a:gridCol>
              </a:tblGrid>
              <a:tr h="559831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278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solidFill>
                            <a:sysClr val="windowText" lastClr="000000"/>
                          </a:solidFill>
                          <a:effectLst/>
                          <a:latin typeface="Globotipo Corporativa" panose="020B0503020202020204" pitchFamily="34" charset="77"/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1260"/>
                  </a:ext>
                </a:extLst>
              </a:tr>
              <a:tr h="664535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84926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8640D30D-AD51-2224-2B5A-7F264BC45C1D}"/>
              </a:ext>
            </a:extLst>
          </p:cNvPr>
          <p:cNvSpPr txBox="1"/>
          <p:nvPr/>
        </p:nvSpPr>
        <p:spPr>
          <a:xfrm>
            <a:off x="458186" y="4053408"/>
            <a:ext cx="4091643" cy="13750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Globotipo Corporativa" panose="020B0503020202020204" pitchFamily="34" charset="77"/>
              </a:rPr>
              <a:t>Se esperasse falhar, o custo seria de: </a:t>
            </a:r>
            <a:r>
              <a:rPr lang="pt-BR" sz="2000" dirty="0">
                <a:latin typeface="Globotipo Corporativa" panose="020B0503020202020204" pitchFamily="34" charset="77"/>
              </a:rPr>
              <a:t>30</a:t>
            </a:r>
            <a:r>
              <a:rPr lang="pt-BR" sz="1600" dirty="0">
                <a:latin typeface="Globotipo Corporativa" panose="020B0503020202020204" pitchFamily="34" charset="7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Globotipo Corporativa" panose="020B0503020202020204" pitchFamily="34" charset="77"/>
              </a:rPr>
              <a:t>Se usasse o modelo o custo seria de: </a:t>
            </a:r>
            <a:r>
              <a:rPr lang="pt-BR" b="1" dirty="0">
                <a:latin typeface="Globotipo Corporativa" panose="020B0503020202020204" pitchFamily="34" charset="77"/>
              </a:rPr>
              <a:t>18</a:t>
            </a:r>
            <a:r>
              <a:rPr lang="pt-BR" sz="1600" dirty="0">
                <a:latin typeface="Globotipo Corporativa" panose="020B0503020202020204" pitchFamily="34" charset="77"/>
              </a:rPr>
              <a:t>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dirty="0">
                <a:latin typeface="Globotipo Corporativa" panose="020B0503020202020204" pitchFamily="34" charset="77"/>
              </a:rPr>
              <a:t>Economia de </a:t>
            </a:r>
            <a:r>
              <a:rPr lang="pt-BR" sz="2000" b="1" dirty="0">
                <a:latin typeface="Globotipo Corporativa" panose="020B0503020202020204" pitchFamily="34" charset="77"/>
              </a:rPr>
              <a:t>40%</a:t>
            </a:r>
            <a:endParaRPr lang="pt-BR" sz="1600" b="1" dirty="0">
              <a:latin typeface="Globotipo Corporativa" panose="020B0503020202020204" pitchFamily="34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9F8042-0056-2199-3B91-19392DC552C2}"/>
              </a:ext>
            </a:extLst>
          </p:cNvPr>
          <p:cNvSpPr txBox="1"/>
          <p:nvPr/>
        </p:nvSpPr>
        <p:spPr>
          <a:xfrm>
            <a:off x="10241691" y="1992770"/>
            <a:ext cx="80368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Globotipo Corporativa" panose="020B0503020202020204" pitchFamily="34" charset="77"/>
              </a:rPr>
              <a:t>+50%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792FD3D-226F-4276-1319-EAF047A01884}"/>
              </a:ext>
            </a:extLst>
          </p:cNvPr>
          <p:cNvSpPr txBox="1"/>
          <p:nvPr/>
        </p:nvSpPr>
        <p:spPr>
          <a:xfrm>
            <a:off x="8272677" y="2642461"/>
            <a:ext cx="80368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C00000"/>
                </a:solidFill>
                <a:latin typeface="Globotipo Corporativa" panose="020B0503020202020204" pitchFamily="34" charset="77"/>
              </a:rPr>
              <a:t>+100%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29FD8661-B17A-6BFF-D779-32E4AFFBDB25}"/>
              </a:ext>
            </a:extLst>
          </p:cNvPr>
          <p:cNvSpPr txBox="1"/>
          <p:nvPr/>
        </p:nvSpPr>
        <p:spPr>
          <a:xfrm>
            <a:off x="10241691" y="2642460"/>
            <a:ext cx="803680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600" dirty="0">
                <a:solidFill>
                  <a:srgbClr val="00B050"/>
                </a:solidFill>
                <a:latin typeface="Globotipo Corporativa" panose="020B0503020202020204" pitchFamily="34" charset="77"/>
              </a:rPr>
              <a:t>-50%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4DB875C5-9364-6432-4281-34029BFF2E4A}"/>
              </a:ext>
            </a:extLst>
          </p:cNvPr>
          <p:cNvSpPr txBox="1"/>
          <p:nvPr/>
        </p:nvSpPr>
        <p:spPr>
          <a:xfrm>
            <a:off x="7030535" y="1511844"/>
            <a:ext cx="4091643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latin typeface="Globotipo Corporativa" panose="020B0503020202020204" pitchFamily="34" charset="77"/>
              </a:rPr>
              <a:t>Matriz de Confusão  Random Forest</a:t>
            </a:r>
          </a:p>
        </p:txBody>
      </p:sp>
    </p:spTree>
    <p:extLst>
      <p:ext uri="{BB962C8B-B14F-4D97-AF65-F5344CB8AC3E}">
        <p14:creationId xmlns:p14="http://schemas.microsoft.com/office/powerpoint/2010/main" val="7322467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126C0-20A0-AAC1-BC23-046AB393B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B6DB4C82-A7C3-18A2-F035-895D8FA42FB7}"/>
              </a:ext>
            </a:extLst>
          </p:cNvPr>
          <p:cNvSpPr/>
          <p:nvPr/>
        </p:nvSpPr>
        <p:spPr>
          <a:xfrm>
            <a:off x="4003589" y="0"/>
            <a:ext cx="8234162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2CAFFB4A-8904-250B-5C9C-8E4D8BD44D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95" y="5753688"/>
            <a:ext cx="1041448" cy="1041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Dados 11">
            <a:extLst>
              <a:ext uri="{FF2B5EF4-FFF2-40B4-BE49-F238E27FC236}">
                <a16:creationId xmlns:a16="http://schemas.microsoft.com/office/drawing/2014/main" id="{F0285157-0AA6-3366-5F80-ABE8369D9435}"/>
              </a:ext>
            </a:extLst>
          </p:cNvPr>
          <p:cNvSpPr/>
          <p:nvPr/>
        </p:nvSpPr>
        <p:spPr>
          <a:xfrm>
            <a:off x="6829389" y="0"/>
            <a:ext cx="6775400" cy="6858000"/>
          </a:xfrm>
          <a:prstGeom prst="flowChartInputOutput">
            <a:avLst/>
          </a:prstGeom>
          <a:solidFill>
            <a:srgbClr val="272F76"/>
          </a:solidFill>
          <a:ln>
            <a:solidFill>
              <a:srgbClr val="272F7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A359D13-EC5A-8BD8-7A82-AC91A528DD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6019" y="2235200"/>
            <a:ext cx="6875139" cy="2387600"/>
          </a:xfrm>
        </p:spPr>
        <p:txBody>
          <a:bodyPr>
            <a:normAutofit/>
          </a:bodyPr>
          <a:lstStyle/>
          <a:p>
            <a:pPr algn="l"/>
            <a:r>
              <a:rPr lang="pt-BR" dirty="0">
                <a:latin typeface="Globotipo Corporativa" panose="020B0503020202020204" pitchFamily="34" charset="77"/>
              </a:rPr>
              <a:t>Obrigado!</a:t>
            </a:r>
            <a:br>
              <a:rPr lang="pt-BR" sz="3600" dirty="0">
                <a:latin typeface="Globotipo Corporativa" panose="020B0503020202020204" pitchFamily="34" charset="77"/>
              </a:rPr>
            </a:br>
            <a:endParaRPr lang="pt-BR" dirty="0"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994143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B204E-F16B-95DA-B4E1-404D51A894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ados 10">
            <a:extLst>
              <a:ext uri="{FF2B5EF4-FFF2-40B4-BE49-F238E27FC236}">
                <a16:creationId xmlns:a16="http://schemas.microsoft.com/office/drawing/2014/main" id="{904BCCD7-F8B2-44EB-573F-30389ED198D0}"/>
              </a:ext>
            </a:extLst>
          </p:cNvPr>
          <p:cNvSpPr/>
          <p:nvPr/>
        </p:nvSpPr>
        <p:spPr>
          <a:xfrm>
            <a:off x="2363474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26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105326B9-8473-8DD8-B97F-A0989FAE9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83B59B7A-F7FD-8F7C-359F-F49437042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884" y="1911547"/>
            <a:ext cx="6875139" cy="2387600"/>
          </a:xfrm>
        </p:spPr>
        <p:txBody>
          <a:bodyPr>
            <a:normAutofit/>
          </a:bodyPr>
          <a:lstStyle/>
          <a:p>
            <a: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  <a:t>Ofertas Relâmpago</a:t>
            </a:r>
            <a:br>
              <a:rPr lang="pt-BR" sz="4400" b="1" dirty="0">
                <a:solidFill>
                  <a:schemeClr val="bg1"/>
                </a:solidFill>
                <a:latin typeface="Globotipo Texto" pitchFamily="2" charset="77"/>
              </a:rPr>
            </a:br>
            <a: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  <a:t>Análise Exploratória</a:t>
            </a:r>
            <a:br>
              <a:rPr lang="pt-BR" sz="2400" b="1" dirty="0">
                <a:solidFill>
                  <a:schemeClr val="bg1"/>
                </a:solidFill>
                <a:latin typeface="Globotipo Texto" pitchFamily="2" charset="77"/>
              </a:rPr>
            </a:br>
            <a:endParaRPr lang="pt-BR" sz="4400" b="1" dirty="0">
              <a:solidFill>
                <a:schemeClr val="bg1"/>
              </a:solidFill>
              <a:latin typeface="Globotipo Texto" pitchFamily="2" charset="77"/>
            </a:endParaRP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BBA9DD87-579C-5CD4-E765-2F2E62328463}"/>
              </a:ext>
            </a:extLst>
          </p:cNvPr>
          <p:cNvSpPr txBox="1">
            <a:spLocks/>
          </p:cNvSpPr>
          <p:nvPr/>
        </p:nvSpPr>
        <p:spPr>
          <a:xfrm>
            <a:off x="3201884" y="1953631"/>
            <a:ext cx="687513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4400" b="1">
                <a:solidFill>
                  <a:srgbClr val="272F76"/>
                </a:solidFill>
                <a:latin typeface="Globotipo Texto" pitchFamily="2" charset="77"/>
              </a:rPr>
              <a:t>Ofertas Relâmpago</a:t>
            </a:r>
            <a:br>
              <a:rPr lang="pt-BR" sz="4400" b="1">
                <a:solidFill>
                  <a:srgbClr val="272F76"/>
                </a:solidFill>
                <a:latin typeface="Globotipo Texto" pitchFamily="2" charset="77"/>
              </a:rPr>
            </a:br>
            <a:r>
              <a:rPr lang="pt-BR" sz="2400" b="1">
                <a:solidFill>
                  <a:srgbClr val="272F76"/>
                </a:solidFill>
                <a:latin typeface="Globotipo Texto" pitchFamily="2" charset="77"/>
              </a:rPr>
              <a:t>Análise Exploratória</a:t>
            </a:r>
            <a:br>
              <a:rPr lang="pt-BR" sz="2400" b="1">
                <a:solidFill>
                  <a:srgbClr val="272F76"/>
                </a:solidFill>
                <a:latin typeface="Globotipo Texto" pitchFamily="2" charset="77"/>
              </a:rPr>
            </a:br>
            <a:endParaRPr lang="pt-BR" sz="4400" b="1" dirty="0">
              <a:solidFill>
                <a:srgbClr val="272F76"/>
              </a:solidFill>
              <a:latin typeface="Globotipo Texto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710646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E74F6-435A-11F3-0F67-256BD91C6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F84CF555-9254-CAEE-03A4-E65FECAEE06E}"/>
              </a:ext>
            </a:extLst>
          </p:cNvPr>
          <p:cNvSpPr/>
          <p:nvPr/>
        </p:nvSpPr>
        <p:spPr>
          <a:xfrm>
            <a:off x="6762286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9BE71A64-8116-FC9D-4256-20B637C1F0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596970C2-4298-AA76-C8D5-9925DD67C935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B8E33A57-F213-37B4-A35A-E7949629C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CONTEXTO &amp; HIPÓTESES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45CD0B2-29BA-9647-6435-B6F73524BDA5}"/>
              </a:ext>
            </a:extLst>
          </p:cNvPr>
          <p:cNvSpPr txBox="1"/>
          <p:nvPr/>
        </p:nvSpPr>
        <p:spPr>
          <a:xfrm>
            <a:off x="713421" y="1540298"/>
            <a:ext cx="687513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Este estudo analisa resultados de ofertas do tipo </a:t>
            </a:r>
            <a:r>
              <a:rPr lang="pt-BR" i="1" dirty="0"/>
              <a:t>relâmpago</a:t>
            </a:r>
            <a:r>
              <a:rPr lang="pt-BR" dirty="0"/>
              <a:t> realizadas em um período e país específicos, buscando entender quais fatores mais influenciam o desempenho das promoções.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Formas de avaliar os resultados: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Número de vendas</a:t>
            </a:r>
            <a:r>
              <a:rPr lang="pt-BR" dirty="0"/>
              <a:t> – volume total de itens vendidos.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Aproveitamento de estoque</a:t>
            </a:r>
            <a:r>
              <a:rPr lang="pt-BR" dirty="0"/>
              <a:t> – proporção vendida em relação ao estoque disponível.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Receita gerada</a:t>
            </a:r>
            <a:r>
              <a:rPr lang="pt-BR" dirty="0"/>
              <a:t> – valor total obtido com as vendas.</a:t>
            </a:r>
            <a:br>
              <a:rPr lang="pt-BR" dirty="0"/>
            </a:br>
            <a:endParaRPr lang="pt-BR" dirty="0"/>
          </a:p>
          <a:p>
            <a:r>
              <a:rPr lang="pt-BR" b="1" dirty="0"/>
              <a:t>Hipóteses analisadas:</a:t>
            </a: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frete grátis aumenta o volume de vendas.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horário de início da promoção impacta o resultado.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Promoções com mais tempo no ar geram mais vendas.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desempenho varia de acordo com a vertical do produto.</a:t>
            </a:r>
          </a:p>
        </p:txBody>
      </p:sp>
    </p:spTree>
    <p:extLst>
      <p:ext uri="{BB962C8B-B14F-4D97-AF65-F5344CB8AC3E}">
        <p14:creationId xmlns:p14="http://schemas.microsoft.com/office/powerpoint/2010/main" val="4148306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9D77C-D150-73EE-1A07-28374DFD4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C8803067-8066-1517-2C83-4F55754A8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1D70ACE0-9338-31B8-6C16-83497A0C15BE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0610692-971C-05C1-4A9C-74B52D6B66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8225871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VALIDAÇÃO E TRATAMENTO DE DADOS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DB5694F-134D-FFAF-0332-4CB7C1D71269}"/>
              </a:ext>
            </a:extLst>
          </p:cNvPr>
          <p:cNvSpPr txBox="1"/>
          <p:nvPr/>
        </p:nvSpPr>
        <p:spPr>
          <a:xfrm>
            <a:off x="593124" y="1514432"/>
            <a:ext cx="652436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Após definidas as hipóteses e o contexto geral, aprofundou-se a análise para entender o comportamento das promoções e a relação entre as variáveis.</a:t>
            </a:r>
            <a:endParaRPr lang="pt-BR" sz="1600" b="0" dirty="0">
              <a:effectLst/>
              <a:latin typeface="Globotipo Corporativa" panose="020B0503020202020204" pitchFamily="34" charset="77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BB21E1-A7A0-C9F5-7AA7-FBBEC75C92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55" y="2067366"/>
            <a:ext cx="4378572" cy="3276202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D0CCCA-A02E-E451-0828-410B208FDC1C}"/>
              </a:ext>
            </a:extLst>
          </p:cNvPr>
          <p:cNvSpPr txBox="1"/>
          <p:nvPr/>
        </p:nvSpPr>
        <p:spPr>
          <a:xfrm>
            <a:off x="6975750" y="5343568"/>
            <a:ext cx="5974587" cy="612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200" dirty="0">
                <a:latin typeface="Globotipo Corporativa" panose="020B0503020202020204" pitchFamily="34" charset="77"/>
              </a:rPr>
              <a:t>Gráfico de Estoque Pós Promoção Negativo por Vertical 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1200" b="0" dirty="0"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2" name="Dados 1">
            <a:extLst>
              <a:ext uri="{FF2B5EF4-FFF2-40B4-BE49-F238E27FC236}">
                <a16:creationId xmlns:a16="http://schemas.microsoft.com/office/drawing/2014/main" id="{7D5D0D64-0277-2E29-BC76-4C20F9EDB9EA}"/>
              </a:ext>
            </a:extLst>
          </p:cNvPr>
          <p:cNvSpPr/>
          <p:nvPr/>
        </p:nvSpPr>
        <p:spPr>
          <a:xfrm>
            <a:off x="304802" y="2612611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Dados 8">
            <a:extLst>
              <a:ext uri="{FF2B5EF4-FFF2-40B4-BE49-F238E27FC236}">
                <a16:creationId xmlns:a16="http://schemas.microsoft.com/office/drawing/2014/main" id="{5E0F9E73-7A99-B492-A1DB-B67BDA0B4FCD}"/>
              </a:ext>
            </a:extLst>
          </p:cNvPr>
          <p:cNvSpPr/>
          <p:nvPr/>
        </p:nvSpPr>
        <p:spPr>
          <a:xfrm>
            <a:off x="296070" y="3259779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0" name="Dados 9">
            <a:extLst>
              <a:ext uri="{FF2B5EF4-FFF2-40B4-BE49-F238E27FC236}">
                <a16:creationId xmlns:a16="http://schemas.microsoft.com/office/drawing/2014/main" id="{76FDC385-004E-ABF2-489C-02BBEE2EE16B}"/>
              </a:ext>
            </a:extLst>
          </p:cNvPr>
          <p:cNvSpPr/>
          <p:nvPr/>
        </p:nvSpPr>
        <p:spPr>
          <a:xfrm>
            <a:off x="304802" y="3904217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1" name="Dados 10">
            <a:extLst>
              <a:ext uri="{FF2B5EF4-FFF2-40B4-BE49-F238E27FC236}">
                <a16:creationId xmlns:a16="http://schemas.microsoft.com/office/drawing/2014/main" id="{EA83876F-C454-0E38-3AB6-1680C4EDDCF9}"/>
              </a:ext>
            </a:extLst>
          </p:cNvPr>
          <p:cNvSpPr/>
          <p:nvPr/>
        </p:nvSpPr>
        <p:spPr>
          <a:xfrm>
            <a:off x="304802" y="4558217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2" name="Dados 11">
            <a:extLst>
              <a:ext uri="{FF2B5EF4-FFF2-40B4-BE49-F238E27FC236}">
                <a16:creationId xmlns:a16="http://schemas.microsoft.com/office/drawing/2014/main" id="{ABE1AE85-1FF2-BA5D-A672-85AABC9DC649}"/>
              </a:ext>
            </a:extLst>
          </p:cNvPr>
          <p:cNvSpPr/>
          <p:nvPr/>
        </p:nvSpPr>
        <p:spPr>
          <a:xfrm>
            <a:off x="304802" y="5204020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3" name="Dados 12">
            <a:extLst>
              <a:ext uri="{FF2B5EF4-FFF2-40B4-BE49-F238E27FC236}">
                <a16:creationId xmlns:a16="http://schemas.microsoft.com/office/drawing/2014/main" id="{A767DA36-246F-2E9A-8B27-7FD60A119EA0}"/>
              </a:ext>
            </a:extLst>
          </p:cNvPr>
          <p:cNvSpPr/>
          <p:nvPr/>
        </p:nvSpPr>
        <p:spPr>
          <a:xfrm>
            <a:off x="304802" y="5849823"/>
            <a:ext cx="648000" cy="396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5" name="Gráfico 14" descr="Cronômetro com preenchimento sólido">
            <a:extLst>
              <a:ext uri="{FF2B5EF4-FFF2-40B4-BE49-F238E27FC236}">
                <a16:creationId xmlns:a16="http://schemas.microsoft.com/office/drawing/2014/main" id="{C0210AF8-F58E-590B-E669-A8348DD98A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0801" y="2612611"/>
            <a:ext cx="396001" cy="396001"/>
          </a:xfrm>
          <a:prstGeom prst="rect">
            <a:avLst/>
          </a:prstGeom>
        </p:spPr>
      </p:pic>
      <p:sp>
        <p:nvSpPr>
          <p:cNvPr id="17" name="CaixaDeTexto 16">
            <a:extLst>
              <a:ext uri="{FF2B5EF4-FFF2-40B4-BE49-F238E27FC236}">
                <a16:creationId xmlns:a16="http://schemas.microsoft.com/office/drawing/2014/main" id="{E62A4070-B178-C97F-F6CE-6AFD902C8A07}"/>
              </a:ext>
            </a:extLst>
          </p:cNvPr>
          <p:cNvSpPr txBox="1"/>
          <p:nvPr/>
        </p:nvSpPr>
        <p:spPr>
          <a:xfrm>
            <a:off x="974723" y="2611645"/>
            <a:ext cx="66082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7,8% </a:t>
            </a:r>
            <a:r>
              <a:rPr lang="pt-BR" sz="1400" dirty="0">
                <a:latin typeface="Globotipo Corporativa" panose="020B0503020202020204" pitchFamily="34" charset="77"/>
              </a:rPr>
              <a:t>das promoções duraram menos de 1 minuto e não registraram vendas;</a:t>
            </a:r>
            <a:endParaRPr lang="pt-BR" sz="1600" dirty="0">
              <a:latin typeface="Globotipo Corporativa" panose="020B0503020202020204" pitchFamily="34" charset="77"/>
            </a:endParaRPr>
          </a:p>
        </p:txBody>
      </p:sp>
      <p:pic>
        <p:nvPicPr>
          <p:cNvPr id="19" name="Gráfico 18" descr="Inventário correto estrutura de tópicos">
            <a:extLst>
              <a:ext uri="{FF2B5EF4-FFF2-40B4-BE49-F238E27FC236}">
                <a16:creationId xmlns:a16="http://schemas.microsoft.com/office/drawing/2014/main" id="{1A6C17B0-3688-2167-C78F-AB629AB422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1470" y="3229370"/>
            <a:ext cx="457200" cy="457200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9A1C3C15-9801-06FC-133E-175FB4E71726}"/>
              </a:ext>
            </a:extLst>
          </p:cNvPr>
          <p:cNvSpPr txBox="1"/>
          <p:nvPr/>
        </p:nvSpPr>
        <p:spPr>
          <a:xfrm>
            <a:off x="974723" y="3185682"/>
            <a:ext cx="660823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6,1% </a:t>
            </a:r>
            <a:r>
              <a:rPr lang="pt-BR" sz="1400" dirty="0">
                <a:latin typeface="Globotipo Corporativa" panose="020B0503020202020204" pitchFamily="34" charset="77"/>
              </a:rPr>
              <a:t>dos casos não seguiram a fórmula esperada:</a:t>
            </a:r>
            <a:br>
              <a:rPr lang="pt-BR" sz="1400" dirty="0">
                <a:latin typeface="Globotipo Corporativa" panose="020B0503020202020204" pitchFamily="34" charset="77"/>
              </a:rPr>
            </a:br>
            <a:r>
              <a:rPr lang="pt-BR" sz="1400" dirty="0">
                <a:latin typeface="Globotipo Corporativa" panose="020B0503020202020204" pitchFamily="34" charset="77"/>
              </a:rPr>
              <a:t>SOLD_QUANTITY = INVOLVED_STOCK - REMAINING_STOCK_AFTER_END;</a:t>
            </a:r>
          </a:p>
        </p:txBody>
      </p:sp>
      <p:pic>
        <p:nvPicPr>
          <p:cNvPr id="23" name="Gráfico 22" descr="Inventário correto estrutura de tópicos">
            <a:extLst>
              <a:ext uri="{FF2B5EF4-FFF2-40B4-BE49-F238E27FC236}">
                <a16:creationId xmlns:a16="http://schemas.microsoft.com/office/drawing/2014/main" id="{A13E3F7E-15E6-4DC8-58F4-1BCC7DEBCB4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9145" y="3869026"/>
            <a:ext cx="457200" cy="457200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82CD2B0B-96AC-A86B-4342-86F987CB81D0}"/>
              </a:ext>
            </a:extLst>
          </p:cNvPr>
          <p:cNvSpPr txBox="1"/>
          <p:nvPr/>
        </p:nvSpPr>
        <p:spPr>
          <a:xfrm>
            <a:off x="974723" y="3943737"/>
            <a:ext cx="51212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2,6% </a:t>
            </a:r>
            <a:r>
              <a:rPr lang="pt-BR" sz="1400" dirty="0">
                <a:latin typeface="Globotipo Corporativa" panose="020B0503020202020204" pitchFamily="34" charset="77"/>
              </a:rPr>
              <a:t>apresentaram estoque ao final da promoção negativo; 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77CF1FA3-939E-8F08-D6A5-615A3FDDBE2A}"/>
              </a:ext>
            </a:extLst>
          </p:cNvPr>
          <p:cNvSpPr txBox="1"/>
          <p:nvPr/>
        </p:nvSpPr>
        <p:spPr>
          <a:xfrm>
            <a:off x="975679" y="4563896"/>
            <a:ext cx="66072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dirty="0">
                <a:latin typeface="Globotipo Corporativa" panose="020B0503020202020204" pitchFamily="34" charset="77"/>
              </a:rPr>
              <a:t>49,6% </a:t>
            </a:r>
            <a:r>
              <a:rPr lang="pt-BR" sz="1400" dirty="0">
                <a:latin typeface="Globotipo Corporativa" panose="020B0503020202020204" pitchFamily="34" charset="77"/>
              </a:rPr>
              <a:t>não possuíam informação das vendas e seus valores totais arrecadados. 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F923C537-7B89-DDA5-8AB6-0E243DB536C1}"/>
              </a:ext>
            </a:extLst>
          </p:cNvPr>
          <p:cNvSpPr txBox="1"/>
          <p:nvPr/>
        </p:nvSpPr>
        <p:spPr>
          <a:xfrm>
            <a:off x="975679" y="5209719"/>
            <a:ext cx="660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Globotipo Corporativa" panose="020B0503020202020204" pitchFamily="34" charset="77"/>
              </a:rPr>
              <a:t>Dentre as promoções sem informações, apenas 2,9% tiveram vendas.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A4E90669-22A4-670D-0B44-4F0C6B520B44}"/>
              </a:ext>
            </a:extLst>
          </p:cNvPr>
          <p:cNvSpPr txBox="1"/>
          <p:nvPr/>
        </p:nvSpPr>
        <p:spPr>
          <a:xfrm>
            <a:off x="975679" y="5875613"/>
            <a:ext cx="66072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400" dirty="0">
                <a:latin typeface="Globotipo Corporativa" panose="020B0503020202020204" pitchFamily="34" charset="77"/>
              </a:rPr>
              <a:t>Valores faltantes devidamente tratados (NA e </a:t>
            </a:r>
            <a:r>
              <a:rPr lang="pt-BR" sz="1400" dirty="0" err="1">
                <a:latin typeface="Globotipo Corporativa" panose="020B0503020202020204" pitchFamily="34" charset="77"/>
              </a:rPr>
              <a:t>none</a:t>
            </a:r>
            <a:r>
              <a:rPr lang="pt-BR" sz="1400" dirty="0">
                <a:latin typeface="Globotipo Corporativa" panose="020B0503020202020204" pitchFamily="34" charset="77"/>
              </a:rPr>
              <a:t>).</a:t>
            </a:r>
          </a:p>
        </p:txBody>
      </p:sp>
      <p:pic>
        <p:nvPicPr>
          <p:cNvPr id="34" name="Gráfico 33" descr="Dinheiro estrutura de tópicos">
            <a:extLst>
              <a:ext uri="{FF2B5EF4-FFF2-40B4-BE49-F238E27FC236}">
                <a16:creationId xmlns:a16="http://schemas.microsoft.com/office/drawing/2014/main" id="{B3C79C78-D2A3-40F9-0577-D05D65449A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3483" y="4539473"/>
            <a:ext cx="393319" cy="393319"/>
          </a:xfrm>
          <a:prstGeom prst="rect">
            <a:avLst/>
          </a:prstGeom>
        </p:spPr>
      </p:pic>
      <p:pic>
        <p:nvPicPr>
          <p:cNvPr id="35" name="Gráfico 34" descr="Dinheiro estrutura de tópicos">
            <a:extLst>
              <a:ext uri="{FF2B5EF4-FFF2-40B4-BE49-F238E27FC236}">
                <a16:creationId xmlns:a16="http://schemas.microsoft.com/office/drawing/2014/main" id="{59D4203C-26DB-426B-C4EF-CE4C675136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422" y="5182595"/>
            <a:ext cx="393319" cy="393319"/>
          </a:xfrm>
          <a:prstGeom prst="rect">
            <a:avLst/>
          </a:prstGeom>
        </p:spPr>
      </p:pic>
      <p:pic>
        <p:nvPicPr>
          <p:cNvPr id="36" name="Gráfico 35" descr="Dinheiro estrutura de tópicos">
            <a:extLst>
              <a:ext uri="{FF2B5EF4-FFF2-40B4-BE49-F238E27FC236}">
                <a16:creationId xmlns:a16="http://schemas.microsoft.com/office/drawing/2014/main" id="{6B37474C-D583-160B-D952-CA98B8EBB4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6625" y="5806848"/>
            <a:ext cx="393319" cy="39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451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CFCD39-FC1E-8137-A01A-34153E185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dos 1">
            <a:extLst>
              <a:ext uri="{FF2B5EF4-FFF2-40B4-BE49-F238E27FC236}">
                <a16:creationId xmlns:a16="http://schemas.microsoft.com/office/drawing/2014/main" id="{9D6AE7DD-BA24-073C-7967-D9539FF594CA}"/>
              </a:ext>
            </a:extLst>
          </p:cNvPr>
          <p:cNvSpPr/>
          <p:nvPr/>
        </p:nvSpPr>
        <p:spPr>
          <a:xfrm>
            <a:off x="5658217" y="0"/>
            <a:ext cx="8188411" cy="6858000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16CD5D5-D54C-A553-F959-0307FB1614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878CF642-945A-39E8-6691-2EBA76A4C556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73C62BE-AF3F-5C0A-43AE-005636F40C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6345" y="290286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NOVAS MÉTRICAS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6D49B8-C335-4787-7802-4552D2044849}"/>
              </a:ext>
            </a:extLst>
          </p:cNvPr>
          <p:cNvSpPr txBox="1"/>
          <p:nvPr/>
        </p:nvSpPr>
        <p:spPr>
          <a:xfrm>
            <a:off x="1723741" y="2290519"/>
            <a:ext cx="5866992" cy="29502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dirty="0">
                <a:latin typeface="Globotipo Corporativa" panose="020B0503020202020204" pitchFamily="34" charset="77"/>
              </a:rPr>
              <a:t>Aproveitamento de Estoque:</a:t>
            </a:r>
            <a:br>
              <a:rPr lang="pt-BR" dirty="0">
                <a:latin typeface="Globotipo Corporativa" panose="020B0503020202020204" pitchFamily="34" charset="77"/>
              </a:rPr>
            </a:br>
            <a:r>
              <a:rPr lang="pt-BR" dirty="0">
                <a:latin typeface="Globotipo Corporativa" panose="020B0503020202020204" pitchFamily="34" charset="77"/>
              </a:rPr>
              <a:t>QTDE DE VENDAS/ ESTOQUE ENVOLVIDO</a:t>
            </a:r>
          </a:p>
          <a:p>
            <a:pPr>
              <a:lnSpc>
                <a:spcPct val="150000"/>
              </a:lnSpc>
            </a:pPr>
            <a:endParaRPr lang="pt-BR" dirty="0">
              <a:latin typeface="Globotipo Corporativa" panose="020B0503020202020204" pitchFamily="34" charset="77"/>
            </a:endParaRPr>
          </a:p>
          <a:p>
            <a:pPr>
              <a:lnSpc>
                <a:spcPct val="150000"/>
              </a:lnSpc>
            </a:pPr>
            <a:endParaRPr lang="pt-BR" dirty="0">
              <a:latin typeface="Globotipo Corporativa" panose="020B0503020202020204" pitchFamily="34" charset="77"/>
            </a:endParaRPr>
          </a:p>
          <a:p>
            <a:pPr>
              <a:lnSpc>
                <a:spcPct val="150000"/>
              </a:lnSpc>
            </a:pPr>
            <a:r>
              <a:rPr lang="pt-BR" dirty="0">
                <a:latin typeface="Globotipo Corporativa" panose="020B0503020202020204" pitchFamily="34" charset="77"/>
              </a:rPr>
              <a:t>Preço Médio por Produto</a:t>
            </a:r>
            <a:br>
              <a:rPr lang="pt-BR" dirty="0">
                <a:latin typeface="Globotipo Corporativa" panose="020B0503020202020204" pitchFamily="34" charset="77"/>
              </a:rPr>
            </a:br>
            <a:r>
              <a:rPr lang="pt-BR" dirty="0">
                <a:latin typeface="Globotipo Corporativa" panose="020B0503020202020204" pitchFamily="34" charset="77"/>
              </a:rPr>
              <a:t>ARRECADAÇÃO VENDAS/QTDE DE VENDAS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b="0" dirty="0">
              <a:effectLst/>
              <a:latin typeface="Globotipo Corporativa" panose="020B0503020202020204" pitchFamily="34" charset="77"/>
            </a:endParaRPr>
          </a:p>
        </p:txBody>
      </p:sp>
      <p:pic>
        <p:nvPicPr>
          <p:cNvPr id="4" name="Gráfico 3" descr="Inventário correto estrutura de tópicos">
            <a:extLst>
              <a:ext uri="{FF2B5EF4-FFF2-40B4-BE49-F238E27FC236}">
                <a16:creationId xmlns:a16="http://schemas.microsoft.com/office/drawing/2014/main" id="{04934335-7AEA-F440-49CE-A0C9601ADD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0103" y="2359345"/>
            <a:ext cx="986322" cy="986322"/>
          </a:xfrm>
          <a:prstGeom prst="rect">
            <a:avLst/>
          </a:prstGeom>
        </p:spPr>
      </p:pic>
      <p:pic>
        <p:nvPicPr>
          <p:cNvPr id="10" name="Gráfico 9" descr="Dinheiro estrutura de tópicos">
            <a:extLst>
              <a:ext uri="{FF2B5EF4-FFF2-40B4-BE49-F238E27FC236}">
                <a16:creationId xmlns:a16="http://schemas.microsoft.com/office/drawing/2014/main" id="{6C8F804A-760F-7569-6733-FC7EEF06E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80103" y="3934918"/>
            <a:ext cx="986322" cy="98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7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7DFF-1ABA-82C3-F9B3-C29DEE52E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FC371670-BA6E-4E5B-5556-59D5B2CCAF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CB8A9733-7DFE-88FB-22EC-8C1E1F4E5B80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A4A7B12D-48C9-345A-B692-91A85EDFE0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58" y="371930"/>
            <a:ext cx="7779890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OFERTAS RELÂMPAGOS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VISÃO GERAL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C82D3B8-DF1A-408C-3D94-D829627CE7B0}"/>
              </a:ext>
            </a:extLst>
          </p:cNvPr>
          <p:cNvSpPr txBox="1"/>
          <p:nvPr/>
        </p:nvSpPr>
        <p:spPr>
          <a:xfrm>
            <a:off x="633624" y="1500697"/>
            <a:ext cx="3489513" cy="6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+44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ofertas realizadas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9476B38-98DD-8FF6-F02A-152B3E6AB3A1}"/>
              </a:ext>
            </a:extLst>
          </p:cNvPr>
          <p:cNvSpPr txBox="1"/>
          <p:nvPr/>
        </p:nvSpPr>
        <p:spPr>
          <a:xfrm>
            <a:off x="4461856" y="1500697"/>
            <a:ext cx="3115887" cy="6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+264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itens vendidos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A2786D97-E1F4-3659-07A7-1A95BA4D4908}"/>
              </a:ext>
            </a:extLst>
          </p:cNvPr>
          <p:cNvSpPr txBox="1"/>
          <p:nvPr/>
        </p:nvSpPr>
        <p:spPr>
          <a:xfrm>
            <a:off x="8255180" y="1500697"/>
            <a:ext cx="3489513" cy="6601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+1.2 MM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 receita gerada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12" name="Gráfico 11">
            <a:extLst>
              <a:ext uri="{FF2B5EF4-FFF2-40B4-BE49-F238E27FC236}">
                <a16:creationId xmlns:a16="http://schemas.microsoft.com/office/drawing/2014/main" id="{2E49AFF1-5323-B0FA-A0FE-816A34E537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1557087"/>
              </p:ext>
            </p:extLst>
          </p:nvPr>
        </p:nvGraphicFramePr>
        <p:xfrm>
          <a:off x="1511060" y="3047851"/>
          <a:ext cx="2889034" cy="25039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2C40D650-C731-9829-2406-9609D0083CE4}"/>
              </a:ext>
            </a:extLst>
          </p:cNvPr>
          <p:cNvSpPr txBox="1"/>
          <p:nvPr/>
        </p:nvSpPr>
        <p:spPr>
          <a:xfrm>
            <a:off x="2509822" y="3799489"/>
            <a:ext cx="1164243" cy="82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3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16%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91B8E28-C88E-16BD-C3C7-356C0B53C2F0}"/>
              </a:ext>
            </a:extLst>
          </p:cNvPr>
          <p:cNvSpPr txBox="1"/>
          <p:nvPr/>
        </p:nvSpPr>
        <p:spPr>
          <a:xfrm>
            <a:off x="1269684" y="5602511"/>
            <a:ext cx="3371786" cy="416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t-BR" sz="16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De aproveitamento de estoque</a:t>
            </a:r>
            <a:endParaRPr lang="pt-BR" sz="16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15" name="Gráfico 14">
            <a:extLst>
              <a:ext uri="{FF2B5EF4-FFF2-40B4-BE49-F238E27FC236}">
                <a16:creationId xmlns:a16="http://schemas.microsoft.com/office/drawing/2014/main" id="{AC93E1F8-A647-91CD-B95D-67B5544D95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4710713"/>
              </p:ext>
            </p:extLst>
          </p:nvPr>
        </p:nvGraphicFramePr>
        <p:xfrm>
          <a:off x="5303713" y="3047850"/>
          <a:ext cx="6103040" cy="2694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6" name="CaixaDeTexto 15">
            <a:extLst>
              <a:ext uri="{FF2B5EF4-FFF2-40B4-BE49-F238E27FC236}">
                <a16:creationId xmlns:a16="http://schemas.microsoft.com/office/drawing/2014/main" id="{511E0C2D-FA24-0EE9-6915-97C7454445B1}"/>
              </a:ext>
            </a:extLst>
          </p:cNvPr>
          <p:cNvSpPr txBox="1"/>
          <p:nvPr/>
        </p:nvSpPr>
        <p:spPr>
          <a:xfrm>
            <a:off x="5529822" y="5742293"/>
            <a:ext cx="496919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6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Top 6 verticais com maiores aproveitamentos de estoque.</a:t>
            </a:r>
            <a:endParaRPr lang="pt-BR" sz="16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40715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4FC13-B06E-E481-DB51-680A9EF86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DB05B06E-B1F4-AD6A-50F9-95C68AE1B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99855ACA-2D4F-332B-D51F-51ECAE5BFEED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425AD6E3-50A7-CDE8-36F7-3D86129C3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58" y="371930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TOP OFERTAS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OFERTAS COM 100% DE APROVEITAMENTO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C0389E1-0569-54E3-1065-04EAEEA7ED4C}"/>
              </a:ext>
            </a:extLst>
          </p:cNvPr>
          <p:cNvSpPr txBox="1"/>
          <p:nvPr/>
        </p:nvSpPr>
        <p:spPr>
          <a:xfrm>
            <a:off x="620161" y="1503039"/>
            <a:ext cx="488351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3.8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ofertas realizadas tiveram 100% de aproveitamento. </a:t>
            </a:r>
            <a:r>
              <a:rPr lang="pt-BR" sz="1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(8,7%)</a:t>
            </a:r>
            <a:endParaRPr lang="pt-BR" sz="28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0E9A974-40D3-F02A-C2A2-B101F487B7AA}"/>
              </a:ext>
            </a:extLst>
          </p:cNvPr>
          <p:cNvSpPr txBox="1"/>
          <p:nvPr/>
        </p:nvSpPr>
        <p:spPr>
          <a:xfrm>
            <a:off x="620156" y="2669544"/>
            <a:ext cx="50652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Dessas, 75% possuíam estoques de </a:t>
            </a:r>
          </a:p>
          <a:p>
            <a:r>
              <a:rPr lang="pt-BR" sz="2000" b="1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até </a:t>
            </a:r>
            <a:r>
              <a:rPr lang="pt-BR" sz="2400" b="1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15 itens.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F603334-0033-F967-39C0-C7DBF92C31FD}"/>
              </a:ext>
            </a:extLst>
          </p:cNvPr>
          <p:cNvSpPr txBox="1"/>
          <p:nvPr/>
        </p:nvSpPr>
        <p:spPr>
          <a:xfrm>
            <a:off x="620158" y="5255015"/>
            <a:ext cx="48835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Em média, a duração </a:t>
            </a: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das ofertas foram de </a:t>
            </a:r>
            <a:r>
              <a:rPr lang="pt-BR" sz="2400" b="1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3h e 48min.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1E55BE4-687F-5FDB-851D-D69D97DEC3C5}"/>
              </a:ext>
            </a:extLst>
          </p:cNvPr>
          <p:cNvSpPr txBox="1"/>
          <p:nvPr/>
        </p:nvSpPr>
        <p:spPr>
          <a:xfrm>
            <a:off x="620156" y="3602863"/>
            <a:ext cx="477683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2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264.2 Mil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de receita total gerada. </a:t>
            </a:r>
            <a:r>
              <a:rPr lang="pt-BR" sz="16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(22%)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805160DB-EE4F-FEE4-3EDF-47B2FE1FB3A7}"/>
              </a:ext>
            </a:extLst>
          </p:cNvPr>
          <p:cNvSpPr txBox="1"/>
          <p:nvPr/>
        </p:nvSpPr>
        <p:spPr>
          <a:xfrm>
            <a:off x="620156" y="4486539"/>
            <a:ext cx="50652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1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32,4% </a:t>
            </a: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das ofertas foram com frete grátis.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3" name="Gráfico 2">
            <a:extLst>
              <a:ext uri="{FF2B5EF4-FFF2-40B4-BE49-F238E27FC236}">
                <a16:creationId xmlns:a16="http://schemas.microsoft.com/office/drawing/2014/main" id="{66F4A674-554B-2644-8E92-4E0003E12A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9020079"/>
              </p:ext>
            </p:extLst>
          </p:nvPr>
        </p:nvGraphicFramePr>
        <p:xfrm>
          <a:off x="6797045" y="4155984"/>
          <a:ext cx="5065256" cy="908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CaixaDeTexto 3">
            <a:extLst>
              <a:ext uri="{FF2B5EF4-FFF2-40B4-BE49-F238E27FC236}">
                <a16:creationId xmlns:a16="http://schemas.microsoft.com/office/drawing/2014/main" id="{BA0490F6-AF4B-FDA4-0876-699F617C6DDD}"/>
              </a:ext>
            </a:extLst>
          </p:cNvPr>
          <p:cNvSpPr txBox="1"/>
          <p:nvPr/>
        </p:nvSpPr>
        <p:spPr>
          <a:xfrm>
            <a:off x="7012817" y="4982305"/>
            <a:ext cx="90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Manhã</a:t>
            </a:r>
            <a:endParaRPr lang="pt-BR" sz="2400" b="1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5560D874-6C25-F266-9E3A-64E0FCEA76F9}"/>
              </a:ext>
            </a:extLst>
          </p:cNvPr>
          <p:cNvSpPr txBox="1"/>
          <p:nvPr/>
        </p:nvSpPr>
        <p:spPr>
          <a:xfrm>
            <a:off x="8421111" y="4982305"/>
            <a:ext cx="90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Tarde</a:t>
            </a:r>
            <a:endParaRPr lang="pt-BR" sz="240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004572E-DF45-B446-6029-10ADC8FD3615}"/>
              </a:ext>
            </a:extLst>
          </p:cNvPr>
          <p:cNvSpPr txBox="1"/>
          <p:nvPr/>
        </p:nvSpPr>
        <p:spPr>
          <a:xfrm>
            <a:off x="9922995" y="4982305"/>
            <a:ext cx="90856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Noite</a:t>
            </a:r>
            <a:endParaRPr lang="pt-BR" sz="240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DB2B35B8-A639-793D-A805-27229FF35E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270510"/>
              </p:ext>
            </p:extLst>
          </p:nvPr>
        </p:nvGraphicFramePr>
        <p:xfrm>
          <a:off x="7342516" y="1980093"/>
          <a:ext cx="3302922" cy="1750907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651461">
                  <a:extLst>
                    <a:ext uri="{9D8B030D-6E8A-4147-A177-3AD203B41FA5}">
                      <a16:colId xmlns:a16="http://schemas.microsoft.com/office/drawing/2014/main" val="2007275917"/>
                    </a:ext>
                  </a:extLst>
                </a:gridCol>
                <a:gridCol w="1651461">
                  <a:extLst>
                    <a:ext uri="{9D8B030D-6E8A-4147-A177-3AD203B41FA5}">
                      <a16:colId xmlns:a16="http://schemas.microsoft.com/office/drawing/2014/main" val="1524914184"/>
                    </a:ext>
                  </a:extLst>
                </a:gridCol>
              </a:tblGrid>
              <a:tr h="220975"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VERTICAL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(%)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72F7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1263964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APP &amp; 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23%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7281260"/>
                  </a:ext>
                </a:extLst>
              </a:tr>
              <a:tr h="45491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BEAUTY &amp;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>
                          <a:effectLst/>
                          <a:latin typeface="Globotipo Corporativa" panose="020B0503020202020204" pitchFamily="34" charset="77"/>
                        </a:rPr>
                        <a:t>22%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1584926"/>
                  </a:ext>
                </a:extLst>
              </a:tr>
              <a:tr h="536273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HOME &amp; INDUSTRY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>
                          <a:latin typeface="Globotipo Corporativa" panose="020B0503020202020204" pitchFamily="34" charset="77"/>
                        </a:rPr>
                        <a:t>22%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04929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63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FB767-04B9-02CD-745D-203F83DE5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Mercado Livre Logo - Mercado Livre Png, Transparent Png - 2500x1500 ...">
            <a:extLst>
              <a:ext uri="{FF2B5EF4-FFF2-40B4-BE49-F238E27FC236}">
                <a16:creationId xmlns:a16="http://schemas.microsoft.com/office/drawing/2014/main" id="{60DEBEC8-69D0-5AC7-B39D-974224897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1256" y="5949438"/>
            <a:ext cx="908562" cy="90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Dados 5">
            <a:extLst>
              <a:ext uri="{FF2B5EF4-FFF2-40B4-BE49-F238E27FC236}">
                <a16:creationId xmlns:a16="http://schemas.microsoft.com/office/drawing/2014/main" id="{774EE123-6B58-2B02-F995-B5B481B4E75A}"/>
              </a:ext>
            </a:extLst>
          </p:cNvPr>
          <p:cNvSpPr/>
          <p:nvPr/>
        </p:nvSpPr>
        <p:spPr>
          <a:xfrm>
            <a:off x="-246741" y="290285"/>
            <a:ext cx="1103086" cy="493487"/>
          </a:xfrm>
          <a:prstGeom prst="flowChartInputOutput">
            <a:avLst/>
          </a:prstGeom>
          <a:solidFill>
            <a:srgbClr val="FADE00"/>
          </a:solidFill>
          <a:ln>
            <a:solidFill>
              <a:srgbClr val="FADE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733E0018-6C5C-5BB7-8748-26F0733D42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1658" y="371930"/>
            <a:ext cx="6875139" cy="520700"/>
          </a:xfrm>
        </p:spPr>
        <p:txBody>
          <a:bodyPr>
            <a:normAutofit fontScale="90000"/>
          </a:bodyPr>
          <a:lstStyle/>
          <a:p>
            <a:pPr algn="l"/>
            <a:r>
              <a:rPr lang="pt-BR" sz="3200" dirty="0">
                <a:latin typeface="Globotipo Corporativa" panose="020B0503020202020204" pitchFamily="34" charset="77"/>
              </a:rPr>
              <a:t>TOP OFERTAS</a:t>
            </a:r>
            <a:br>
              <a:rPr lang="pt-BR" sz="3200" dirty="0">
                <a:latin typeface="Globotipo Corporativa" panose="020B0503020202020204" pitchFamily="34" charset="77"/>
              </a:rPr>
            </a:br>
            <a:r>
              <a:rPr lang="pt-BR" sz="1600" dirty="0">
                <a:latin typeface="Globotipo Corporativa" panose="020B0503020202020204" pitchFamily="34" charset="77"/>
              </a:rPr>
              <a:t>VENDAS &amp; RECEITAS</a:t>
            </a:r>
            <a:endParaRPr lang="pt-BR" sz="3200" dirty="0">
              <a:latin typeface="Globotipo Corporativa" panose="020B0503020202020204" pitchFamily="34" charset="77"/>
            </a:endParaRP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82B0276A-005F-F504-ADA7-0820508F73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17037"/>
              </p:ext>
            </p:extLst>
          </p:nvPr>
        </p:nvGraphicFramePr>
        <p:xfrm>
          <a:off x="6416299" y="2129113"/>
          <a:ext cx="4514662" cy="3444362"/>
        </p:xfrm>
        <a:graphic>
          <a:graphicData uri="http://schemas.openxmlformats.org/drawingml/2006/table">
            <a:tbl>
              <a:tblPr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a:tblPr>
              <a:tblGrid>
                <a:gridCol w="1870888">
                  <a:extLst>
                    <a:ext uri="{9D8B030D-6E8A-4147-A177-3AD203B41FA5}">
                      <a16:colId xmlns:a16="http://schemas.microsoft.com/office/drawing/2014/main" val="1257198123"/>
                    </a:ext>
                  </a:extLst>
                </a:gridCol>
                <a:gridCol w="1321887">
                  <a:extLst>
                    <a:ext uri="{9D8B030D-6E8A-4147-A177-3AD203B41FA5}">
                      <a16:colId xmlns:a16="http://schemas.microsoft.com/office/drawing/2014/main" val="2084645349"/>
                    </a:ext>
                  </a:extLst>
                </a:gridCol>
                <a:gridCol w="1321887">
                  <a:extLst>
                    <a:ext uri="{9D8B030D-6E8A-4147-A177-3AD203B41FA5}">
                      <a16:colId xmlns:a16="http://schemas.microsoft.com/office/drawing/2014/main" val="1872841995"/>
                    </a:ext>
                  </a:extLst>
                </a:gridCol>
              </a:tblGrid>
              <a:tr h="34280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pt-BR" sz="1600" b="0" dirty="0">
                          <a:solidFill>
                            <a:schemeClr val="bg1"/>
                          </a:solidFill>
                          <a:effectLst/>
                          <a:latin typeface="Globotipo Corporativa" panose="020B0503020202020204" pitchFamily="34" charset="77"/>
                        </a:rPr>
                        <a:t>Vertical</a:t>
                      </a:r>
                    </a:p>
                  </a:txBody>
                  <a:tcPr marL="76200" marR="76200" marT="38100" marB="381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  <a:latin typeface="Globotipo Corporativa" panose="020B0503020202020204" pitchFamily="34" charset="77"/>
                        </a:rPr>
                        <a:t>Vendas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pt-BR" sz="1600" dirty="0">
                          <a:solidFill>
                            <a:schemeClr val="bg1"/>
                          </a:solidFill>
                          <a:effectLst/>
                          <a:latin typeface="Globotipo Corporativa" panose="020B0503020202020204" pitchFamily="34" charset="77"/>
                        </a:rPr>
                        <a:t>Receita</a:t>
                      </a:r>
                    </a:p>
                  </a:txBody>
                  <a:tcPr marL="76200" marR="76200" marT="38100" marB="3810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7469279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BEAUTY &amp; HEALTH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177.3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3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547.4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3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413250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HOME &amp; INDUSTRY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26.5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155.5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620391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APP &amp; SPORTS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25.1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131.1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8920799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CE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1837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21.6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18375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362.7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DE00">
                        <a:alpha val="18375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5121166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CPG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5.4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16.7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4941179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ACC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4.9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26.8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381714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T &amp; 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2.2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14.3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1150"/>
                  </a:ext>
                </a:extLst>
              </a:tr>
              <a:tr h="359126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ENTERTAINMENT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357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1.9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479888"/>
                  </a:ext>
                </a:extLst>
              </a:tr>
              <a:tr h="342804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OTHERS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354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pt-BR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Globotipo Corporativa" panose="020B0503020202020204" pitchFamily="34" charset="77"/>
                        </a:rPr>
                        <a:t>1.9 Mil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845743"/>
                  </a:ext>
                </a:extLst>
              </a:tr>
            </a:tbl>
          </a:graphicData>
        </a:graphic>
      </p:graphicFrame>
      <p:sp>
        <p:nvSpPr>
          <p:cNvPr id="14" name="CaixaDeTexto 13">
            <a:extLst>
              <a:ext uri="{FF2B5EF4-FFF2-40B4-BE49-F238E27FC236}">
                <a16:creationId xmlns:a16="http://schemas.microsoft.com/office/drawing/2014/main" id="{B1C1D397-4ABE-D4CD-7B18-8A853BBCC320}"/>
              </a:ext>
            </a:extLst>
          </p:cNvPr>
          <p:cNvSpPr txBox="1"/>
          <p:nvPr/>
        </p:nvSpPr>
        <p:spPr>
          <a:xfrm>
            <a:off x="459785" y="2129113"/>
            <a:ext cx="48835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Itens de Destaque: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Luvas Descartáveis </a:t>
            </a:r>
            <a:r>
              <a:rPr lang="pt-BR" sz="11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(Relevância em vendas e receita)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Máscaras Industriais </a:t>
            </a:r>
            <a:r>
              <a:rPr lang="pt-BR" sz="12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(Relevância em vendas e receita)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0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Celulares </a:t>
            </a:r>
            <a:r>
              <a:rPr lang="pt-BR" sz="1200" b="0" dirty="0">
                <a:solidFill>
                  <a:srgbClr val="272F76"/>
                </a:solidFill>
                <a:effectLst/>
                <a:latin typeface="Globotipo Corporativa" panose="020B0503020202020204" pitchFamily="34" charset="77"/>
              </a:rPr>
              <a:t>(Relevância em Receita)</a:t>
            </a:r>
            <a:endParaRPr lang="pt-BR" sz="20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68804B60-9ADD-2D1E-BDE4-DE71DE442AB2}"/>
              </a:ext>
            </a:extLst>
          </p:cNvPr>
          <p:cNvSpPr txBox="1"/>
          <p:nvPr/>
        </p:nvSpPr>
        <p:spPr>
          <a:xfrm>
            <a:off x="6600732" y="5795549"/>
            <a:ext cx="4145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1400" dirty="0">
                <a:solidFill>
                  <a:srgbClr val="272F76"/>
                </a:solidFill>
                <a:latin typeface="Globotipo Corporativa" panose="020B0503020202020204" pitchFamily="34" charset="77"/>
              </a:rPr>
              <a:t>VENDAS E RECEITAS POR VERTICAL</a:t>
            </a:r>
            <a:endParaRPr lang="pt-BR" sz="1400" b="0" dirty="0">
              <a:solidFill>
                <a:srgbClr val="272F76"/>
              </a:solidFill>
              <a:effectLst/>
              <a:latin typeface="Globotipo Corporativa" panose="020B0503020202020204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584397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1514</TotalTime>
  <Words>1370</Words>
  <Application>Microsoft Macintosh PowerPoint</Application>
  <PresentationFormat>Widescreen</PresentationFormat>
  <Paragraphs>212</Paragraphs>
  <Slides>21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Globotipo Corporativa</vt:lpstr>
      <vt:lpstr>Globotipo Texto</vt:lpstr>
      <vt:lpstr>Tema do Office</vt:lpstr>
      <vt:lpstr>Desafio Técnico Analytics &amp; Machine Learning Commerce </vt:lpstr>
      <vt:lpstr>ESTUDOS DE CASO</vt:lpstr>
      <vt:lpstr>Ofertas Relâmpago Análise Exploratória </vt:lpstr>
      <vt:lpstr>CONTEXTO &amp; HIPÓTESES</vt:lpstr>
      <vt:lpstr>VALIDAÇÃO E TRATAMENTO DE DADOS</vt:lpstr>
      <vt:lpstr>NOVAS MÉTRICAS</vt:lpstr>
      <vt:lpstr>OFERTAS RELÂMPAGOS VISÃO GERAL</vt:lpstr>
      <vt:lpstr>TOP OFERTAS OFERTAS COM 100% DE APROVEITAMENTO</vt:lpstr>
      <vt:lpstr>TOP OFERTAS VENDAS &amp; RECEITAS</vt:lpstr>
      <vt:lpstr>FRETE GRÁTIS</vt:lpstr>
      <vt:lpstr>IMPACTO DO PERÍODO DA OFERTA Alocação das Ofertas Relâmpago</vt:lpstr>
      <vt:lpstr>IMPACTO DO PERÍODO DA OFERTA Aproveitamento Ofertas Relâmpago por Vertical</vt:lpstr>
      <vt:lpstr>IMPACTO DO PERÍODO DA OFERTA Aproveitamento Ofertas Relâmpago por DomainID</vt:lpstr>
      <vt:lpstr>IMPACTO DO PERÍODO DA OFERTA Performance por Dia de Semana e Turno</vt:lpstr>
      <vt:lpstr>PROJEÇÕES DE RECEITA</vt:lpstr>
      <vt:lpstr>Previsão de Falha Modelagem </vt:lpstr>
      <vt:lpstr>CONTEXTO</vt:lpstr>
      <vt:lpstr>Apresentação do PowerPoint</vt:lpstr>
      <vt:lpstr>MODELAGEM  TREINAMENTO E AVALIAÇÃO DE MODELOS</vt:lpstr>
      <vt:lpstr>PROJEÇÃO DE ECONOMIA  EM MANUNTENÇÃO PREVENTIVA</vt:lpstr>
      <vt:lpstr>Obrigado!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Augusto</dc:creator>
  <cp:lastModifiedBy>Thiago Augusto</cp:lastModifiedBy>
  <cp:revision>7</cp:revision>
  <dcterms:created xsi:type="dcterms:W3CDTF">2025-08-14T02:10:02Z</dcterms:created>
  <dcterms:modified xsi:type="dcterms:W3CDTF">2025-08-15T12:28:33Z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dc542d3-6316-42ad-9eaa-e82fa419e5f2_Enabled">
    <vt:lpwstr>true</vt:lpwstr>
  </property>
  <property fmtid="{D5CDD505-2E9C-101B-9397-08002B2CF9AE}" pid="3" name="MSIP_Label_3dc542d3-6316-42ad-9eaa-e82fa419e5f2_SetDate">
    <vt:lpwstr>2025-08-14T04:06:39Z</vt:lpwstr>
  </property>
  <property fmtid="{D5CDD505-2E9C-101B-9397-08002B2CF9AE}" pid="4" name="MSIP_Label_3dc542d3-6316-42ad-9eaa-e82fa419e5f2_Method">
    <vt:lpwstr>Standard</vt:lpwstr>
  </property>
  <property fmtid="{D5CDD505-2E9C-101B-9397-08002B2CF9AE}" pid="5" name="MSIP_Label_3dc542d3-6316-42ad-9eaa-e82fa419e5f2_Name">
    <vt:lpwstr>3dc542d3-6316-42ad-9eaa-e82fa419e5f2</vt:lpwstr>
  </property>
  <property fmtid="{D5CDD505-2E9C-101B-9397-08002B2CF9AE}" pid="6" name="MSIP_Label_3dc542d3-6316-42ad-9eaa-e82fa419e5f2_SiteId">
    <vt:lpwstr>a7cdc447-3b29-4b41-b73e-8a2cb54b06c6</vt:lpwstr>
  </property>
  <property fmtid="{D5CDD505-2E9C-101B-9397-08002B2CF9AE}" pid="7" name="MSIP_Label_3dc542d3-6316-42ad-9eaa-e82fa419e5f2_ActionId">
    <vt:lpwstr>07b11e7e-ec76-4d63-bbec-e87ba9901b51</vt:lpwstr>
  </property>
  <property fmtid="{D5CDD505-2E9C-101B-9397-08002B2CF9AE}" pid="8" name="MSIP_Label_3dc542d3-6316-42ad-9eaa-e82fa419e5f2_ContentBits">
    <vt:lpwstr>0</vt:lpwstr>
  </property>
  <property fmtid="{D5CDD505-2E9C-101B-9397-08002B2CF9AE}" pid="9" name="MSIP_Label_3dc542d3-6316-42ad-9eaa-e82fa419e5f2_Tag">
    <vt:lpwstr>50, 3, 0, 1</vt:lpwstr>
  </property>
</Properties>
</file>