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4B0DB-1087-B102-1260-C58682E4EAE3}" v="403" dt="2022-06-10T15:03:56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39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4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6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2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14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9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5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4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81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4A006-90AE-7700-795E-900BF41FC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Visualização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6F7B0-2EA6-231D-5BA6-4B16C9D01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Trabalhando com gráficos no Excel</a:t>
            </a:r>
          </a:p>
        </p:txBody>
      </p:sp>
    </p:spTree>
    <p:extLst>
      <p:ext uri="{BB962C8B-B14F-4D97-AF65-F5344CB8AC3E}">
        <p14:creationId xmlns:p14="http://schemas.microsoft.com/office/powerpoint/2010/main" val="19374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C38233-C0D3-C733-B394-58614BC0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Gráfico de Barras</a:t>
            </a:r>
            <a:endParaRPr lang="pt-BR" dirty="0"/>
          </a:p>
        </p:txBody>
      </p:sp>
      <p:pic>
        <p:nvPicPr>
          <p:cNvPr id="4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A631AE3C-A2F1-E8FD-57AE-31D0B77C9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69803"/>
            <a:ext cx="6909801" cy="4054962"/>
          </a:xfrm>
          <a:prstGeom prst="rect">
            <a:avLst/>
          </a:prstGeom>
        </p:spPr>
      </p:pic>
      <p:cxnSp>
        <p:nvCxnSpPr>
          <p:cNvPr id="32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35CF00-0024-9A62-677C-A93F39BEF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Possuem basicamente a mesma função dos gráficos em colunas, com os dados na posição horizontal e as informações e divisões na posição vertical.</a:t>
            </a:r>
            <a:endParaRPr lang="pt-BR" dirty="0"/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826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B8F96B-C3EA-7A86-D38D-4CA4C286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BR" sz="4400">
                <a:cs typeface="Calibri Light"/>
              </a:rPr>
              <a:t>Gráfico de Pizza ou Setores</a:t>
            </a:r>
            <a:endParaRPr lang="pt-BR" sz="4400"/>
          </a:p>
        </p:txBody>
      </p:sp>
      <p:pic>
        <p:nvPicPr>
          <p:cNvPr id="4" name="Imagem 4" descr="Gráfico, Gráfico de pizza&#10;&#10;Descrição gerada automaticamente">
            <a:extLst>
              <a:ext uri="{FF2B5EF4-FFF2-40B4-BE49-F238E27FC236}">
                <a16:creationId xmlns:a16="http://schemas.microsoft.com/office/drawing/2014/main" id="{4407965B-7628-0516-5E66-D56731369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16531"/>
            <a:ext cx="6909801" cy="436150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AB34CE-862A-45D9-AC22-FD4C8158B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É um tipo de gráfico, também muito utilizado, indicado para expressar uma relação de proporcionalidade, em que todos os dados somados compõem o todo de um dado aspecto da realidade.</a:t>
            </a:r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120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ED8E96-6D76-1062-4290-D32512F7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Gráfico de Linhas</a:t>
            </a:r>
            <a:endParaRPr lang="pt-BR" dirty="0"/>
          </a:p>
        </p:txBody>
      </p:sp>
      <p:pic>
        <p:nvPicPr>
          <p:cNvPr id="4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93DE70BE-36EB-AF6C-6894-5942DEBCA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726743"/>
            <a:ext cx="5451627" cy="308447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4EB621-6631-E59E-40A6-8172DC58D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Utilizado para demonstrar uma sequência numérica de um certo dado ao longo do tempo. </a:t>
            </a:r>
          </a:p>
          <a:p>
            <a:r>
              <a:rPr lang="pt-BR" dirty="0">
                <a:ea typeface="+mn-lt"/>
                <a:cs typeface="+mn-lt"/>
              </a:rPr>
              <a:t>É indicado para demonstrar evoluções que ocorrem em sequência para que o comportamento do fenômeno seja observado.</a:t>
            </a:r>
            <a:endParaRPr lang="pt-BR" dirty="0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3902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777B5D-BCEF-53E5-E41B-43E2FF09C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BR" sz="3400">
                <a:cs typeface="Calibri Light"/>
              </a:rPr>
              <a:t>Gráfico de Dispersão (</a:t>
            </a:r>
            <a:r>
              <a:rPr lang="pt-BR" sz="3400" err="1">
                <a:cs typeface="Calibri Light"/>
              </a:rPr>
              <a:t>Scatterplot</a:t>
            </a:r>
            <a:r>
              <a:rPr lang="pt-BR" sz="3400">
                <a:cs typeface="Calibri Light"/>
              </a:rPr>
              <a:t>)</a:t>
            </a:r>
            <a:endParaRPr lang="pt-BR" sz="3400"/>
          </a:p>
        </p:txBody>
      </p:sp>
      <p:pic>
        <p:nvPicPr>
          <p:cNvPr id="4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20928D10-BB0F-423C-C47B-87F3F88DD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92021"/>
            <a:ext cx="6909801" cy="4610525"/>
          </a:xfrm>
          <a:prstGeom prst="rect">
            <a:avLst/>
          </a:prstGeom>
        </p:spPr>
      </p:pic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DCC4F5-89CD-6682-3176-B48FFA00F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Mostra a associação entre diferentes medições de uma certa causa</a:t>
            </a:r>
          </a:p>
          <a:p>
            <a:r>
              <a:rPr lang="pt-BR" dirty="0">
                <a:ea typeface="+mn-lt"/>
                <a:cs typeface="+mn-lt"/>
              </a:rPr>
              <a:t>É desejável determinar se existe relação ou associação entre duas variáveis</a:t>
            </a:r>
          </a:p>
          <a:p>
            <a:r>
              <a:rPr lang="pt-BR" dirty="0">
                <a:cs typeface="Calibri"/>
              </a:rPr>
              <a:t>Exemplo: Número de casos de COVID e número de pessoas internadas em UTI.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626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8F8696-122D-DFAF-A3BD-3A6B5E8E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pt-BR" dirty="0">
                <a:cs typeface="Calibri Light"/>
              </a:rPr>
              <a:t>Histograma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B6CDA-C7BF-766D-2595-FAAB2C1F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30916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Representação gráfica em colunas ou em barras de um conjunto de dados previamente dividido em classes. Uma "classe" é um agrupamento de dados.</a:t>
            </a:r>
          </a:p>
          <a:p>
            <a:r>
              <a:rPr lang="pt-BR" dirty="0">
                <a:ea typeface="+mn-lt"/>
                <a:cs typeface="+mn-lt"/>
              </a:rPr>
              <a:t>A base de cada uma das barras representa uma classe e a altura representa a quantidade ou frequência absoluta com que o valor de cada classe ocorre.</a:t>
            </a:r>
          </a:p>
        </p:txBody>
      </p:sp>
      <p:pic>
        <p:nvPicPr>
          <p:cNvPr id="4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EFB04DE3-D36D-B393-35A4-5464427E6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809" y="2860778"/>
            <a:ext cx="6462255" cy="26539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206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F1E24-EE6E-4C0D-BEEE-63C898E1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gráficos?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A71667-A25C-B7ED-31F0-4F7E032B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 de representar dados visualmente</a:t>
            </a:r>
          </a:p>
          <a:p>
            <a:r>
              <a:rPr lang="pt-BR" dirty="0"/>
              <a:t>Auxiliam a tomada de decisão</a:t>
            </a:r>
          </a:p>
          <a:p>
            <a:r>
              <a:rPr lang="pt-BR" dirty="0"/>
              <a:t>Forma visual de apresentar grande quantidade de dados que podem não ser intuitivos em formato de tabela</a:t>
            </a:r>
          </a:p>
        </p:txBody>
      </p:sp>
    </p:spTree>
    <p:extLst>
      <p:ext uri="{BB962C8B-B14F-4D97-AF65-F5344CB8AC3E}">
        <p14:creationId xmlns:p14="http://schemas.microsoft.com/office/powerpoint/2010/main" val="216231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CE1AF-AA7F-EA76-E728-7D8605A4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de gráficos no Excel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8B527D-9D11-6BD3-D4BA-DA119DA81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Título</a:t>
            </a:r>
          </a:p>
          <a:p>
            <a:pPr lvl="1"/>
            <a:r>
              <a:rPr lang="pt-BR" dirty="0"/>
              <a:t>Nomeia o gráfico</a:t>
            </a:r>
          </a:p>
          <a:p>
            <a:r>
              <a:rPr lang="pt-BR" dirty="0"/>
              <a:t>Eixo X e Y</a:t>
            </a:r>
          </a:p>
          <a:p>
            <a:pPr lvl="1"/>
            <a:r>
              <a:rPr lang="pt-BR" dirty="0"/>
              <a:t>Representação horizontal e vertical dos dados</a:t>
            </a:r>
          </a:p>
          <a:p>
            <a:r>
              <a:rPr lang="pt-BR" dirty="0"/>
              <a:t>Rótulos de dados</a:t>
            </a:r>
          </a:p>
          <a:p>
            <a:pPr lvl="1"/>
            <a:r>
              <a:rPr lang="pt-BR" dirty="0"/>
              <a:t>Pequenos nomes para a parcela de dados</a:t>
            </a:r>
          </a:p>
          <a:p>
            <a:r>
              <a:rPr lang="pt-BR" dirty="0"/>
              <a:t>Linhas de grade</a:t>
            </a:r>
          </a:p>
          <a:p>
            <a:pPr lvl="1"/>
            <a:r>
              <a:rPr lang="pt-BR" dirty="0"/>
              <a:t>Ajudam a melhorar a leitura</a:t>
            </a:r>
          </a:p>
          <a:p>
            <a:r>
              <a:rPr lang="pt-BR" dirty="0"/>
              <a:t>Legenda do gráfico</a:t>
            </a:r>
          </a:p>
          <a:p>
            <a:pPr lvl="1"/>
            <a:r>
              <a:rPr lang="pt-BR" dirty="0"/>
              <a:t>Indica a relação entre as informações em cada seção</a:t>
            </a:r>
          </a:p>
        </p:txBody>
      </p:sp>
    </p:spTree>
    <p:extLst>
      <p:ext uri="{BB962C8B-B14F-4D97-AF65-F5344CB8AC3E}">
        <p14:creationId xmlns:p14="http://schemas.microsoft.com/office/powerpoint/2010/main" val="72753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4486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D9EAE893-D5A6-0E16-90FA-3D8A95C5C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724" y="569476"/>
            <a:ext cx="7524963" cy="571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7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93AF1-1C41-852B-3840-4C2EE1B0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de gráficos no Excel</a:t>
            </a:r>
            <a:endParaRPr lang="pt-BR" dirty="0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A9AF90-8EA7-6779-986A-451D28310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1. área de gráfico.</a:t>
            </a:r>
          </a:p>
          <a:p>
            <a:pPr marL="0" indent="0">
              <a:buNone/>
            </a:pPr>
            <a:r>
              <a:rPr lang="pt-BR" dirty="0"/>
              <a:t>2. área de plotagem do gráfico.</a:t>
            </a:r>
          </a:p>
          <a:p>
            <a:pPr marL="0" indent="0">
              <a:buNone/>
            </a:pPr>
            <a:r>
              <a:rPr lang="pt-BR" dirty="0"/>
              <a:t>3. série de dados que são plotados no gráfico.</a:t>
            </a:r>
          </a:p>
          <a:p>
            <a:pPr marL="0" indent="0">
              <a:buNone/>
            </a:pPr>
            <a:r>
              <a:rPr lang="pt-BR" dirty="0"/>
              <a:t>4. eixo horizontal e o eixo vertical.</a:t>
            </a:r>
          </a:p>
          <a:p>
            <a:pPr marL="0" indent="0">
              <a:buNone/>
            </a:pPr>
            <a:r>
              <a:rPr lang="pt-BR" dirty="0"/>
              <a:t>5. legenda do gráfico.</a:t>
            </a:r>
          </a:p>
          <a:p>
            <a:pPr marL="0" indent="0">
              <a:buNone/>
            </a:pPr>
            <a:r>
              <a:rPr lang="pt-BR" dirty="0"/>
              <a:t>6. título de gráfico e eixo que você pode utilizar no gráfico.</a:t>
            </a:r>
          </a:p>
          <a:p>
            <a:pPr marL="0" indent="0">
              <a:buNone/>
            </a:pPr>
            <a:r>
              <a:rPr lang="pt-BR" dirty="0"/>
              <a:t>7. rótulo de dados que você pode usar para identificar detalhes em uma série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23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2BE21-85F2-E4F3-EB49-69945E02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gráficos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1F16D-B880-9AFD-93DB-F1014DFAE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Gráfico de linhas</a:t>
            </a:r>
          </a:p>
          <a:p>
            <a:r>
              <a:rPr lang="pt-BR" dirty="0"/>
              <a:t>Gráfico de colunas</a:t>
            </a:r>
          </a:p>
          <a:p>
            <a:r>
              <a:rPr lang="pt-BR" dirty="0"/>
              <a:t>Gráfico de barras</a:t>
            </a:r>
          </a:p>
          <a:p>
            <a:r>
              <a:rPr lang="pt-BR" dirty="0"/>
              <a:t>Gráfico de pizza</a:t>
            </a:r>
          </a:p>
          <a:p>
            <a:r>
              <a:rPr lang="pt-BR" dirty="0"/>
              <a:t>Gráfico de áreas</a:t>
            </a:r>
          </a:p>
          <a:p>
            <a:r>
              <a:rPr lang="pt-BR" dirty="0"/>
              <a:t>Gráfico de dispersão</a:t>
            </a:r>
          </a:p>
          <a:p>
            <a:r>
              <a:rPr lang="pt-BR" dirty="0"/>
              <a:t>Histograma</a:t>
            </a:r>
          </a:p>
          <a:p>
            <a:r>
              <a:rPr lang="pt-BR" dirty="0"/>
              <a:t>Box </a:t>
            </a:r>
            <a:r>
              <a:rPr lang="pt-BR" dirty="0" err="1"/>
              <a:t>Plot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317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793D9-77BC-4141-B511-2E3A3010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Como escolher o tipo de gráfico?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81BA79-2DEF-5C40-4EE1-9F779746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Gráficos, mapas e infográficos ajudam as pessoas a entender dados complicados, encontrar padrões, identificar tendências, etc.</a:t>
            </a:r>
          </a:p>
          <a:p>
            <a:r>
              <a:rPr lang="pt-BR" dirty="0">
                <a:ea typeface="+mn-lt"/>
                <a:cs typeface="+mn-lt"/>
              </a:rPr>
              <a:t>Embora seus dados possam funcionar com vários tipos de gráficos, cabe a você selecionar o que garante que sua mensagem seja clara e precisa. </a:t>
            </a:r>
          </a:p>
          <a:p>
            <a:r>
              <a:rPr lang="pt-BR" dirty="0">
                <a:ea typeface="+mn-lt"/>
                <a:cs typeface="+mn-lt"/>
              </a:rPr>
              <a:t>Lembre-se: os dados só são valiosos se você souber visualizá-los e contextualizar.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294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D0F18-4E5A-2D37-A8E4-6314E299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Como escolher o tipo de gráfico?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20AE5A-24D8-EAD7-5041-52136BBC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Gráficos de linhas, barras e colunas representam mudanças ao longo do tempo;</a:t>
            </a:r>
          </a:p>
          <a:p>
            <a:r>
              <a:rPr lang="pt-BR" dirty="0">
                <a:ea typeface="+mn-lt"/>
                <a:cs typeface="+mn-lt"/>
              </a:rPr>
              <a:t>Gráficos de pizza (ou setores) exibem partes de um todo;</a:t>
            </a:r>
          </a:p>
          <a:p>
            <a:r>
              <a:rPr lang="pt-BR" dirty="0">
                <a:ea typeface="+mn-lt"/>
                <a:cs typeface="+mn-lt"/>
              </a:rPr>
              <a:t>Gráficos de dispersão são úteis se você tiver muitos dados para visualizar;</a:t>
            </a:r>
          </a:p>
          <a:p>
            <a:r>
              <a:rPr lang="pt-BR" dirty="0">
                <a:cs typeface="Calibri"/>
              </a:rPr>
              <a:t>Histogramas são usados para exibir dados separados em classes;</a:t>
            </a:r>
          </a:p>
          <a:p>
            <a:r>
              <a:rPr lang="pt-BR" dirty="0">
                <a:cs typeface="Calibri"/>
              </a:rPr>
              <a:t>Box </a:t>
            </a:r>
            <a:r>
              <a:rPr lang="pt-BR" dirty="0" err="1">
                <a:cs typeface="Calibri"/>
              </a:rPr>
              <a:t>Plot</a:t>
            </a:r>
            <a:r>
              <a:rPr lang="pt-BR" dirty="0">
                <a:cs typeface="Calibri"/>
              </a:rPr>
              <a:t> mostra a relação percentual entre os dados (quartil).</a:t>
            </a:r>
          </a:p>
        </p:txBody>
      </p:sp>
    </p:spTree>
    <p:extLst>
      <p:ext uri="{BB962C8B-B14F-4D97-AF65-F5344CB8AC3E}">
        <p14:creationId xmlns:p14="http://schemas.microsoft.com/office/powerpoint/2010/main" val="349677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679440-B3E4-B1A5-E8DA-BFF76618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Gráfico de Colunas</a:t>
            </a:r>
            <a:endParaRPr lang="pt-BR" dirty="0"/>
          </a:p>
        </p:txBody>
      </p:sp>
      <p:pic>
        <p:nvPicPr>
          <p:cNvPr id="4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AF370FE6-C3D8-9467-42EF-23EB480E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42517"/>
            <a:ext cx="6909801" cy="430953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841F39-8169-B2BD-DBF6-DFD735786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Juntamente aos gráficos em barra, são os mais utilizados. </a:t>
            </a:r>
          </a:p>
          <a:p>
            <a:r>
              <a:rPr lang="pt-BR" dirty="0">
                <a:ea typeface="+mn-lt"/>
                <a:cs typeface="+mn-lt"/>
              </a:rPr>
              <a:t>Indicam um dado quantitativo sobre diferentes variáveis, lugares ou setores. </a:t>
            </a:r>
          </a:p>
          <a:p>
            <a:r>
              <a:rPr lang="pt-BR" dirty="0">
                <a:ea typeface="+mn-lt"/>
                <a:cs typeface="+mn-lt"/>
              </a:rPr>
              <a:t>Os dados são indicados na posição vertical, enquanto as divisões qualitativas apresentam-se na posição horizontal.</a:t>
            </a:r>
            <a:endParaRPr lang="pt-BR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87531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186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Retrospect</vt:lpstr>
      <vt:lpstr>Visualização de Dados</vt:lpstr>
      <vt:lpstr>O que são gráficos?</vt:lpstr>
      <vt:lpstr>Elementos de gráficos no Excel</vt:lpstr>
      <vt:lpstr>Apresentação do PowerPoint</vt:lpstr>
      <vt:lpstr>Elementos de gráficos no Excel</vt:lpstr>
      <vt:lpstr>Tipos de gráficos</vt:lpstr>
      <vt:lpstr>Como escolher o tipo de gráfico?</vt:lpstr>
      <vt:lpstr>Como escolher o tipo de gráfico?</vt:lpstr>
      <vt:lpstr>Gráfico de Colunas</vt:lpstr>
      <vt:lpstr>Gráfico de Barras</vt:lpstr>
      <vt:lpstr>Gráfico de Pizza ou Setores</vt:lpstr>
      <vt:lpstr>Gráfico de Linhas</vt:lpstr>
      <vt:lpstr>Gráfico de Dispersão (Scatterplot)</vt:lpstr>
      <vt:lpstr>Histograma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Visualização de Dados</dc:title>
  <dc:creator>Thiago Soares Pinheiro</dc:creator>
  <cp:lastModifiedBy>Thiago Soares Pinheiro</cp:lastModifiedBy>
  <cp:revision>156</cp:revision>
  <dcterms:created xsi:type="dcterms:W3CDTF">2022-06-06T12:18:40Z</dcterms:created>
  <dcterms:modified xsi:type="dcterms:W3CDTF">2022-06-10T15:11:53Z</dcterms:modified>
</cp:coreProperties>
</file>