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5"/>
  </p:notesMasterIdLst>
  <p:sldIdLst>
    <p:sldId id="260" r:id="rId5"/>
    <p:sldId id="276" r:id="rId6"/>
    <p:sldId id="277" r:id="rId7"/>
    <p:sldId id="262" r:id="rId8"/>
    <p:sldId id="279" r:id="rId9"/>
    <p:sldId id="263" r:id="rId10"/>
    <p:sldId id="280" r:id="rId11"/>
    <p:sldId id="264" r:id="rId12"/>
    <p:sldId id="265" r:id="rId13"/>
    <p:sldId id="288" r:id="rId14"/>
    <p:sldId id="289" r:id="rId15"/>
    <p:sldId id="290" r:id="rId16"/>
    <p:sldId id="291" r:id="rId17"/>
    <p:sldId id="292" r:id="rId18"/>
    <p:sldId id="299" r:id="rId19"/>
    <p:sldId id="294" r:id="rId20"/>
    <p:sldId id="295" r:id="rId21"/>
    <p:sldId id="300" r:id="rId22"/>
    <p:sldId id="296" r:id="rId23"/>
    <p:sldId id="297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C301A-33F0-4455-7C46-C390304758FF}" v="60" dt="2022-07-23T18:24:41.906"/>
    <p1510:client id="{470B0AD3-4CFE-E3CF-017D-C25BA7F676BA}" v="16" dt="2022-06-27T10:36:06.498"/>
    <p1510:client id="{57ED791E-4BE2-B622-2122-73D3B44F7A16}" v="2" dt="2022-06-14T05:21:28.296"/>
    <p1510:client id="{78D30E49-F69E-0DA6-6673-AD6B8560E4A8}" v="598" dt="2022-07-13T18:52:18.776"/>
    <p1510:client id="{8DB958C1-B1EE-326F-2E33-3C946098DEC9}" v="1140" dt="2022-07-20T23:34:18.147"/>
    <p1510:client id="{B160E7D8-FE90-49D4-EF19-A1536011BB92}" v="14" dt="2022-07-18T23:31:47.628"/>
    <p1510:client id="{D841B579-20CF-8682-7687-42531EA24F04}" v="2246" dt="2022-06-27T00:34:33.300"/>
    <p1510:client id="{E7088597-DCF8-8A4A-7DB7-EB2CA1B36378}" v="11" dt="2022-08-11T18:08:55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21" Type="http://schemas.openxmlformats.org/officeDocument/2006/relationships/slide" Target="slides/slide1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46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12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642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862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999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181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126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109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85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41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77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12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3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IPhone_(1st_generation)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hone_(1st_generation)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Michele Queiroz Ambrosio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Front-end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programi_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Unidades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Medida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no CSS</a:t>
            </a: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2EFBCC40-418F-09E1-B1D5-05491EAB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78" y="1708279"/>
            <a:ext cx="2101145" cy="29475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Podemos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dividir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unidades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medida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duas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categorias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absolutas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relativas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Unidades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medida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no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189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Classificação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tipos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numéricos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valores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183;p17">
            <a:extLst>
              <a:ext uri="{FF2B5EF4-FFF2-40B4-BE49-F238E27FC236}">
                <a16:creationId xmlns:a16="http://schemas.microsoft.com/office/drawing/2014/main" id="{CFDF60BD-B5F4-7F8F-0F58-94C7B877930C}"/>
              </a:ext>
            </a:extLst>
          </p:cNvPr>
          <p:cNvSpPr txBox="1"/>
          <p:nvPr/>
        </p:nvSpPr>
        <p:spPr>
          <a:xfrm>
            <a:off x="650332" y="2268008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&lt;integer&gt;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83;p17">
            <a:extLst>
              <a:ext uri="{FF2B5EF4-FFF2-40B4-BE49-F238E27FC236}">
                <a16:creationId xmlns:a16="http://schemas.microsoft.com/office/drawing/2014/main" id="{56AC3F4A-2B0C-868E-A2B1-72227ADFF630}"/>
              </a:ext>
            </a:extLst>
          </p:cNvPr>
          <p:cNvSpPr txBox="1"/>
          <p:nvPr/>
        </p:nvSpPr>
        <p:spPr>
          <a:xfrm>
            <a:off x="650332" y="2761897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&lt;number&gt;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183;p17">
            <a:extLst>
              <a:ext uri="{FF2B5EF4-FFF2-40B4-BE49-F238E27FC236}">
                <a16:creationId xmlns:a16="http://schemas.microsoft.com/office/drawing/2014/main" id="{4AA31062-3626-845A-1628-233BAA5ABFB4}"/>
              </a:ext>
            </a:extLst>
          </p:cNvPr>
          <p:cNvSpPr txBox="1"/>
          <p:nvPr/>
        </p:nvSpPr>
        <p:spPr>
          <a:xfrm>
            <a:off x="643276" y="4173008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&lt;dimension&gt;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183;p17">
            <a:extLst>
              <a:ext uri="{FF2B5EF4-FFF2-40B4-BE49-F238E27FC236}">
                <a16:creationId xmlns:a16="http://schemas.microsoft.com/office/drawing/2014/main" id="{D8C51E3B-C441-8D32-06E0-89FBBFEAE173}"/>
              </a:ext>
            </a:extLst>
          </p:cNvPr>
          <p:cNvSpPr txBox="1"/>
          <p:nvPr/>
        </p:nvSpPr>
        <p:spPr>
          <a:xfrm>
            <a:off x="650332" y="3255786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&lt;percentage&gt;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0E0901-2F3A-837D-4DE1-684D42E60DE9}"/>
              </a:ext>
            </a:extLst>
          </p:cNvPr>
          <p:cNvSpPr txBox="1"/>
          <p:nvPr/>
        </p:nvSpPr>
        <p:spPr>
          <a:xfrm>
            <a:off x="2353734" y="2251427"/>
            <a:ext cx="6045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Valores inteiros, positivos e negativos (1024; -78)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6AFE1F-CF27-6764-A4F3-3497674F18A3}"/>
              </a:ext>
            </a:extLst>
          </p:cNvPr>
          <p:cNvSpPr txBox="1"/>
          <p:nvPr/>
        </p:nvSpPr>
        <p:spPr>
          <a:xfrm>
            <a:off x="2353734" y="2759427"/>
            <a:ext cx="6045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Valores decimais (0.255; 128; -1.2)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5144D7-4CA0-BD42-72E9-48537153DF03}"/>
              </a:ext>
            </a:extLst>
          </p:cNvPr>
          <p:cNvSpPr txBox="1"/>
          <p:nvPr/>
        </p:nvSpPr>
        <p:spPr>
          <a:xfrm>
            <a:off x="2353734" y="3253316"/>
            <a:ext cx="60451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Valores que representam uma fração de algum outro valor (50%)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58414B-2E8D-097B-96AF-3D01E8920D9A}"/>
              </a:ext>
            </a:extLst>
          </p:cNvPr>
          <p:cNvSpPr txBox="1"/>
          <p:nvPr/>
        </p:nvSpPr>
        <p:spPr>
          <a:xfrm>
            <a:off x="2346678" y="4170538"/>
            <a:ext cx="6045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Valores numéricos com un. de medida atrelada</a:t>
            </a:r>
          </a:p>
        </p:txBody>
      </p:sp>
    </p:spTree>
    <p:extLst>
      <p:ext uri="{BB962C8B-B14F-4D97-AF65-F5344CB8AC3E}">
        <p14:creationId xmlns:p14="http://schemas.microsoft.com/office/powerpoint/2010/main" val="143005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Tipos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numéricos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 do CSS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contemplam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&lt;dimension&gt;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183;p17">
            <a:extLst>
              <a:ext uri="{FF2B5EF4-FFF2-40B4-BE49-F238E27FC236}">
                <a16:creationId xmlns:a16="http://schemas.microsoft.com/office/drawing/2014/main" id="{CFDF60BD-B5F4-7F8F-0F58-94C7B877930C}"/>
              </a:ext>
            </a:extLst>
          </p:cNvPr>
          <p:cNvSpPr txBox="1"/>
          <p:nvPr/>
        </p:nvSpPr>
        <p:spPr>
          <a:xfrm>
            <a:off x="650332" y="2268008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&lt;length&gt;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83;p17">
            <a:extLst>
              <a:ext uri="{FF2B5EF4-FFF2-40B4-BE49-F238E27FC236}">
                <a16:creationId xmlns:a16="http://schemas.microsoft.com/office/drawing/2014/main" id="{56AC3F4A-2B0C-868E-A2B1-72227ADFF630}"/>
              </a:ext>
            </a:extLst>
          </p:cNvPr>
          <p:cNvSpPr txBox="1"/>
          <p:nvPr/>
        </p:nvSpPr>
        <p:spPr>
          <a:xfrm>
            <a:off x="650332" y="2761897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&lt;angle&gt;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183;p17">
            <a:extLst>
              <a:ext uri="{FF2B5EF4-FFF2-40B4-BE49-F238E27FC236}">
                <a16:creationId xmlns:a16="http://schemas.microsoft.com/office/drawing/2014/main" id="{4AA31062-3626-845A-1628-233BAA5ABFB4}"/>
              </a:ext>
            </a:extLst>
          </p:cNvPr>
          <p:cNvSpPr txBox="1"/>
          <p:nvPr/>
        </p:nvSpPr>
        <p:spPr>
          <a:xfrm>
            <a:off x="650332" y="3763786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&lt;resolutions&gt;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183;p17">
            <a:extLst>
              <a:ext uri="{FF2B5EF4-FFF2-40B4-BE49-F238E27FC236}">
                <a16:creationId xmlns:a16="http://schemas.microsoft.com/office/drawing/2014/main" id="{D8C51E3B-C441-8D32-06E0-89FBBFEAE173}"/>
              </a:ext>
            </a:extLst>
          </p:cNvPr>
          <p:cNvSpPr txBox="1"/>
          <p:nvPr/>
        </p:nvSpPr>
        <p:spPr>
          <a:xfrm>
            <a:off x="650332" y="3255786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&lt;time&gt;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0E0901-2F3A-837D-4DE1-684D42E60DE9}"/>
              </a:ext>
            </a:extLst>
          </p:cNvPr>
          <p:cNvSpPr txBox="1"/>
          <p:nvPr/>
        </p:nvSpPr>
        <p:spPr>
          <a:xfrm>
            <a:off x="2353734" y="2251427"/>
            <a:ext cx="6045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Representam distância (</a:t>
            </a:r>
            <a:r>
              <a:rPr lang="pt-BR" sz="2000" dirty="0" err="1">
                <a:latin typeface="Calibri"/>
              </a:rPr>
              <a:t>px</a:t>
            </a:r>
            <a:r>
              <a:rPr lang="pt-BR" sz="2000" dirty="0">
                <a:latin typeface="Calibri"/>
              </a:rPr>
              <a:t>; em; </a:t>
            </a:r>
            <a:r>
              <a:rPr lang="pt-BR" sz="2000" dirty="0" err="1">
                <a:latin typeface="Calibri"/>
              </a:rPr>
              <a:t>vw</a:t>
            </a:r>
            <a:r>
              <a:rPr lang="pt-BR" sz="2000" dirty="0">
                <a:latin typeface="Calibri"/>
              </a:rPr>
              <a:t>; in)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6AFE1F-CF27-6764-A4F3-3497674F18A3}"/>
              </a:ext>
            </a:extLst>
          </p:cNvPr>
          <p:cNvSpPr txBox="1"/>
          <p:nvPr/>
        </p:nvSpPr>
        <p:spPr>
          <a:xfrm>
            <a:off x="2353734" y="2759427"/>
            <a:ext cx="6045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Representam ângulos (</a:t>
            </a:r>
            <a:r>
              <a:rPr lang="pt-BR" sz="2000" dirty="0" err="1">
                <a:latin typeface="Calibri"/>
              </a:rPr>
              <a:t>deg</a:t>
            </a:r>
            <a:r>
              <a:rPr lang="pt-BR" sz="2000" dirty="0">
                <a:latin typeface="Calibri"/>
              </a:rPr>
              <a:t>; </a:t>
            </a:r>
            <a:r>
              <a:rPr lang="pt-BR" sz="2000" dirty="0" err="1">
                <a:latin typeface="Calibri"/>
              </a:rPr>
              <a:t>rad</a:t>
            </a:r>
            <a:r>
              <a:rPr lang="pt-BR" sz="2000" dirty="0">
                <a:latin typeface="Calibri"/>
              </a:rPr>
              <a:t>; </a:t>
            </a:r>
            <a:r>
              <a:rPr lang="pt-BR" sz="2000" dirty="0" err="1">
                <a:latin typeface="Calibri"/>
              </a:rPr>
              <a:t>grad</a:t>
            </a:r>
            <a:r>
              <a:rPr lang="pt-BR" sz="2000" dirty="0">
                <a:latin typeface="Calibri"/>
              </a:rPr>
              <a:t>; </a:t>
            </a:r>
            <a:r>
              <a:rPr lang="pt-BR" sz="2000" dirty="0" err="1">
                <a:latin typeface="Calibri"/>
              </a:rPr>
              <a:t>turn</a:t>
            </a:r>
            <a:r>
              <a:rPr lang="pt-BR" sz="2000" dirty="0">
                <a:latin typeface="Calibri"/>
              </a:rPr>
              <a:t>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5144D7-4CA0-BD42-72E9-48537153DF03}"/>
              </a:ext>
            </a:extLst>
          </p:cNvPr>
          <p:cNvSpPr txBox="1"/>
          <p:nvPr/>
        </p:nvSpPr>
        <p:spPr>
          <a:xfrm>
            <a:off x="2353734" y="3253316"/>
            <a:ext cx="6045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Expressam o tempo (s; </a:t>
            </a:r>
            <a:r>
              <a:rPr lang="pt-BR" sz="2000" dirty="0" err="1">
                <a:latin typeface="Calibri"/>
              </a:rPr>
              <a:t>ms</a:t>
            </a:r>
            <a:r>
              <a:rPr lang="pt-BR" sz="2000" dirty="0">
                <a:latin typeface="Calibri"/>
              </a:rPr>
              <a:t>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58414B-2E8D-097B-96AF-3D01E8920D9A}"/>
              </a:ext>
            </a:extLst>
          </p:cNvPr>
          <p:cNvSpPr txBox="1"/>
          <p:nvPr/>
        </p:nvSpPr>
        <p:spPr>
          <a:xfrm>
            <a:off x="2353734" y="3761316"/>
            <a:ext cx="60451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Descrevem resoluções para dispositivos (</a:t>
            </a:r>
            <a:r>
              <a:rPr lang="pt-BR" sz="2000" dirty="0" err="1">
                <a:latin typeface="Calibri"/>
              </a:rPr>
              <a:t>dpi</a:t>
            </a:r>
            <a:r>
              <a:rPr lang="pt-BR" sz="2000" dirty="0">
                <a:latin typeface="Calibri"/>
              </a:rPr>
              <a:t>; </a:t>
            </a:r>
            <a:r>
              <a:rPr lang="pt-BR" sz="2000" dirty="0" err="1">
                <a:latin typeface="Calibri"/>
              </a:rPr>
              <a:t>dpcm</a:t>
            </a:r>
            <a:r>
              <a:rPr lang="pt-BR" sz="2000" dirty="0">
                <a:latin typeface="Calibri"/>
              </a:rPr>
              <a:t>; </a:t>
            </a:r>
            <a:r>
              <a:rPr lang="pt-BR" sz="2000" dirty="0" err="1">
                <a:latin typeface="Calibri"/>
              </a:rPr>
              <a:t>dppx</a:t>
            </a:r>
            <a:r>
              <a:rPr lang="pt-BR" sz="2000" dirty="0">
                <a:latin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633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Unidades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medida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absolutas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FA3C811-8EF9-DFA6-B567-2E0329BB1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17074"/>
              </p:ext>
            </p:extLst>
          </p:nvPr>
        </p:nvGraphicFramePr>
        <p:xfrm>
          <a:off x="691444" y="1804106"/>
          <a:ext cx="7923388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1694">
                  <a:extLst>
                    <a:ext uri="{9D8B030D-6E8A-4147-A177-3AD203B41FA5}">
                      <a16:colId xmlns:a16="http://schemas.microsoft.com/office/drawing/2014/main" val="3057395636"/>
                    </a:ext>
                  </a:extLst>
                </a:gridCol>
                <a:gridCol w="3961694">
                  <a:extLst>
                    <a:ext uri="{9D8B030D-6E8A-4147-A177-3AD203B41FA5}">
                      <a16:colId xmlns:a16="http://schemas.microsoft.com/office/drawing/2014/main" val="11424402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EA4E60"/>
                          </a:solidFill>
                          <a:latin typeface="Calibri"/>
                        </a:rPr>
                        <a:t>Unidade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EA4E60"/>
                          </a:solidFill>
                          <a:latin typeface="Calibri"/>
                        </a:rPr>
                        <a:t>Nome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588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cm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Centímetros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777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mm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Milímetros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233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Q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Quarto de Milímetro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976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in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Polegadas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320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alibri"/>
                        </a:rPr>
                        <a:t>pc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Paica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7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alibri"/>
                        </a:rPr>
                        <a:t>pt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Pontos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67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alibri"/>
                        </a:rPr>
                        <a:t>px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Pixels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58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627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551414" y="2166563"/>
            <a:ext cx="7410300" cy="8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Pixels no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14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B972A9B-E253-9ACD-654C-5B09F334C7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7" name="Imagem 7" descr="Uma imagem contendo Mapa&#10;&#10;Descrição gerada automaticamente">
            <a:extLst>
              <a:ext uri="{FF2B5EF4-FFF2-40B4-BE49-F238E27FC236}">
                <a16:creationId xmlns:a16="http://schemas.microsoft.com/office/drawing/2014/main" id="{22BC732D-A31A-3EA4-7EAB-023E81793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" y="-1242"/>
            <a:ext cx="9141515" cy="514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86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Pixel,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resolução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densidade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 descr="Telefone celular com mensagem de texto&#10;&#10;Descrição gerada automaticamente">
            <a:extLst>
              <a:ext uri="{FF2B5EF4-FFF2-40B4-BE49-F238E27FC236}">
                <a16:creationId xmlns:a16="http://schemas.microsoft.com/office/drawing/2014/main" id="{6B83B300-EC3D-C88C-57C0-D857C2E0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33" y="1590280"/>
            <a:ext cx="6595533" cy="283077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43E31F1-8447-2509-4A45-2A82DFD44FDA}"/>
              </a:ext>
            </a:extLst>
          </p:cNvPr>
          <p:cNvSpPr txBox="1"/>
          <p:nvPr/>
        </p:nvSpPr>
        <p:spPr>
          <a:xfrm>
            <a:off x="39513" y="4551538"/>
            <a:ext cx="907203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i="1" dirty="0">
                <a:latin typeface="Calibri"/>
              </a:rPr>
              <a:t>(</a:t>
            </a:r>
            <a:r>
              <a:rPr lang="en-US" sz="1000" i="1" dirty="0" err="1">
                <a:latin typeface="Calibri"/>
              </a:rPr>
              <a:t>Crédito</a:t>
            </a:r>
            <a:r>
              <a:rPr lang="en-US" sz="1000" i="1" dirty="0">
                <a:latin typeface="Calibri"/>
              </a:rPr>
              <a:t> da </a:t>
            </a:r>
            <a:r>
              <a:rPr lang="en-US" sz="1000" i="1" dirty="0" err="1">
                <a:latin typeface="Calibri"/>
              </a:rPr>
              <a:t>imagem</a:t>
            </a:r>
            <a:r>
              <a:rPr lang="en-US" sz="1000" i="1" dirty="0">
                <a:latin typeface="Calibri"/>
              </a:rPr>
              <a:t>: </a:t>
            </a:r>
            <a:r>
              <a:rPr lang="en-US" sz="1000" i="1" dirty="0">
                <a:latin typeface="Calibri"/>
                <a:hlinkClick r:id="rId4"/>
              </a:rPr>
              <a:t>Wikipedia</a:t>
            </a:r>
            <a:r>
              <a:rPr lang="en-US" sz="1000" i="1" dirty="0">
                <a:latin typeface="Calibri"/>
              </a:rPr>
              <a:t>)</a:t>
            </a:r>
            <a:endParaRPr lang="en-US" sz="1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456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Pixel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físico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pixel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lógico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DC3CC3-5202-F256-0F0A-2AC16AE432EA}"/>
              </a:ext>
            </a:extLst>
          </p:cNvPr>
          <p:cNvSpPr/>
          <p:nvPr/>
        </p:nvSpPr>
        <p:spPr>
          <a:xfrm>
            <a:off x="1045633" y="1825272"/>
            <a:ext cx="2074334" cy="2074334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E6829F-5772-D023-F3AF-D9BA7DC93657}"/>
              </a:ext>
            </a:extLst>
          </p:cNvPr>
          <p:cNvSpPr/>
          <p:nvPr/>
        </p:nvSpPr>
        <p:spPr>
          <a:xfrm>
            <a:off x="3458633" y="1825272"/>
            <a:ext cx="945446" cy="94544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01AE35-2F7E-E2AE-0C24-155E48440F6D}"/>
              </a:ext>
            </a:extLst>
          </p:cNvPr>
          <p:cNvSpPr/>
          <p:nvPr/>
        </p:nvSpPr>
        <p:spPr>
          <a:xfrm>
            <a:off x="4587522" y="1825272"/>
            <a:ext cx="945446" cy="94544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BFCFD3D-CBE6-57BC-D858-548E3F1F7B90}"/>
              </a:ext>
            </a:extLst>
          </p:cNvPr>
          <p:cNvSpPr/>
          <p:nvPr/>
        </p:nvSpPr>
        <p:spPr>
          <a:xfrm>
            <a:off x="3458633" y="2954161"/>
            <a:ext cx="945446" cy="94544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BE39FA2-4463-8CDD-6C9E-964D16598D4D}"/>
              </a:ext>
            </a:extLst>
          </p:cNvPr>
          <p:cNvSpPr/>
          <p:nvPr/>
        </p:nvSpPr>
        <p:spPr>
          <a:xfrm>
            <a:off x="4587522" y="2954161"/>
            <a:ext cx="945446" cy="94544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6176F63-1BB2-7163-B508-EDF50DA20883}"/>
              </a:ext>
            </a:extLst>
          </p:cNvPr>
          <p:cNvSpPr/>
          <p:nvPr/>
        </p:nvSpPr>
        <p:spPr>
          <a:xfrm>
            <a:off x="6605410" y="1818216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89CCF7F-5A1F-D1DD-8B83-E1D08CBD038A}"/>
              </a:ext>
            </a:extLst>
          </p:cNvPr>
          <p:cNvSpPr/>
          <p:nvPr/>
        </p:nvSpPr>
        <p:spPr>
          <a:xfrm>
            <a:off x="5899855" y="1818216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E235491-AFAE-D56D-1E7D-638A05E359FA}"/>
              </a:ext>
            </a:extLst>
          </p:cNvPr>
          <p:cNvSpPr/>
          <p:nvPr/>
        </p:nvSpPr>
        <p:spPr>
          <a:xfrm>
            <a:off x="7318022" y="1818216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8506F83-3DBF-20B9-6271-FF51B8D27644}"/>
              </a:ext>
            </a:extLst>
          </p:cNvPr>
          <p:cNvSpPr/>
          <p:nvPr/>
        </p:nvSpPr>
        <p:spPr>
          <a:xfrm>
            <a:off x="5899855" y="2530827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A27D11D-97A0-099C-F87C-AF7AD430D3A8}"/>
              </a:ext>
            </a:extLst>
          </p:cNvPr>
          <p:cNvSpPr/>
          <p:nvPr/>
        </p:nvSpPr>
        <p:spPr>
          <a:xfrm>
            <a:off x="6612466" y="2530827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DA0C97B-555A-CC45-931E-FF583210DB3D}"/>
              </a:ext>
            </a:extLst>
          </p:cNvPr>
          <p:cNvSpPr/>
          <p:nvPr/>
        </p:nvSpPr>
        <p:spPr>
          <a:xfrm>
            <a:off x="7318022" y="2530827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34DA557-A5CD-ED2E-4F11-0CFE2F285E4E}"/>
              </a:ext>
            </a:extLst>
          </p:cNvPr>
          <p:cNvSpPr/>
          <p:nvPr/>
        </p:nvSpPr>
        <p:spPr>
          <a:xfrm>
            <a:off x="5899855" y="3236383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5DCFB6E-625C-E58E-6AB2-04B0F4BAB62A}"/>
              </a:ext>
            </a:extLst>
          </p:cNvPr>
          <p:cNvSpPr/>
          <p:nvPr/>
        </p:nvSpPr>
        <p:spPr>
          <a:xfrm>
            <a:off x="6612466" y="3236383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38A382B-A397-7CA9-478C-46DA09DF2384}"/>
              </a:ext>
            </a:extLst>
          </p:cNvPr>
          <p:cNvSpPr/>
          <p:nvPr/>
        </p:nvSpPr>
        <p:spPr>
          <a:xfrm>
            <a:off x="7318022" y="3236383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8AF1A2-BA8F-26AA-4310-36153B919AF0}"/>
              </a:ext>
            </a:extLst>
          </p:cNvPr>
          <p:cNvSpPr txBox="1"/>
          <p:nvPr/>
        </p:nvSpPr>
        <p:spPr>
          <a:xfrm>
            <a:off x="1764595" y="4018844"/>
            <a:ext cx="5206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latin typeface="Calibri"/>
              </a:rPr>
              <a:t>1x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A6B1687-CBC2-776B-52DC-CD6DAF7F2865}"/>
              </a:ext>
            </a:extLst>
          </p:cNvPr>
          <p:cNvSpPr txBox="1"/>
          <p:nvPr/>
        </p:nvSpPr>
        <p:spPr>
          <a:xfrm>
            <a:off x="4142317" y="4018844"/>
            <a:ext cx="5206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latin typeface="Calibri"/>
              </a:rPr>
              <a:t>2x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70807B3-CDE8-AA0C-7524-C4A34A90595A}"/>
              </a:ext>
            </a:extLst>
          </p:cNvPr>
          <p:cNvSpPr txBox="1"/>
          <p:nvPr/>
        </p:nvSpPr>
        <p:spPr>
          <a:xfrm>
            <a:off x="6689373" y="4018844"/>
            <a:ext cx="5206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latin typeface="Calibri"/>
              </a:rPr>
              <a:t>3x</a:t>
            </a:r>
          </a:p>
        </p:txBody>
      </p:sp>
    </p:spTree>
    <p:extLst>
      <p:ext uri="{BB962C8B-B14F-4D97-AF65-F5344CB8AC3E}">
        <p14:creationId xmlns:p14="http://schemas.microsoft.com/office/powerpoint/2010/main" val="2646362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Pixel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físico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pixel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lógico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5EE1B11-C9DF-F4E3-26E1-6946565CA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166" y="1934999"/>
            <a:ext cx="4569515" cy="2310897"/>
          </a:xfrm>
          <a:prstGeom prst="rect">
            <a:avLst/>
          </a:prstGeom>
        </p:spPr>
      </p:pic>
      <p:pic>
        <p:nvPicPr>
          <p:cNvPr id="3" name="Imagem 4">
            <a:extLst>
              <a:ext uri="{FF2B5EF4-FFF2-40B4-BE49-F238E27FC236}">
                <a16:creationId xmlns:a16="http://schemas.microsoft.com/office/drawing/2014/main" id="{DA2325C4-B487-5F72-5AC8-A977241FA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90" y="2852852"/>
            <a:ext cx="2743200" cy="10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16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E5F1FE-F675-0298-69D1-5CF6ED564B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Tela de televisão com imagem de homem&#10;&#10;Descrição gerada automaticamente">
            <a:extLst>
              <a:ext uri="{FF2B5EF4-FFF2-40B4-BE49-F238E27FC236}">
                <a16:creationId xmlns:a16="http://schemas.microsoft.com/office/drawing/2014/main" id="{5FCE8B06-0625-818C-73DE-CD100A767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2100" y="-29684"/>
            <a:ext cx="9657642" cy="520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4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0" name="Google Shape;163;g109ffa863cd_0_0">
            <a:extLst>
              <a:ext uri="{FF2B5EF4-FFF2-40B4-BE49-F238E27FC236}">
                <a16:creationId xmlns:a16="http://schemas.microsoft.com/office/drawing/2014/main" id="{683DEB30-AE0E-5389-CA39-7E64A1A64116}"/>
              </a:ext>
            </a:extLst>
          </p:cNvPr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entrei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tecnologia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(2012-2013) </a:t>
            </a:r>
            <a:endParaRPr lang="en-US" dirty="0">
              <a:ea typeface="Calibri"/>
            </a:endParaRP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Curso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técnico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informática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ETEC;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(2014-2017) 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Faculdade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Ciência da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Computação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UNISO;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(2017-atualmente)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Front-end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Eduzz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5155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1CF6F5-5808-D746-C006-C99E08C132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883614DC-B13F-DC5E-068E-C8D3A8344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2" y="543680"/>
            <a:ext cx="9149644" cy="459941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28B9B3E-429C-FCE5-59A9-64A89486041B}"/>
              </a:ext>
            </a:extLst>
          </p:cNvPr>
          <p:cNvSpPr txBox="1"/>
          <p:nvPr/>
        </p:nvSpPr>
        <p:spPr>
          <a:xfrm>
            <a:off x="166512" y="170039"/>
            <a:ext cx="781614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 err="1">
                <a:latin typeface="Calibri"/>
              </a:rPr>
              <a:t>Telas</a:t>
            </a:r>
            <a:r>
              <a:rPr lang="en-US" sz="1000" i="1" dirty="0">
                <a:latin typeface="Calibri"/>
              </a:rPr>
              <a:t> de </a:t>
            </a:r>
            <a:r>
              <a:rPr lang="en-US" sz="1000" i="1" dirty="0" err="1">
                <a:latin typeface="Calibri"/>
              </a:rPr>
              <a:t>alta</a:t>
            </a:r>
            <a:r>
              <a:rPr lang="en-US" sz="1000" i="1" dirty="0">
                <a:latin typeface="Calibri"/>
              </a:rPr>
              <a:t> </a:t>
            </a:r>
            <a:r>
              <a:rPr lang="en-US" sz="1000" i="1" dirty="0" err="1">
                <a:latin typeface="Calibri"/>
              </a:rPr>
              <a:t>densidade</a:t>
            </a:r>
            <a:r>
              <a:rPr lang="en-US" sz="1000" i="1" dirty="0">
                <a:latin typeface="Calibri"/>
              </a:rPr>
              <a:t> </a:t>
            </a:r>
            <a:r>
              <a:rPr lang="en-US" sz="1000" i="1" dirty="0" err="1">
                <a:latin typeface="Calibri"/>
              </a:rPr>
              <a:t>causaram</a:t>
            </a:r>
            <a:r>
              <a:rPr lang="en-US" sz="1000" i="1" dirty="0">
                <a:latin typeface="Calibri"/>
              </a:rPr>
              <a:t> a </a:t>
            </a:r>
            <a:r>
              <a:rPr lang="en-US" sz="1000" i="1" dirty="0" err="1">
                <a:latin typeface="Calibri"/>
              </a:rPr>
              <a:t>primeira</a:t>
            </a:r>
            <a:r>
              <a:rPr lang="en-US" sz="1000" i="1" dirty="0">
                <a:latin typeface="Calibri"/>
              </a:rPr>
              <a:t> </a:t>
            </a:r>
            <a:r>
              <a:rPr lang="en-US" sz="1000" i="1" dirty="0" err="1">
                <a:latin typeface="Calibri"/>
              </a:rPr>
              <a:t>separação</a:t>
            </a:r>
            <a:r>
              <a:rPr lang="en-US" sz="1000" i="1" dirty="0">
                <a:latin typeface="Calibri"/>
              </a:rPr>
              <a:t> entre pixels de </a:t>
            </a:r>
            <a:r>
              <a:rPr lang="en-US" sz="1000" i="1" dirty="0" err="1">
                <a:latin typeface="Calibri"/>
              </a:rPr>
              <a:t>dispositivo</a:t>
            </a:r>
            <a:r>
              <a:rPr lang="en-US" sz="1000" i="1" dirty="0">
                <a:latin typeface="Calibri"/>
              </a:rPr>
              <a:t> e pixels CSS. (</a:t>
            </a:r>
            <a:r>
              <a:rPr lang="en-US" sz="1000" i="1" dirty="0" err="1">
                <a:latin typeface="Calibri"/>
              </a:rPr>
              <a:t>Crédito</a:t>
            </a:r>
            <a:r>
              <a:rPr lang="en-US" sz="1000" i="1" dirty="0">
                <a:latin typeface="Calibri"/>
              </a:rPr>
              <a:t> da </a:t>
            </a:r>
            <a:r>
              <a:rPr lang="en-US" sz="1000" i="1" dirty="0" err="1">
                <a:latin typeface="Calibri"/>
              </a:rPr>
              <a:t>imagem</a:t>
            </a:r>
            <a:r>
              <a:rPr lang="en-US" sz="1000" i="1" dirty="0">
                <a:latin typeface="Calibri"/>
              </a:rPr>
              <a:t>: </a:t>
            </a:r>
            <a:r>
              <a:rPr lang="en-US" sz="1000" i="1" dirty="0">
                <a:latin typeface="Calibri"/>
                <a:hlinkClick r:id="rId3"/>
              </a:rPr>
              <a:t>Wikipedia</a:t>
            </a:r>
            <a:r>
              <a:rPr lang="en-US" sz="1000" i="1" dirty="0">
                <a:latin typeface="Calibri"/>
              </a:rPr>
              <a:t>)</a:t>
            </a:r>
            <a:endParaRPr lang="en-US" sz="1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695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AE502F10-1ABC-89AD-AEF3-D01A3680CC13}"/>
              </a:ext>
            </a:extLst>
          </p:cNvPr>
          <p:cNvSpPr txBox="1"/>
          <p:nvPr/>
        </p:nvSpPr>
        <p:spPr>
          <a:xfrm>
            <a:off x="565525" y="1481050"/>
            <a:ext cx="5218267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me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redes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sociais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Instagram: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@programi_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twitch.tv/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michele_ambrosio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LinkedIn: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 Ambrosio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Github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@micheleambrosio</a:t>
            </a:r>
          </a:p>
        </p:txBody>
      </p:sp>
      <p:pic>
        <p:nvPicPr>
          <p:cNvPr id="6" name="Imagem 6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4A0DA65D-FF46-2CCA-4FDC-6B8CD08F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89" y="1391036"/>
            <a:ext cx="2743200" cy="317987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Fundamentos</a:t>
            </a:r>
            <a:r>
              <a:rPr lang="en-US" sz="2400" dirty="0">
                <a:latin typeface="Calibri"/>
                <a:ea typeface="Calibri"/>
              </a:rPr>
              <a:t> do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Estilizações</a:t>
            </a:r>
            <a:r>
              <a:rPr lang="en-US" sz="2400" dirty="0">
                <a:latin typeface="Calibri"/>
                <a:ea typeface="Calibri"/>
              </a:rPr>
              <a:t> </a:t>
            </a:r>
            <a:r>
              <a:rPr lang="en-US" sz="2400" dirty="0" err="1">
                <a:latin typeface="Calibri"/>
                <a:ea typeface="Calibri"/>
              </a:rPr>
              <a:t>básicas</a:t>
            </a:r>
            <a:r>
              <a:rPr lang="en-US" sz="2400" dirty="0">
                <a:latin typeface="Calibri"/>
                <a:ea typeface="Calibri"/>
              </a:rPr>
              <a:t> com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Unidades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Medida</a:t>
            </a:r>
            <a:r>
              <a:rPr lang="en-US" sz="2400" dirty="0">
                <a:latin typeface="Calibri"/>
                <a:ea typeface="Calibri"/>
              </a:rPr>
              <a:t>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Posicionamentos</a:t>
            </a:r>
            <a:r>
              <a:rPr lang="en-US" sz="2400" dirty="0">
                <a:latin typeface="Calibri"/>
                <a:ea typeface="Calibri"/>
              </a:rPr>
              <a:t> e displays;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Alinhamento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(flexbox e grid layout);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Responsividade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</a:t>
            </a:r>
            <a:endParaRPr lang="en-US" dirty="0"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Pseudo-classes;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Transições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Animações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Convenções</a:t>
            </a:r>
            <a:r>
              <a:rPr lang="en-US" sz="2400" dirty="0">
                <a:latin typeface="Calibri"/>
                <a:ea typeface="Calibri"/>
              </a:rPr>
              <a:t> no CSS e frameworks.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069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importante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tenha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base de HTML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fundamentos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básicos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CSS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acompanhar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conseguir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suas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totalmente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CSS.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Plugins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 Live Server e Emmet;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Google Chrome.</a:t>
            </a: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Ferramentas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utilizadas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627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pt-BR"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Unidades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medida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absolutas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Unidades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medida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relativas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Unidades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medida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absolutas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02B968-063A-4D3F-8AB9-D251B5FCDB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20</Slides>
  <Notes>17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868</cp:revision>
  <dcterms:modified xsi:type="dcterms:W3CDTF">2023-08-05T20:15:22Z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