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9"/>
  </p:notesMasterIdLst>
  <p:sldIdLst>
    <p:sldId id="257" r:id="rId5"/>
    <p:sldId id="258" r:id="rId6"/>
    <p:sldId id="259" r:id="rId7"/>
    <p:sldId id="260" r:id="rId8"/>
    <p:sldId id="261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66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entury Gothic" panose="020B0502020202020204" pitchFamily="34" charset="0"/>
      <p:regular r:id="rId24"/>
      <p:bold r:id="rId25"/>
      <p:italic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  <p15:guide id="3" orient="horz" pos="933">
          <p15:clr>
            <a:srgbClr val="9AA0A6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i+ylYUkEVdo0a8+P31vEfVCVuf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145"/>
    <a:srgbClr val="181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D44BDB-DAC1-40EF-9C23-EB3AB7FF4293}" v="8" dt="2022-07-19T21:52:29.581"/>
    <p1510:client id="{5EC9BEE4-208E-DE86-6FDE-EFF0BF8C216C}" v="110" dt="2022-07-19T22:48:28.5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76" y="84"/>
      </p:cViewPr>
      <p:guideLst>
        <p:guide orient="horz" pos="1620"/>
        <p:guide pos="2880"/>
        <p:guide orient="horz" pos="9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32" Type="http://customschemas.google.com/relationships/presentationmetadata" Target="metadata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" name="Google Shape;2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" name="Google Shape;4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7210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80728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" name="Google Shape;4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3723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5626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15af5f028_1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015af5f028_1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" name="Google Shape;3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" name="Google Shape;3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" name="Google Shape;4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" name="Google Shape;4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" name="Google Shape;4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4720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8589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5"/>
          <p:cNvSpPr txBox="1">
            <a:spLocks noGrp="1"/>
          </p:cNvSpPr>
          <p:nvPr>
            <p:ph type="sldNum" idx="12"/>
          </p:nvPr>
        </p:nvSpPr>
        <p:spPr>
          <a:xfrm>
            <a:off x="8605146" y="469311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68900" y="4679327"/>
            <a:ext cx="421175" cy="42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8150" y="129950"/>
            <a:ext cx="898175" cy="32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24"/>
          <p:cNvPicPr preferRelativeResize="0"/>
          <p:nvPr/>
        </p:nvPicPr>
        <p:blipFill rotWithShape="1">
          <a:blip r:embed="rId5">
            <a:alphaModFix/>
          </a:blip>
          <a:srcRect l="39613"/>
          <a:stretch/>
        </p:blipFill>
        <p:spPr>
          <a:xfrm>
            <a:off x="-4" y="4475350"/>
            <a:ext cx="2021374" cy="6681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4"/>
          <p:cNvSpPr txBox="1">
            <a:spLocks noGrp="1"/>
          </p:cNvSpPr>
          <p:nvPr>
            <p:ph type="sldNum" idx="12"/>
          </p:nvPr>
        </p:nvSpPr>
        <p:spPr>
          <a:xfrm>
            <a:off x="8605146" y="469311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it.ly/3PCnMzk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owto/howto_website_create_resume.as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digitalinnovationone/resum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bit.ly/3RJBa6x" TargetMode="Externa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1482725" y="3585263"/>
            <a:ext cx="4708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Venilton FalvoJr</a:t>
            </a:r>
            <a:endParaRPr sz="2400" b="0" i="0" u="none" strike="noStrike" cap="none" dirty="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1482725" y="4067913"/>
            <a:ext cx="4708200" cy="6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Education Tech Lead </a:t>
            </a:r>
            <a:r>
              <a:rPr lang="en-US" sz="1600" b="0" i="0" u="none" strike="noStrike" cap="none" dirty="0" err="1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1600" b="0" i="0" u="none" strike="noStrike" cap="none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 DIO</a:t>
            </a:r>
            <a:endParaRPr lang="en-US" sz="1600" dirty="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@falvojr</a:t>
            </a:r>
            <a:endParaRPr sz="1600" b="0" i="0" u="none" strike="noStrike" cap="none" dirty="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1482725" y="733025"/>
            <a:ext cx="6607200" cy="21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F1C23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um Currículo de Sucesso: O Passo a Passo em Tempo Real</a:t>
            </a:r>
            <a:endParaRPr sz="4000" b="0" i="0" u="none" strike="noStrike" cap="none" dirty="0">
              <a:solidFill>
                <a:srgbClr val="18181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" name="Google Shape;2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7365" y="1533415"/>
            <a:ext cx="574775" cy="57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2"/>
          <p:cNvSpPr txBox="1">
            <a:spLocks noGrp="1"/>
          </p:cNvSpPr>
          <p:nvPr>
            <p:ph type="sldNum" idx="12"/>
          </p:nvPr>
        </p:nvSpPr>
        <p:spPr>
          <a:xfrm>
            <a:off x="8605146" y="469311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2523F36-9F34-DA2F-6365-506506EB85F1}"/>
              </a:ext>
            </a:extLst>
          </p:cNvPr>
          <p:cNvSpPr txBox="1"/>
          <p:nvPr/>
        </p:nvSpPr>
        <p:spPr>
          <a:xfrm>
            <a:off x="6879431" y="4736024"/>
            <a:ext cx="17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b="1" dirty="0">
                <a:solidFill>
                  <a:srgbClr val="181818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bit.ly/3PCnMzk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5"/>
          <p:cNvSpPr txBox="1"/>
          <p:nvPr/>
        </p:nvSpPr>
        <p:spPr>
          <a:xfrm>
            <a:off x="1632901" y="3223150"/>
            <a:ext cx="71640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// </a:t>
            </a:r>
            <a:r>
              <a:rPr lang="pt-BR" sz="24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Suas principais experiências de aprendizado</a:t>
            </a:r>
          </a:p>
        </p:txBody>
      </p:sp>
      <p:pic>
        <p:nvPicPr>
          <p:cNvPr id="48" name="Google Shape;4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5"/>
          <p:cNvSpPr txBox="1"/>
          <p:nvPr/>
        </p:nvSpPr>
        <p:spPr>
          <a:xfrm>
            <a:off x="1632900" y="1698575"/>
            <a:ext cx="7164000" cy="12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 dirty="0">
                <a:solidFill>
                  <a:srgbClr val="E5E14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Educação</a:t>
            </a:r>
            <a:endParaRPr lang="pt-BR" sz="4000" i="1" u="none" strike="noStrike" cap="none" dirty="0">
              <a:solidFill>
                <a:srgbClr val="E5E14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0" name="Google Shape;50;p5"/>
          <p:cNvPicPr preferRelativeResize="0"/>
          <p:nvPr/>
        </p:nvPicPr>
        <p:blipFill rotWithShape="1">
          <a:blip r:embed="rId5">
            <a:alphaModFix/>
          </a:blip>
          <a:srcRect l="38642"/>
          <a:stretch/>
        </p:blipFill>
        <p:spPr>
          <a:xfrm>
            <a:off x="0" y="1344775"/>
            <a:ext cx="851500" cy="138776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8605146" y="469311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770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/>
          <p:nvPr/>
        </p:nvSpPr>
        <p:spPr>
          <a:xfrm>
            <a:off x="565524" y="636550"/>
            <a:ext cx="8039619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F1C23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Educação</a:t>
            </a:r>
            <a:endParaRPr sz="4000" b="0" i="0" u="none" strike="noStrike" cap="none" dirty="0">
              <a:solidFill>
                <a:srgbClr val="F1C23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" name="Google Shape;57;p6"/>
          <p:cNvSpPr txBox="1"/>
          <p:nvPr/>
        </p:nvSpPr>
        <p:spPr>
          <a:xfrm>
            <a:off x="565525" y="1481051"/>
            <a:ext cx="8039620" cy="321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400" b="0" i="0" u="none" strike="noStrike" cap="none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Dê uma visão geral de sua formação educacional.</a:t>
            </a:r>
          </a:p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400" b="0" i="0" u="none" strike="noStrike" cap="none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Inclua detalhes como a instituição/plataforma, grau e ano.</a:t>
            </a:r>
          </a:p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400" b="1" i="0" u="none" strike="noStrike" cap="none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Cursos </a:t>
            </a:r>
            <a:r>
              <a:rPr lang="pt-BR" sz="2400" i="0" u="none" strike="noStrike" cap="none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pt-BR" sz="2400" b="1" i="0" u="none" strike="noStrike" cap="none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 certificações profissionais</a:t>
            </a:r>
            <a:r>
              <a:rPr lang="pt-BR" sz="2400" b="0" i="0" u="none" strike="noStrike" cap="none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 (como </a:t>
            </a:r>
            <a:r>
              <a:rPr lang="pt-BR" sz="2400" b="1" i="0" u="none" strike="noStrike" cap="none" dirty="0" err="1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Bootcamps</a:t>
            </a:r>
            <a:r>
              <a:rPr lang="pt-BR" sz="2400" b="0" i="0" u="none" strike="noStrike" cap="none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) podem ser listados como educação.</a:t>
            </a:r>
          </a:p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pt-BR" sz="2400" i="0" u="none" strike="noStrike" cap="none" dirty="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6"/>
          <p:cNvSpPr txBox="1">
            <a:spLocks noGrp="1"/>
          </p:cNvSpPr>
          <p:nvPr>
            <p:ph type="sldNum" idx="12"/>
          </p:nvPr>
        </p:nvSpPr>
        <p:spPr>
          <a:xfrm>
            <a:off x="8605146" y="469311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704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5"/>
          <p:cNvSpPr txBox="1"/>
          <p:nvPr/>
        </p:nvSpPr>
        <p:spPr>
          <a:xfrm>
            <a:off x="1632901" y="3223150"/>
            <a:ext cx="71640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//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Bora criar juntos o seu currículo online agora!?</a:t>
            </a:r>
            <a:endParaRPr lang="pt-BR" sz="2400" b="0" i="0" u="none" strike="noStrike" cap="none" dirty="0">
              <a:solidFill>
                <a:schemeClr val="bg1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" name="Google Shape;4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5"/>
          <p:cNvSpPr txBox="1"/>
          <p:nvPr/>
        </p:nvSpPr>
        <p:spPr>
          <a:xfrm>
            <a:off x="1632900" y="1698575"/>
            <a:ext cx="7164000" cy="12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5E14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</a:t>
            </a:r>
            <a:r>
              <a:rPr lang="pt-BR" sz="4000" b="1" dirty="0" err="1">
                <a:solidFill>
                  <a:srgbClr val="E5E14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</a:t>
            </a:r>
            <a:r>
              <a:rPr lang="pt-BR" sz="4000" b="1" dirty="0">
                <a:solidFill>
                  <a:srgbClr val="E5E14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!</a:t>
            </a:r>
            <a:endParaRPr lang="pt-BR" sz="4000" i="1" u="none" strike="noStrike" cap="none" dirty="0">
              <a:solidFill>
                <a:srgbClr val="E5E14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0" name="Google Shape;50;p5"/>
          <p:cNvPicPr preferRelativeResize="0"/>
          <p:nvPr/>
        </p:nvPicPr>
        <p:blipFill rotWithShape="1">
          <a:blip r:embed="rId5">
            <a:alphaModFix/>
          </a:blip>
          <a:srcRect l="38642"/>
          <a:stretch/>
        </p:blipFill>
        <p:spPr>
          <a:xfrm>
            <a:off x="0" y="1344775"/>
            <a:ext cx="851500" cy="138776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8605146" y="469311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059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/>
          <p:nvPr/>
        </p:nvSpPr>
        <p:spPr>
          <a:xfrm>
            <a:off x="565524" y="636550"/>
            <a:ext cx="8039619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F1C23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Referências</a:t>
            </a:r>
            <a:r>
              <a:rPr lang="en-US" sz="4000" b="1" i="0" u="none" strike="noStrike" cap="none" dirty="0">
                <a:solidFill>
                  <a:srgbClr val="F1C23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4000" b="0" i="0" u="none" strike="noStrike" cap="none" dirty="0">
              <a:solidFill>
                <a:srgbClr val="F1C23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" name="Google Shape;57;p6"/>
          <p:cNvSpPr txBox="1"/>
          <p:nvPr/>
        </p:nvSpPr>
        <p:spPr>
          <a:xfrm>
            <a:off x="565525" y="1481051"/>
            <a:ext cx="8039620" cy="321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marR="0" lvl="1" indent="-3429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400" b="1" i="0" u="none" strike="noStrike" cap="none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W3C: How to create an online resume</a:t>
            </a:r>
            <a:r>
              <a:rPr lang="en-US" sz="2400" i="0" u="none" strike="noStrike" cap="none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marL="419100" marR="0" lvl="1" indent="-3429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pt-BR" sz="2400" i="0" u="none" strike="noStrike" cap="none" dirty="0" err="1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Dêem</a:t>
            </a:r>
            <a:r>
              <a:rPr lang="pt-BR" sz="2400" i="0" u="none" strike="noStrike" cap="none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 um </a:t>
            </a:r>
            <a:r>
              <a:rPr lang="pt-BR" sz="2400" i="1" u="none" strike="noStrike" cap="none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pt-BR" sz="2400" i="1" u="none" strike="noStrike" cap="none" dirty="0" err="1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fork</a:t>
            </a:r>
            <a:r>
              <a:rPr lang="pt-BR" sz="2400" i="1" u="none" strike="noStrike" cap="none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” </a:t>
            </a:r>
            <a:r>
              <a:rPr lang="pt-BR" sz="2400" i="0" u="none" strike="noStrike" cap="none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neste repositório e bora pro </a:t>
            </a:r>
            <a:r>
              <a:rPr lang="pt-BR" sz="2400" i="1" u="none" strike="noStrike" cap="none" dirty="0" err="1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hands</a:t>
            </a:r>
            <a:r>
              <a:rPr lang="pt-BR" sz="2400" i="1" u="none" strike="noStrike" cap="none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i="1" u="none" strike="noStrike" cap="none" dirty="0" err="1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on</a:t>
            </a:r>
            <a:r>
              <a:rPr lang="pt-BR" sz="2400" i="1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pt-BR" sz="2400" i="0" u="none" strike="noStrike" cap="none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 😎</a:t>
            </a:r>
            <a:br>
              <a:rPr lang="pt-BR" sz="2400" i="0" u="none" strike="noStrike" cap="none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 b="1" i="0" u="none" strike="noStrike" cap="none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github.com/digitalinnovationone/resume</a:t>
            </a:r>
          </a:p>
          <a:p>
            <a:pPr marL="76200" lvl="1">
              <a:spcAft>
                <a:spcPts val="1200"/>
              </a:spcAft>
              <a:buSzPts val="1600"/>
            </a:pPr>
            <a:endParaRPr lang="pt-BR" sz="2400" b="1" dirty="0">
              <a:solidFill>
                <a:srgbClr val="181818"/>
              </a:solidFill>
              <a:latin typeface="Calibri"/>
              <a:ea typeface="Calibri"/>
              <a:cs typeface="Calibri"/>
            </a:endParaRPr>
          </a:p>
          <a:p>
            <a:pPr marL="76200" lvl="1">
              <a:spcAft>
                <a:spcPts val="1200"/>
              </a:spcAft>
              <a:buSzPts val="1600"/>
            </a:pPr>
            <a:r>
              <a:rPr lang="pt-BR" sz="2000" i="1" dirty="0">
                <a:solidFill>
                  <a:srgbClr val="181818"/>
                </a:solidFill>
                <a:latin typeface="Calibri"/>
                <a:ea typeface="Calibri"/>
                <a:cs typeface="Calibri"/>
              </a:rPr>
              <a:t>* Não se preocupe porque não existe nenhuma necessidade de instalação ou pré-requisito, vamos apenas preencher um </a:t>
            </a:r>
            <a:r>
              <a:rPr lang="pt-BR" sz="2000" i="1" dirty="0" err="1">
                <a:solidFill>
                  <a:srgbClr val="181818"/>
                </a:solidFill>
                <a:latin typeface="Calibri"/>
                <a:ea typeface="Calibri"/>
                <a:cs typeface="Calibri"/>
              </a:rPr>
              <a:t>template</a:t>
            </a:r>
            <a:r>
              <a:rPr lang="pt-BR" sz="2000" i="1" dirty="0">
                <a:solidFill>
                  <a:srgbClr val="181818"/>
                </a:solidFill>
                <a:latin typeface="Calibri"/>
                <a:ea typeface="Calibri"/>
                <a:cs typeface="Calibri"/>
              </a:rPr>
              <a:t> HTML/CSS juntos.</a:t>
            </a:r>
          </a:p>
        </p:txBody>
      </p:sp>
      <p:sp>
        <p:nvSpPr>
          <p:cNvPr id="58" name="Google Shape;58;p6"/>
          <p:cNvSpPr txBox="1">
            <a:spLocks noGrp="1"/>
          </p:cNvSpPr>
          <p:nvPr>
            <p:ph type="sldNum" idx="12"/>
          </p:nvPr>
        </p:nvSpPr>
        <p:spPr>
          <a:xfrm>
            <a:off x="8605146" y="469311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483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g1015af5f028_1_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g1015af5f028_1_9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1015af5f028_1_92"/>
          <p:cNvSpPr txBox="1"/>
          <p:nvPr/>
        </p:nvSpPr>
        <p:spPr>
          <a:xfrm>
            <a:off x="1162075" y="983475"/>
            <a:ext cx="6967387" cy="3382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dirty="0" err="1">
                <a:solidFill>
                  <a:srgbClr val="E5E14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500" b="1" i="0" u="none" strike="noStrike" cap="none" dirty="0">
                <a:solidFill>
                  <a:srgbClr val="E5E14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</a:p>
          <a:p>
            <a:pPr>
              <a:buSzPts val="3200"/>
            </a:pPr>
            <a:endParaRPr lang="en-US" sz="4000" dirty="0">
              <a:solidFill>
                <a:srgbClr val="E5E145"/>
              </a:solidFill>
              <a:latin typeface="Century Gothic"/>
              <a:ea typeface="Century Gothic"/>
              <a:cs typeface="Century Gothic"/>
            </a:endParaRPr>
          </a:p>
          <a:p>
            <a:pPr>
              <a:buSzPts val="3200"/>
            </a:pPr>
            <a:r>
              <a:rPr lang="en-US" sz="3200" dirty="0">
                <a:solidFill>
                  <a:srgbClr val="E5E145"/>
                </a:solidFill>
                <a:latin typeface="Century Gothic"/>
                <a:ea typeface="Century Gothic"/>
                <a:cs typeface="Century Gothic"/>
              </a:rPr>
              <a:t>Form de Feedback:</a:t>
            </a:r>
            <a:endParaRPr lang="en-US" sz="3200"/>
          </a:p>
          <a:p>
            <a:r>
              <a:rPr lang="en-US" sz="4000" b="1" dirty="0">
                <a:solidFill>
                  <a:srgbClr val="E5E145"/>
                </a:solidFill>
                <a:latin typeface="Century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bit.ly/3RJBa6x</a:t>
            </a:r>
            <a:endParaRPr lang="en-US" sz="4000" b="1" dirty="0">
              <a:solidFill>
                <a:srgbClr val="E5E145"/>
              </a:solidFill>
              <a:latin typeface="Century Gothic"/>
            </a:endParaRPr>
          </a:p>
        </p:txBody>
      </p:sp>
      <p:pic>
        <p:nvPicPr>
          <p:cNvPr id="97" name="Google Shape;97;g1015af5f028_1_92"/>
          <p:cNvPicPr preferRelativeResize="0"/>
          <p:nvPr/>
        </p:nvPicPr>
        <p:blipFill rotWithShape="1">
          <a:blip r:embed="rId6">
            <a:alphaModFix/>
          </a:blip>
          <a:srcRect l="38642"/>
          <a:stretch/>
        </p:blipFill>
        <p:spPr>
          <a:xfrm>
            <a:off x="0" y="1268575"/>
            <a:ext cx="851500" cy="138776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1015af5f028_1_92"/>
          <p:cNvSpPr txBox="1">
            <a:spLocks noGrp="1"/>
          </p:cNvSpPr>
          <p:nvPr>
            <p:ph type="sldNum" idx="12"/>
          </p:nvPr>
        </p:nvSpPr>
        <p:spPr>
          <a:xfrm>
            <a:off x="8605146" y="469311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F1C23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 sobre mim</a:t>
            </a:r>
            <a:endParaRPr sz="4000" b="0" i="0" u="none" strike="noStrike" cap="none">
              <a:solidFill>
                <a:srgbClr val="F1C23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" name="Google Shape;34;p16"/>
          <p:cNvSpPr txBox="1">
            <a:spLocks noGrp="1"/>
          </p:cNvSpPr>
          <p:nvPr>
            <p:ph type="sldNum" idx="12"/>
          </p:nvPr>
        </p:nvSpPr>
        <p:spPr>
          <a:xfrm>
            <a:off x="8605146" y="469311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5" name="Google Shape;64;g109ffa863cd_0_0">
            <a:extLst>
              <a:ext uri="{FF2B5EF4-FFF2-40B4-BE49-F238E27FC236}">
                <a16:creationId xmlns:a16="http://schemas.microsoft.com/office/drawing/2014/main" id="{829EED3A-2385-86AF-E30C-87CEF402CC84}"/>
              </a:ext>
            </a:extLst>
          </p:cNvPr>
          <p:cNvSpPr/>
          <p:nvPr/>
        </p:nvSpPr>
        <p:spPr>
          <a:xfrm>
            <a:off x="0" y="1597850"/>
            <a:ext cx="8224500" cy="2909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99534"/>
                </a:moveTo>
                <a:cubicBezTo>
                  <a:pt x="17821" y="120000"/>
                  <a:pt x="19688" y="62325"/>
                  <a:pt x="28005" y="62790"/>
                </a:cubicBezTo>
                <a:cubicBezTo>
                  <a:pt x="36322" y="63255"/>
                  <a:pt x="41414" y="85581"/>
                  <a:pt x="52277" y="83720"/>
                </a:cubicBezTo>
                <a:cubicBezTo>
                  <a:pt x="63140" y="81860"/>
                  <a:pt x="63988" y="40930"/>
                  <a:pt x="75190" y="37209"/>
                </a:cubicBezTo>
                <a:cubicBezTo>
                  <a:pt x="86393" y="33488"/>
                  <a:pt x="87538" y="57093"/>
                  <a:pt x="98231" y="55697"/>
                </a:cubicBezTo>
                <a:cubicBezTo>
                  <a:pt x="108925" y="54302"/>
                  <a:pt x="109137" y="9767"/>
                  <a:pt x="120000" y="0"/>
                </a:cubicBezTo>
              </a:path>
            </a:pathLst>
          </a:custGeom>
          <a:noFill/>
          <a:ln w="15875" cap="flat" cmpd="sng">
            <a:solidFill>
              <a:srgbClr val="A5A5A5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4454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" name="Google Shape;66;g109ffa863cd_0_0">
            <a:extLst>
              <a:ext uri="{FF2B5EF4-FFF2-40B4-BE49-F238E27FC236}">
                <a16:creationId xmlns:a16="http://schemas.microsoft.com/office/drawing/2014/main" id="{2C2D4409-C5D1-02C0-6B76-E1F584341AF1}"/>
              </a:ext>
            </a:extLst>
          </p:cNvPr>
          <p:cNvPicPr preferRelativeResize="0"/>
          <p:nvPr/>
        </p:nvPicPr>
        <p:blipFill rotWithShape="1">
          <a:blip r:embed="rId3">
            <a:alphaModFix amt="90000"/>
          </a:blip>
          <a:srcRect t="28304" b="8782"/>
          <a:stretch/>
        </p:blipFill>
        <p:spPr>
          <a:xfrm>
            <a:off x="4599432" y="1652885"/>
            <a:ext cx="816600" cy="65156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67;g109ffa863cd_0_0">
            <a:extLst>
              <a:ext uri="{FF2B5EF4-FFF2-40B4-BE49-F238E27FC236}">
                <a16:creationId xmlns:a16="http://schemas.microsoft.com/office/drawing/2014/main" id="{08086EFE-3358-C3A4-C74A-7DA92A6B896D}"/>
              </a:ext>
            </a:extLst>
          </p:cNvPr>
          <p:cNvSpPr/>
          <p:nvPr/>
        </p:nvSpPr>
        <p:spPr>
          <a:xfrm>
            <a:off x="3068096" y="3233954"/>
            <a:ext cx="816600" cy="805800"/>
          </a:xfrm>
          <a:prstGeom prst="ellipse">
            <a:avLst/>
          </a:prstGeom>
          <a:solidFill>
            <a:srgbClr val="1155CC"/>
          </a:solidFill>
          <a:ln w="7620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68;g109ffa863cd_0_0">
            <a:extLst>
              <a:ext uri="{FF2B5EF4-FFF2-40B4-BE49-F238E27FC236}">
                <a16:creationId xmlns:a16="http://schemas.microsoft.com/office/drawing/2014/main" id="{3755C602-F582-C385-BD4A-A1ED2E8CAD2A}"/>
              </a:ext>
            </a:extLst>
          </p:cNvPr>
          <p:cNvSpPr/>
          <p:nvPr/>
        </p:nvSpPr>
        <p:spPr>
          <a:xfrm>
            <a:off x="4623898" y="2133607"/>
            <a:ext cx="816600" cy="805800"/>
          </a:xfrm>
          <a:prstGeom prst="ellipse">
            <a:avLst/>
          </a:prstGeom>
          <a:solidFill>
            <a:srgbClr val="134F5C"/>
          </a:solidFill>
          <a:ln w="76200" cap="flat" cmpd="sng">
            <a:solidFill>
              <a:srgbClr val="0C34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69;g109ffa863cd_0_0">
            <a:extLst>
              <a:ext uri="{FF2B5EF4-FFF2-40B4-BE49-F238E27FC236}">
                <a16:creationId xmlns:a16="http://schemas.microsoft.com/office/drawing/2014/main" id="{8749C89B-4ED7-1DE5-60F5-25AABCB2FB73}"/>
              </a:ext>
            </a:extLst>
          </p:cNvPr>
          <p:cNvSpPr/>
          <p:nvPr/>
        </p:nvSpPr>
        <p:spPr>
          <a:xfrm>
            <a:off x="6179798" y="2560740"/>
            <a:ext cx="816600" cy="805800"/>
          </a:xfrm>
          <a:prstGeom prst="ellipse">
            <a:avLst/>
          </a:prstGeom>
          <a:solidFill>
            <a:srgbClr val="741B47"/>
          </a:solidFill>
          <a:ln w="76200" cap="flat" cmpd="sng">
            <a:solidFill>
              <a:srgbClr val="4C1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70;g109ffa863cd_0_0">
            <a:extLst>
              <a:ext uri="{FF2B5EF4-FFF2-40B4-BE49-F238E27FC236}">
                <a16:creationId xmlns:a16="http://schemas.microsoft.com/office/drawing/2014/main" id="{D1957927-C407-0991-F370-886BCFD186D2}"/>
              </a:ext>
            </a:extLst>
          </p:cNvPr>
          <p:cNvSpPr/>
          <p:nvPr/>
        </p:nvSpPr>
        <p:spPr>
          <a:xfrm>
            <a:off x="1512245" y="2729634"/>
            <a:ext cx="816600" cy="805800"/>
          </a:xfrm>
          <a:prstGeom prst="ellipse">
            <a:avLst/>
          </a:prstGeom>
          <a:solidFill>
            <a:srgbClr val="38761D"/>
          </a:solidFill>
          <a:ln w="76200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" name="Google Shape;71;g109ffa863cd_0_0">
            <a:extLst>
              <a:ext uri="{FF2B5EF4-FFF2-40B4-BE49-F238E27FC236}">
                <a16:creationId xmlns:a16="http://schemas.microsoft.com/office/drawing/2014/main" id="{B09A110C-633E-0F62-9036-19D437BB092F}"/>
              </a:ext>
            </a:extLst>
          </p:cNvPr>
          <p:cNvGrpSpPr/>
          <p:nvPr/>
        </p:nvGrpSpPr>
        <p:grpSpPr>
          <a:xfrm>
            <a:off x="7831255" y="1125488"/>
            <a:ext cx="1079236" cy="641350"/>
            <a:chOff x="10452101" y="1779589"/>
            <a:chExt cx="365100" cy="219100"/>
          </a:xfrm>
        </p:grpSpPr>
        <p:sp>
          <p:nvSpPr>
            <p:cNvPr id="27" name="Google Shape;72;g109ffa863cd_0_0">
              <a:extLst>
                <a:ext uri="{FF2B5EF4-FFF2-40B4-BE49-F238E27FC236}">
                  <a16:creationId xmlns:a16="http://schemas.microsoft.com/office/drawing/2014/main" id="{30BDD4AC-F09D-34DE-9616-7C313FE26D9D}"/>
                </a:ext>
              </a:extLst>
            </p:cNvPr>
            <p:cNvSpPr/>
            <p:nvPr/>
          </p:nvSpPr>
          <p:spPr>
            <a:xfrm>
              <a:off x="10550526" y="1900239"/>
              <a:ext cx="112800" cy="98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806"/>
                  </a:moveTo>
                  <a:lnTo>
                    <a:pt x="0" y="120000"/>
                  </a:lnTo>
                  <a:lnTo>
                    <a:pt x="23661" y="0"/>
                  </a:lnTo>
                  <a:lnTo>
                    <a:pt x="120000" y="5806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34300" tIns="17150" rIns="34300" bIns="1715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rgbClr val="44546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" name="Google Shape;73;g109ffa863cd_0_0">
              <a:extLst>
                <a:ext uri="{FF2B5EF4-FFF2-40B4-BE49-F238E27FC236}">
                  <a16:creationId xmlns:a16="http://schemas.microsoft.com/office/drawing/2014/main" id="{746F7E80-8D67-D320-9A65-C535EB679EC9}"/>
                </a:ext>
              </a:extLst>
            </p:cNvPr>
            <p:cNvSpPr/>
            <p:nvPr/>
          </p:nvSpPr>
          <p:spPr>
            <a:xfrm>
              <a:off x="10452101" y="1779589"/>
              <a:ext cx="365100" cy="18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26218"/>
                  </a:lnTo>
                  <a:lnTo>
                    <a:pt x="73043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34300" tIns="17150" rIns="34300" bIns="1715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rgbClr val="44546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" name="Google Shape;74;g109ffa863cd_0_0">
              <a:extLst>
                <a:ext uri="{FF2B5EF4-FFF2-40B4-BE49-F238E27FC236}">
                  <a16:creationId xmlns:a16="http://schemas.microsoft.com/office/drawing/2014/main" id="{D6BE2427-04FB-687F-779C-FB4AE96941F1}"/>
                </a:ext>
              </a:extLst>
            </p:cNvPr>
            <p:cNvSpPr/>
            <p:nvPr/>
          </p:nvSpPr>
          <p:spPr>
            <a:xfrm>
              <a:off x="10531476" y="1792289"/>
              <a:ext cx="258900" cy="206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48000"/>
                  </a:lnTo>
                  <a:lnTo>
                    <a:pt x="8834" y="120000"/>
                  </a:lnTo>
                  <a:lnTo>
                    <a:pt x="19141" y="62769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34300" tIns="17150" rIns="34300" bIns="1715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rgbClr val="44546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" name="Google Shape;75;g109ffa863cd_0_0">
            <a:extLst>
              <a:ext uri="{FF2B5EF4-FFF2-40B4-BE49-F238E27FC236}">
                <a16:creationId xmlns:a16="http://schemas.microsoft.com/office/drawing/2014/main" id="{3B2EE2F3-A538-0DAE-176A-599FCB99BA33}"/>
              </a:ext>
            </a:extLst>
          </p:cNvPr>
          <p:cNvSpPr txBox="1"/>
          <p:nvPr/>
        </p:nvSpPr>
        <p:spPr>
          <a:xfrm>
            <a:off x="1088950" y="3881326"/>
            <a:ext cx="16788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575" tIns="40775" rIns="81575" bIns="407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r>
              <a:rPr lang="en-US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Início da Graduação em Engenharia de Computação</a:t>
            </a:r>
            <a:endParaRPr sz="11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76;g109ffa863cd_0_0">
            <a:extLst>
              <a:ext uri="{FF2B5EF4-FFF2-40B4-BE49-F238E27FC236}">
                <a16:creationId xmlns:a16="http://schemas.microsoft.com/office/drawing/2014/main" id="{29C32828-42BF-7B00-F679-EA4088077578}"/>
              </a:ext>
            </a:extLst>
          </p:cNvPr>
          <p:cNvSpPr txBox="1"/>
          <p:nvPr/>
        </p:nvSpPr>
        <p:spPr>
          <a:xfrm>
            <a:off x="1088950" y="3643725"/>
            <a:ext cx="16788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Graduação</a:t>
            </a:r>
            <a:endParaRPr sz="1600" b="1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77;g109ffa863cd_0_0">
            <a:extLst>
              <a:ext uri="{FF2B5EF4-FFF2-40B4-BE49-F238E27FC236}">
                <a16:creationId xmlns:a16="http://schemas.microsoft.com/office/drawing/2014/main" id="{3D5B84C9-691A-01D5-97AB-4934C03D57A0}"/>
              </a:ext>
            </a:extLst>
          </p:cNvPr>
          <p:cNvSpPr txBox="1"/>
          <p:nvPr/>
        </p:nvSpPr>
        <p:spPr>
          <a:xfrm>
            <a:off x="2599450" y="2694450"/>
            <a:ext cx="17439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575" tIns="40775" rIns="81575" bIns="407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r>
              <a:rPr lang="en-US" sz="1100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Estágio</a:t>
            </a:r>
            <a:r>
              <a:rPr lang="en-US" sz="11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100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11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r>
              <a:rPr lang="en-US" sz="1100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Programador</a:t>
            </a:r>
            <a:r>
              <a:rPr lang="en-US" sz="11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Java/.NET</a:t>
            </a:r>
            <a:endParaRPr sz="1100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78;g109ffa863cd_0_0">
            <a:extLst>
              <a:ext uri="{FF2B5EF4-FFF2-40B4-BE49-F238E27FC236}">
                <a16:creationId xmlns:a16="http://schemas.microsoft.com/office/drawing/2014/main" id="{43DF297F-6C62-4713-C86D-C26F268EC7AF}"/>
              </a:ext>
            </a:extLst>
          </p:cNvPr>
          <p:cNvSpPr txBox="1"/>
          <p:nvPr/>
        </p:nvSpPr>
        <p:spPr>
          <a:xfrm>
            <a:off x="2637000" y="2456850"/>
            <a:ext cx="16788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1º Emprego</a:t>
            </a:r>
            <a:endParaRPr sz="1600" b="1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79;g109ffa863cd_0_0">
            <a:extLst>
              <a:ext uri="{FF2B5EF4-FFF2-40B4-BE49-F238E27FC236}">
                <a16:creationId xmlns:a16="http://schemas.microsoft.com/office/drawing/2014/main" id="{81EE98E6-AB3A-4965-9757-336231D1D495}"/>
              </a:ext>
            </a:extLst>
          </p:cNvPr>
          <p:cNvSpPr txBox="1"/>
          <p:nvPr/>
        </p:nvSpPr>
        <p:spPr>
          <a:xfrm>
            <a:off x="4192845" y="3250941"/>
            <a:ext cx="16788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575" tIns="40775" rIns="81575" bIns="407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endParaRPr sz="1000"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" name="Google Shape;80;g109ffa863cd_0_0">
            <a:extLst>
              <a:ext uri="{FF2B5EF4-FFF2-40B4-BE49-F238E27FC236}">
                <a16:creationId xmlns:a16="http://schemas.microsoft.com/office/drawing/2014/main" id="{4FA80305-247D-8B96-AAD6-5007D13590BE}"/>
              </a:ext>
            </a:extLst>
          </p:cNvPr>
          <p:cNvSpPr txBox="1"/>
          <p:nvPr/>
        </p:nvSpPr>
        <p:spPr>
          <a:xfrm>
            <a:off x="4483644" y="3001342"/>
            <a:ext cx="12375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Enfim Mestre</a:t>
            </a:r>
            <a:endParaRPr sz="1600" b="1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81;g109ffa863cd_0_0">
            <a:extLst>
              <a:ext uri="{FF2B5EF4-FFF2-40B4-BE49-F238E27FC236}">
                <a16:creationId xmlns:a16="http://schemas.microsoft.com/office/drawing/2014/main" id="{62077048-7BDA-1CAC-27BA-902F54F67305}"/>
              </a:ext>
            </a:extLst>
          </p:cNvPr>
          <p:cNvSpPr txBox="1"/>
          <p:nvPr/>
        </p:nvSpPr>
        <p:spPr>
          <a:xfrm>
            <a:off x="4171644" y="3229230"/>
            <a:ext cx="18615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575" tIns="40775" rIns="81575" bIns="407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r>
              <a:rPr lang="en-US" sz="1100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Título</a:t>
            </a:r>
            <a:r>
              <a:rPr lang="en-US" sz="11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1100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carreira</a:t>
            </a:r>
            <a:r>
              <a:rPr lang="en-US" sz="11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100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11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r>
              <a:rPr lang="en-US" sz="11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Dev Mobile</a:t>
            </a:r>
            <a:endParaRPr sz="1100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82;g109ffa863cd_0_0">
            <a:extLst>
              <a:ext uri="{FF2B5EF4-FFF2-40B4-BE49-F238E27FC236}">
                <a16:creationId xmlns:a16="http://schemas.microsoft.com/office/drawing/2014/main" id="{5ADB59D6-5945-9D59-3541-4DD66B972402}"/>
              </a:ext>
            </a:extLst>
          </p:cNvPr>
          <p:cNvSpPr txBox="1"/>
          <p:nvPr/>
        </p:nvSpPr>
        <p:spPr>
          <a:xfrm>
            <a:off x="1663197" y="3001342"/>
            <a:ext cx="5145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2007</a:t>
            </a:r>
            <a:endParaRPr sz="1500" b="1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" name="Google Shape;83;g109ffa863cd_0_0">
            <a:extLst>
              <a:ext uri="{FF2B5EF4-FFF2-40B4-BE49-F238E27FC236}">
                <a16:creationId xmlns:a16="http://schemas.microsoft.com/office/drawing/2014/main" id="{14B4FE5A-C9D1-B35C-3EC1-FECBDA85F041}"/>
              </a:ext>
            </a:extLst>
          </p:cNvPr>
          <p:cNvSpPr txBox="1"/>
          <p:nvPr/>
        </p:nvSpPr>
        <p:spPr>
          <a:xfrm>
            <a:off x="5664026" y="1981736"/>
            <a:ext cx="17439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575" tIns="40775" rIns="81575" bIns="407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Doutorado</a:t>
            </a:r>
            <a:r>
              <a:rPr lang="en-US" sz="11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1100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desafios</a:t>
            </a:r>
            <a:r>
              <a:rPr lang="en-US" sz="11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100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11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100" i="1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Education Tech Lead</a:t>
            </a:r>
            <a:r>
              <a:rPr lang="en-US" sz="11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100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11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DIO</a:t>
            </a:r>
            <a:endParaRPr sz="1100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84;g109ffa863cd_0_0">
            <a:extLst>
              <a:ext uri="{FF2B5EF4-FFF2-40B4-BE49-F238E27FC236}">
                <a16:creationId xmlns:a16="http://schemas.microsoft.com/office/drawing/2014/main" id="{542233D1-E069-2E0D-A1D2-5CC4E3FA5EBB}"/>
              </a:ext>
            </a:extLst>
          </p:cNvPr>
          <p:cNvSpPr txBox="1"/>
          <p:nvPr/>
        </p:nvSpPr>
        <p:spPr>
          <a:xfrm>
            <a:off x="5619298" y="1728223"/>
            <a:ext cx="18417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Doutorado</a:t>
            </a:r>
            <a:r>
              <a:rPr lang="en-US" sz="1600" b="1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e DIO</a:t>
            </a:r>
            <a:endParaRPr sz="1600" b="1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85;g109ffa863cd_0_0">
            <a:extLst>
              <a:ext uri="{FF2B5EF4-FFF2-40B4-BE49-F238E27FC236}">
                <a16:creationId xmlns:a16="http://schemas.microsoft.com/office/drawing/2014/main" id="{D767163A-3AD6-4C63-B34C-28DBDA61DA63}"/>
              </a:ext>
            </a:extLst>
          </p:cNvPr>
          <p:cNvSpPr txBox="1"/>
          <p:nvPr/>
        </p:nvSpPr>
        <p:spPr>
          <a:xfrm>
            <a:off x="3219031" y="3505654"/>
            <a:ext cx="5145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2008</a:t>
            </a:r>
            <a:endParaRPr sz="1500" b="1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" name="Google Shape;86;g109ffa863cd_0_0">
            <a:extLst>
              <a:ext uri="{FF2B5EF4-FFF2-40B4-BE49-F238E27FC236}">
                <a16:creationId xmlns:a16="http://schemas.microsoft.com/office/drawing/2014/main" id="{25EB874A-DACE-6256-D991-034FFBD8E599}"/>
              </a:ext>
            </a:extLst>
          </p:cNvPr>
          <p:cNvSpPr txBox="1"/>
          <p:nvPr/>
        </p:nvSpPr>
        <p:spPr>
          <a:xfrm>
            <a:off x="4774894" y="2405302"/>
            <a:ext cx="5145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2015</a:t>
            </a:r>
            <a:endParaRPr sz="1500" b="1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87;g109ffa863cd_0_0">
            <a:extLst>
              <a:ext uri="{FF2B5EF4-FFF2-40B4-BE49-F238E27FC236}">
                <a16:creationId xmlns:a16="http://schemas.microsoft.com/office/drawing/2014/main" id="{DB2F7006-5312-2824-7546-67EDC89072A9}"/>
              </a:ext>
            </a:extLst>
          </p:cNvPr>
          <p:cNvSpPr txBox="1"/>
          <p:nvPr/>
        </p:nvSpPr>
        <p:spPr>
          <a:xfrm>
            <a:off x="6330729" y="2832469"/>
            <a:ext cx="5145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Hoje</a:t>
            </a:r>
            <a:endParaRPr sz="1500" b="1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8"/>
          <p:cNvSpPr txBox="1"/>
          <p:nvPr/>
        </p:nvSpPr>
        <p:spPr>
          <a:xfrm>
            <a:off x="565524" y="1481050"/>
            <a:ext cx="8039621" cy="321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just" rtl="0">
              <a:spcBef>
                <a:spcPts val="0"/>
              </a:spcBef>
              <a:spcAft>
                <a:spcPts val="1200"/>
              </a:spcAft>
              <a:buClr>
                <a:srgbClr val="181818"/>
              </a:buClr>
              <a:buSzPts val="2400"/>
              <a:buFont typeface="Calibri"/>
              <a:buChar char="•"/>
            </a:pPr>
            <a:r>
              <a:rPr lang="pt-BR" sz="2400" b="0" i="0" u="none" strike="noStrike" cap="none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Abordar as </a:t>
            </a:r>
            <a:r>
              <a:rPr lang="pt-BR" sz="2400" b="1" i="0" u="none" strike="noStrike" cap="none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principais seções de um currículo</a:t>
            </a:r>
            <a:r>
              <a:rPr lang="pt-BR" sz="2400" b="0" i="0" u="none" strike="noStrike" cap="none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 na área de TI;</a:t>
            </a:r>
          </a:p>
          <a:p>
            <a:pPr marL="361950" marR="0" lvl="0" indent="-285750" algn="just" rtl="0">
              <a:spcBef>
                <a:spcPts val="0"/>
              </a:spcBef>
              <a:spcAft>
                <a:spcPts val="1200"/>
              </a:spcAft>
              <a:buClr>
                <a:srgbClr val="181818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Conversar sobre a minha jornada profissional e entender como </a:t>
            </a:r>
            <a:r>
              <a:rPr lang="pt-BR" sz="2400" b="1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ser assertivo</a:t>
            </a:r>
            <a:r>
              <a:rPr lang="pt-BR" sz="2400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 na hora de estruturar o seu currículo;</a:t>
            </a:r>
          </a:p>
          <a:p>
            <a:pPr marL="361950" marR="0" lvl="0" indent="-285750" algn="just" rtl="0">
              <a:spcBef>
                <a:spcPts val="0"/>
              </a:spcBef>
              <a:spcAft>
                <a:spcPts val="1200"/>
              </a:spcAft>
              <a:buClr>
                <a:srgbClr val="181818"/>
              </a:buClr>
              <a:buSzPts val="2400"/>
              <a:buFont typeface="Calibri"/>
              <a:buChar char="•"/>
            </a:pPr>
            <a:r>
              <a:rPr lang="pt-BR" sz="2400" b="1" i="0" u="none" strike="noStrike" cap="none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Criar um website de currículo pessoal</a:t>
            </a:r>
            <a:r>
              <a:rPr lang="pt-BR" sz="2400" b="0" i="0" u="none" strike="noStrike" cap="none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 usando o GitHub </a:t>
            </a:r>
            <a:r>
              <a:rPr lang="pt-BR" sz="2400" b="0" i="0" u="none" strike="noStrike" cap="none" dirty="0" err="1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Pages</a:t>
            </a:r>
            <a:r>
              <a:rPr lang="pt-BR" sz="2400" b="0" i="0" u="none" strike="noStrike" cap="none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 e um </a:t>
            </a:r>
            <a:r>
              <a:rPr lang="pt-BR" sz="2400" b="0" i="0" u="none" strike="noStrike" cap="none" dirty="0" err="1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template</a:t>
            </a:r>
            <a:r>
              <a:rPr lang="pt-BR" sz="2400" b="0" i="0" u="none" strike="noStrike" cap="none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 incrível da W3C.</a:t>
            </a:r>
          </a:p>
        </p:txBody>
      </p:sp>
      <p:sp>
        <p:nvSpPr>
          <p:cNvPr id="40" name="Google Shape;40;p18"/>
          <p:cNvSpPr txBox="1"/>
          <p:nvPr/>
        </p:nvSpPr>
        <p:spPr>
          <a:xfrm>
            <a:off x="565522" y="636550"/>
            <a:ext cx="8039621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F1C23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0" i="0" u="none" strike="noStrike" cap="none" dirty="0">
              <a:solidFill>
                <a:srgbClr val="F1C23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" name="Google Shape;41;p18"/>
          <p:cNvSpPr txBox="1">
            <a:spLocks noGrp="1"/>
          </p:cNvSpPr>
          <p:nvPr>
            <p:ph type="sldNum" idx="12"/>
          </p:nvPr>
        </p:nvSpPr>
        <p:spPr>
          <a:xfrm>
            <a:off x="8605146" y="469311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5"/>
          <p:cNvSpPr txBox="1"/>
          <p:nvPr/>
        </p:nvSpPr>
        <p:spPr>
          <a:xfrm>
            <a:off x="1632900" y="3223150"/>
            <a:ext cx="7215203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// </a:t>
            </a:r>
            <a:r>
              <a:rPr lang="pt-BR" sz="24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Informações de contato</a:t>
            </a:r>
          </a:p>
        </p:txBody>
      </p:sp>
      <p:pic>
        <p:nvPicPr>
          <p:cNvPr id="48" name="Google Shape;4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5"/>
          <p:cNvSpPr txBox="1"/>
          <p:nvPr/>
        </p:nvSpPr>
        <p:spPr>
          <a:xfrm>
            <a:off x="1632900" y="1698575"/>
            <a:ext cx="7164000" cy="12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5E14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Dados </a:t>
            </a:r>
            <a:r>
              <a:rPr lang="en-US" sz="4000" b="1" i="0" u="none" strike="noStrike" cap="none" dirty="0" err="1">
                <a:solidFill>
                  <a:srgbClr val="E5E14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Pessoais</a:t>
            </a:r>
            <a:r>
              <a:rPr lang="en-US" sz="4000" b="1" i="0" u="none" strike="noStrike" cap="none" dirty="0">
                <a:solidFill>
                  <a:srgbClr val="E5E14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4000" b="0" i="0" u="none" strike="noStrike" cap="none" dirty="0">
              <a:solidFill>
                <a:srgbClr val="E5E14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0" name="Google Shape;50;p5"/>
          <p:cNvPicPr preferRelativeResize="0"/>
          <p:nvPr/>
        </p:nvPicPr>
        <p:blipFill rotWithShape="1">
          <a:blip r:embed="rId5">
            <a:alphaModFix/>
          </a:blip>
          <a:srcRect l="38642"/>
          <a:stretch/>
        </p:blipFill>
        <p:spPr>
          <a:xfrm>
            <a:off x="0" y="1344775"/>
            <a:ext cx="851500" cy="138776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8605146" y="469311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/>
          <p:nvPr/>
        </p:nvSpPr>
        <p:spPr>
          <a:xfrm>
            <a:off x="565524" y="636550"/>
            <a:ext cx="8039619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F1C23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Dados </a:t>
            </a:r>
            <a:r>
              <a:rPr lang="en-US" sz="4000" b="1" i="0" u="none" strike="noStrike" cap="none" dirty="0" err="1">
                <a:solidFill>
                  <a:srgbClr val="F1C23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Pessoais</a:t>
            </a:r>
            <a:endParaRPr sz="4000" b="0" i="0" u="none" strike="noStrike" cap="none" dirty="0">
              <a:solidFill>
                <a:srgbClr val="F1C23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" name="Google Shape;57;p6"/>
          <p:cNvSpPr txBox="1"/>
          <p:nvPr/>
        </p:nvSpPr>
        <p:spPr>
          <a:xfrm>
            <a:off x="565525" y="1481051"/>
            <a:ext cx="8039620" cy="321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seção de informações de contato permite que o leitor saiba como entrar em contato com você.</a:t>
            </a:r>
            <a:endParaRPr lang="en-US" sz="2400" b="0" i="0" u="none" strike="noStrike" cap="none" dirty="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Além</a:t>
            </a:r>
            <a:r>
              <a:rPr lang="en-US" sz="2400" b="0" i="0" u="none" strike="noStrike" cap="none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0" i="0" u="none" strike="noStrike" cap="none" dirty="0" err="1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informações</a:t>
            </a:r>
            <a:r>
              <a:rPr lang="en-US" sz="2400" b="0" i="0" u="none" strike="noStrike" cap="none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comuns</a:t>
            </a:r>
            <a:r>
              <a:rPr lang="en-US" sz="2400" b="0" i="0" u="none" strike="noStrike" cap="none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2400" b="0" i="0" u="none" strike="noStrike" cap="none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strike="noStrike" cap="none" dirty="0" err="1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  <a:r>
              <a:rPr lang="en-US" sz="2400" b="1" i="0" u="none" strike="noStrike" cap="none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, email, </a:t>
            </a:r>
            <a:r>
              <a:rPr lang="en-US" sz="2400" b="1" i="0" u="none" strike="noStrike" cap="none" dirty="0" err="1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telefone</a:t>
            </a:r>
            <a:r>
              <a:rPr lang="en-US" sz="2400" b="1" i="0" u="none" strike="noStrike" cap="none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b="1" i="0" u="none" strike="noStrike" cap="none" dirty="0" err="1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localização</a:t>
            </a:r>
            <a:r>
              <a:rPr lang="en-US" sz="2400" b="0" i="0" u="none" strike="noStrike" cap="none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0" i="0" u="none" strike="noStrike" cap="none" dirty="0" err="1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também</a:t>
            </a:r>
            <a:r>
              <a:rPr lang="en-US" sz="2400" b="0" i="0" u="none" strike="noStrike" cap="none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 é </a:t>
            </a:r>
            <a:r>
              <a:rPr lang="en-US" sz="2400" b="0" i="0" u="none" strike="noStrike" cap="none" dirty="0" err="1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comum</a:t>
            </a:r>
            <a:r>
              <a:rPr lang="en-US" sz="2400" b="0" i="0" u="none" strike="noStrike" cap="none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compartilhar</a:t>
            </a:r>
            <a:r>
              <a:rPr lang="en-US" sz="2400" b="0" i="0" u="none" strike="noStrike" cap="none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2400" b="0" i="0" u="none" strike="noStrike" cap="none" dirty="0" err="1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mesmo</a:t>
            </a:r>
            <a:r>
              <a:rPr lang="en-US" sz="2400" b="0" i="0" u="none" strike="noStrike" cap="none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 que de forma </a:t>
            </a:r>
            <a:r>
              <a:rPr lang="en-US" sz="2400" b="0" i="0" u="none" strike="noStrike" cap="none" dirty="0" err="1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secundária</a:t>
            </a:r>
            <a:r>
              <a:rPr lang="en-US" sz="2400" b="0" i="0" u="none" strike="noStrike" cap="none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US" sz="2400" b="0" i="0" u="none" strike="noStrike" cap="none" dirty="0" err="1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suas</a:t>
            </a:r>
            <a:r>
              <a:rPr lang="en-US" sz="2400" b="0" i="0" u="none" strike="noStrike" cap="none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principais</a:t>
            </a:r>
            <a:r>
              <a:rPr lang="en-US" sz="2400" b="0" i="0" u="none" strike="noStrike" cap="none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strike="noStrike" cap="none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hard skills </a:t>
            </a:r>
            <a:r>
              <a:rPr lang="en-US" sz="2400" i="0" u="none" strike="noStrike" cap="none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2400" b="1" i="0" u="none" strike="noStrike" cap="none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strike="noStrike" cap="none" dirty="0" err="1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conhecimento</a:t>
            </a:r>
            <a:r>
              <a:rPr lang="en-US" sz="2400" b="1" i="0" u="none" strike="noStrike" cap="none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1" i="0" u="none" strike="noStrike" cap="none" dirty="0" err="1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línguas</a:t>
            </a:r>
            <a:r>
              <a:rPr lang="en-US" sz="2400" b="0" i="0" u="none" strike="noStrike" cap="none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6"/>
          <p:cNvSpPr txBox="1">
            <a:spLocks noGrp="1"/>
          </p:cNvSpPr>
          <p:nvPr>
            <p:ph type="sldNum" idx="12"/>
          </p:nvPr>
        </p:nvSpPr>
        <p:spPr>
          <a:xfrm>
            <a:off x="8605146" y="469311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5"/>
          <p:cNvSpPr txBox="1"/>
          <p:nvPr/>
        </p:nvSpPr>
        <p:spPr>
          <a:xfrm>
            <a:off x="1632900" y="3223150"/>
            <a:ext cx="7215203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// </a:t>
            </a:r>
            <a:r>
              <a:rPr lang="pt-BR" sz="24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Síntese do seu perfil/momento profissional</a:t>
            </a:r>
          </a:p>
        </p:txBody>
      </p:sp>
      <p:pic>
        <p:nvPicPr>
          <p:cNvPr id="48" name="Google Shape;4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5"/>
          <p:cNvSpPr txBox="1"/>
          <p:nvPr/>
        </p:nvSpPr>
        <p:spPr>
          <a:xfrm>
            <a:off x="1632900" y="1698575"/>
            <a:ext cx="7164000" cy="12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 dirty="0">
                <a:solidFill>
                  <a:srgbClr val="E5E14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</a:t>
            </a:r>
            <a:r>
              <a:rPr lang="pt-BR" sz="4000" i="1" u="none" strike="noStrike" cap="none" dirty="0">
                <a:solidFill>
                  <a:srgbClr val="E5E14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(Key </a:t>
            </a:r>
            <a:r>
              <a:rPr lang="pt-BR" sz="4000" i="1" u="none" strike="noStrike" cap="none" dirty="0" err="1">
                <a:solidFill>
                  <a:srgbClr val="E5E14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Summary</a:t>
            </a:r>
            <a:r>
              <a:rPr lang="pt-BR" sz="4000" i="1" u="none" strike="noStrike" cap="none" dirty="0">
                <a:solidFill>
                  <a:srgbClr val="E5E14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</a:p>
        </p:txBody>
      </p:sp>
      <p:pic>
        <p:nvPicPr>
          <p:cNvPr id="50" name="Google Shape;50;p5"/>
          <p:cNvPicPr preferRelativeResize="0"/>
          <p:nvPr/>
        </p:nvPicPr>
        <p:blipFill rotWithShape="1">
          <a:blip r:embed="rId5">
            <a:alphaModFix/>
          </a:blip>
          <a:srcRect l="38642"/>
          <a:stretch/>
        </p:blipFill>
        <p:spPr>
          <a:xfrm>
            <a:off x="0" y="1344775"/>
            <a:ext cx="851500" cy="138776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8605146" y="469311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 smtClean="0"/>
              <a:t>6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/>
          <p:nvPr/>
        </p:nvSpPr>
        <p:spPr>
          <a:xfrm>
            <a:off x="565524" y="636550"/>
            <a:ext cx="8039619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F1C23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</a:t>
            </a:r>
            <a:endParaRPr sz="4000" b="0" i="0" u="none" strike="noStrike" cap="none" dirty="0">
              <a:solidFill>
                <a:srgbClr val="F1C23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" name="Google Shape;57;p6"/>
          <p:cNvSpPr txBox="1"/>
          <p:nvPr/>
        </p:nvSpPr>
        <p:spPr>
          <a:xfrm>
            <a:off x="565525" y="1481051"/>
            <a:ext cx="8039620" cy="321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400" b="0" i="0" u="none" strike="noStrike" cap="none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Escreva um breve resumo que </a:t>
            </a:r>
            <a:r>
              <a:rPr lang="pt-BR" sz="2400" b="1" i="0" u="none" strike="noStrike" cap="none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destaque sua experiência, competência e habilidades</a:t>
            </a:r>
            <a:r>
              <a:rPr lang="pt-BR" sz="2400" b="0" i="0" u="none" strike="noStrike" cap="none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. Personalizar o texto pode fazer você se destacar. </a:t>
            </a:r>
          </a:p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400" b="0" i="0" u="none" strike="noStrike" cap="none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O resumo é um elemento chave e ajuda o leitor a entender quem você é (e o que busca) como profissional. </a:t>
            </a:r>
          </a:p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400" b="0" i="0" u="none" strike="noStrike" cap="none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Mantenha seu resumo </a:t>
            </a:r>
            <a:r>
              <a:rPr lang="pt-BR" sz="2400" b="1" i="0" u="none" strike="noStrike" cap="none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curto</a:t>
            </a:r>
            <a:r>
              <a:rPr lang="pt-BR" sz="2400" b="0" i="0" u="none" strike="noStrike" cap="none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pt-BR" sz="2400" b="1" i="0" u="none" strike="noStrike" cap="none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simples</a:t>
            </a:r>
            <a:r>
              <a:rPr lang="pt-BR" sz="2400" b="0" i="0" u="none" strike="noStrike" cap="none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58" name="Google Shape;58;p6"/>
          <p:cNvSpPr txBox="1">
            <a:spLocks noGrp="1"/>
          </p:cNvSpPr>
          <p:nvPr>
            <p:ph type="sldNum" idx="12"/>
          </p:nvPr>
        </p:nvSpPr>
        <p:spPr>
          <a:xfrm>
            <a:off x="8605146" y="469311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5"/>
          <p:cNvSpPr txBox="1"/>
          <p:nvPr/>
        </p:nvSpPr>
        <p:spPr>
          <a:xfrm>
            <a:off x="1632901" y="3223150"/>
            <a:ext cx="71640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// </a:t>
            </a:r>
            <a:r>
              <a:rPr lang="pt-BR" sz="24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Suas principais experiências técnicas</a:t>
            </a:r>
          </a:p>
        </p:txBody>
      </p:sp>
      <p:pic>
        <p:nvPicPr>
          <p:cNvPr id="48" name="Google Shape;4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5"/>
          <p:cNvSpPr txBox="1"/>
          <p:nvPr/>
        </p:nvSpPr>
        <p:spPr>
          <a:xfrm>
            <a:off x="1632900" y="1698575"/>
            <a:ext cx="7164000" cy="12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 dirty="0">
                <a:solidFill>
                  <a:srgbClr val="E5E14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Experiência Profissional</a:t>
            </a:r>
            <a:endParaRPr lang="pt-BR" sz="4000" i="1" u="none" strike="noStrike" cap="none" dirty="0">
              <a:solidFill>
                <a:srgbClr val="E5E14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0" name="Google Shape;50;p5"/>
          <p:cNvPicPr preferRelativeResize="0"/>
          <p:nvPr/>
        </p:nvPicPr>
        <p:blipFill rotWithShape="1">
          <a:blip r:embed="rId5">
            <a:alphaModFix/>
          </a:blip>
          <a:srcRect l="38642"/>
          <a:stretch/>
        </p:blipFill>
        <p:spPr>
          <a:xfrm>
            <a:off x="0" y="1344775"/>
            <a:ext cx="851500" cy="138776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8605146" y="469311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92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/>
          <p:nvPr/>
        </p:nvSpPr>
        <p:spPr>
          <a:xfrm>
            <a:off x="565524" y="636550"/>
            <a:ext cx="8039619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F1C23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Experiência</a:t>
            </a:r>
            <a:r>
              <a:rPr lang="en-US" sz="4000" b="1" i="0" u="none" strike="noStrike" cap="none" dirty="0">
                <a:solidFill>
                  <a:srgbClr val="F1C23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F1C23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Profissional</a:t>
            </a:r>
            <a:r>
              <a:rPr lang="en-US" sz="4000" b="1" i="0" u="none" strike="noStrike" cap="none" dirty="0">
                <a:solidFill>
                  <a:srgbClr val="F1C23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4000" b="0" i="0" u="none" strike="noStrike" cap="none" dirty="0">
              <a:solidFill>
                <a:srgbClr val="F1C23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" name="Google Shape;57;p6"/>
          <p:cNvSpPr txBox="1"/>
          <p:nvPr/>
        </p:nvSpPr>
        <p:spPr>
          <a:xfrm>
            <a:off x="565525" y="1481051"/>
            <a:ext cx="8039620" cy="321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400" b="0" i="0" u="none" strike="noStrike" cap="none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Liste os empregos (em TI) que você já teve. </a:t>
            </a:r>
          </a:p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400" b="0" i="0" u="none" strike="noStrike" cap="none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Adicione detalhes a cada trabalho, incluindo o período, função e suas responsabilidades. </a:t>
            </a:r>
          </a:p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400" b="0" i="0" u="none" strike="noStrike" cap="none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Outras experiências como </a:t>
            </a:r>
            <a:r>
              <a:rPr lang="pt-BR" sz="2400" b="1" i="0" u="none" strike="noStrike" cap="none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projetos pessoais </a:t>
            </a:r>
            <a:r>
              <a:rPr lang="pt-BR" sz="2400" i="0" u="none" strike="noStrike" cap="none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e/ou</a:t>
            </a:r>
            <a:r>
              <a:rPr lang="pt-BR" sz="2400" b="1" i="0" u="none" strike="noStrike" cap="none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 freelancers </a:t>
            </a:r>
            <a:r>
              <a:rPr lang="pt-BR" sz="2400" i="0" u="none" strike="noStrike" cap="none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também podem fazer parte desta lista.</a:t>
            </a:r>
          </a:p>
        </p:txBody>
      </p:sp>
      <p:sp>
        <p:nvSpPr>
          <p:cNvPr id="58" name="Google Shape;58;p6"/>
          <p:cNvSpPr txBox="1">
            <a:spLocks noGrp="1"/>
          </p:cNvSpPr>
          <p:nvPr>
            <p:ph type="sldNum" idx="12"/>
          </p:nvPr>
        </p:nvSpPr>
        <p:spPr>
          <a:xfrm>
            <a:off x="8605146" y="469311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461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3019d89f-f031-4d1e-b7d8-a3aff2a03c55">
      <UserInfo>
        <DisplayName/>
        <AccountId xsi:nil="true"/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1F867CE82EA489D88415C5AC993C4" ma:contentTypeVersion="11" ma:contentTypeDescription="Create a new document." ma:contentTypeScope="" ma:versionID="846167a79f23a9b4b6351349b5948513">
  <xsd:schema xmlns:xsd="http://www.w3.org/2001/XMLSchema" xmlns:xs="http://www.w3.org/2001/XMLSchema" xmlns:p="http://schemas.microsoft.com/office/2006/metadata/properties" xmlns:ns3="3019d89f-f031-4d1e-b7d8-a3aff2a03c55" xmlns:ns4="878716db-020a-4087-b0dc-18eb9c1797a2" targetNamespace="http://schemas.microsoft.com/office/2006/metadata/properties" ma:root="true" ma:fieldsID="b7136ca3b0f600611ab8a7344b1460cf" ns3:_="" ns4:_="">
    <xsd:import namespace="3019d89f-f031-4d1e-b7d8-a3aff2a03c55"/>
    <xsd:import namespace="878716db-020a-4087-b0dc-18eb9c1797a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LengthInSeconds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19d89f-f031-4d1e-b7d8-a3aff2a03c5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8716db-020a-4087-b0dc-18eb9c1797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BE3196-B0CF-4D18-9F18-D2107660F8CB}">
  <ds:schemaRefs>
    <ds:schemaRef ds:uri="http://purl.org/dc/elements/1.1/"/>
    <ds:schemaRef ds:uri="http://purl.org/dc/dcmitype/"/>
    <ds:schemaRef ds:uri="http://purl.org/dc/terms/"/>
    <ds:schemaRef ds:uri="http://schemas.microsoft.com/office/2006/documentManagement/types"/>
    <ds:schemaRef ds:uri="3019d89f-f031-4d1e-b7d8-a3aff2a03c55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878716db-020a-4087-b0dc-18eb9c1797a2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A9B8678-DC70-44B4-BD6D-717A8BE283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8CF45D-ACA9-4940-A752-78401C47C0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19d89f-f031-4d1e-b7d8-a3aff2a03c55"/>
    <ds:schemaRef ds:uri="878716db-020a-4087-b0dc-18eb9c1797a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1604</TotalTime>
  <Words>434</Words>
  <Application>Microsoft Office PowerPoint</Application>
  <PresentationFormat>Apresentação na tela (16:9)</PresentationFormat>
  <Paragraphs>72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Calibri</vt:lpstr>
      <vt:lpstr>Arial</vt:lpstr>
      <vt:lpstr>Roboto</vt:lpstr>
      <vt:lpstr>Century Gothic</vt:lpstr>
      <vt:lpstr>Simple Light</vt:lpstr>
      <vt:lpstr>Venilton FalvoJr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Thiago Freire</cp:lastModifiedBy>
  <cp:revision>50</cp:revision>
  <dcterms:modified xsi:type="dcterms:W3CDTF">2023-07-16T14:00:40Z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0x010100D261F867CE82EA489D88415C5AC993C4</vt:lpwstr>
  </property>
  <property fmtid="{D5CDD505-2E9C-101B-9397-08002B2CF9AE}" pid="3" name="Order">
    <vt:r8>21800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ComplianceAssetId">
    <vt:lpwstr/>
  </property>
  <property fmtid="{D5CDD505-2E9C-101B-9397-08002B2CF9AE}" pid="9" name="TemplateUrl">
    <vt:lpwstr/>
  </property>
</Properties>
</file>