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824" r:id="rId1"/>
    <p:sldMasterId id="2147483891" r:id="rId2"/>
  </p:sldMasterIdLst>
  <p:notesMasterIdLst>
    <p:notesMasterId r:id="rId55"/>
  </p:notesMasterIdLst>
  <p:handoutMasterIdLst>
    <p:handoutMasterId r:id="rId56"/>
  </p:handoutMasterIdLst>
  <p:sldIdLst>
    <p:sldId id="262" r:id="rId3"/>
    <p:sldId id="361" r:id="rId4"/>
    <p:sldId id="362" r:id="rId5"/>
    <p:sldId id="363" r:id="rId6"/>
    <p:sldId id="364" r:id="rId7"/>
    <p:sldId id="365" r:id="rId8"/>
    <p:sldId id="366" r:id="rId9"/>
    <p:sldId id="367" r:id="rId10"/>
    <p:sldId id="368" r:id="rId11"/>
    <p:sldId id="369" r:id="rId12"/>
    <p:sldId id="370" r:id="rId13"/>
    <p:sldId id="371" r:id="rId14"/>
    <p:sldId id="372" r:id="rId15"/>
    <p:sldId id="374" r:id="rId16"/>
    <p:sldId id="373" r:id="rId17"/>
    <p:sldId id="375" r:id="rId18"/>
    <p:sldId id="411"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Lst>
  <p:sldSz cx="9144000" cy="5143500" type="screen16x9"/>
  <p:notesSz cx="6858000" cy="9144000"/>
  <p:embeddedFontLst>
    <p:embeddedFont>
      <p:font typeface="IBM Plex Sans" panose="020B0604020202020204" charset="0"/>
      <p:regular r:id="rId57"/>
      <p:bold r:id="rId58"/>
      <p:italic r:id="rId59"/>
      <p:boldItalic r:id="rId60"/>
    </p:embeddedFont>
  </p:embeddedFontLst>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72E31BB-9F53-944C-AFF7-1F240E61BE18}">
          <p14:sldIdLst>
            <p14:sldId id="262"/>
          </p14:sldIdLst>
        </p14:section>
        <p14:section name="Covers and front matter designs" id="{591A3328-AB40-EB40-8371-0BE8997D5ECA}">
          <p14:sldIdLst>
            <p14:sldId id="361"/>
            <p14:sldId id="362"/>
            <p14:sldId id="363"/>
            <p14:sldId id="364"/>
            <p14:sldId id="365"/>
            <p14:sldId id="366"/>
            <p14:sldId id="367"/>
            <p14:sldId id="368"/>
            <p14:sldId id="369"/>
            <p14:sldId id="370"/>
            <p14:sldId id="371"/>
            <p14:sldId id="372"/>
            <p14:sldId id="374"/>
            <p14:sldId id="373"/>
            <p14:sldId id="375"/>
            <p14:sldId id="411"/>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Lst>
        </p14:section>
        <p14:section name="Sample slides" id="{FE79D234-09B0-7A4C-9C40-866AE14B99F0}">
          <p14:sldIdLst/>
        </p14:section>
        <p14:section name="Sample charts &amp; tables" id="{269F54EE-045D-8D4D-9D1D-F95D304254CD}">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02" autoAdjust="0"/>
    <p:restoredTop sz="96327"/>
  </p:normalViewPr>
  <p:slideViewPr>
    <p:cSldViewPr snapToGrid="0" snapToObjects="1">
      <p:cViewPr varScale="1">
        <p:scale>
          <a:sx n="88" d="100"/>
          <a:sy n="88" d="100"/>
        </p:scale>
        <p:origin x="564" y="68"/>
      </p:cViewPr>
      <p:guideLst>
        <p:guide orient="horz" pos="1620"/>
        <p:guide pos="2880"/>
      </p:guideLst>
    </p:cSldViewPr>
  </p:slideViewPr>
  <p:outlineViewPr>
    <p:cViewPr>
      <p:scale>
        <a:sx n="33" d="100"/>
        <a:sy n="33" d="100"/>
      </p:scale>
      <p:origin x="0" y="-2317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2.fntdata"/><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4.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IBM Plex Sans"/>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IBM Plex Sans"/>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204978" y="2273300"/>
            <a:ext cx="6448044" cy="61214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6E2E38B8-B0B4-AD41-AC6E-B781F46A9FD3}" type="slidenum">
              <a:rPr lang="en-US" smtClean="0"/>
              <a:pPr/>
              <a:t>1</a:t>
            </a:fld>
            <a:endParaRPr lang="en-US" dirty="0"/>
          </a:p>
        </p:txBody>
      </p:sp>
      <p:sp>
        <p:nvSpPr>
          <p:cNvPr id="5" name="Footer Placeholder 4">
            <a:extLst>
              <a:ext uri="{FF2B5EF4-FFF2-40B4-BE49-F238E27FC236}">
                <a16:creationId xmlns:a16="http://schemas.microsoft.com/office/drawing/2014/main" id="{B775BB5B-BA1F-5147-80F6-7EBA006D31D5}"/>
              </a:ext>
            </a:extLst>
          </p:cNvPr>
          <p:cNvSpPr>
            <a:spLocks noGrp="1"/>
          </p:cNvSpPr>
          <p:nvPr>
            <p:ph type="ftr" sz="quarter" idx="4"/>
          </p:nvPr>
        </p:nvSpPr>
        <p:spPr/>
        <p:txBody>
          <a:bodyPr/>
          <a:lstStyle/>
          <a:p>
            <a:r>
              <a:rPr lang="en-US" dirty="0"/>
              <a:t>Group Name / DOC ID / Month XX, 2020 / © 2020 IBM Corporation</a:t>
            </a:r>
          </a:p>
        </p:txBody>
      </p:sp>
    </p:spTree>
    <p:extLst>
      <p:ext uri="{BB962C8B-B14F-4D97-AF65-F5344CB8AC3E}">
        <p14:creationId xmlns:p14="http://schemas.microsoft.com/office/powerpoint/2010/main" val="822429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204978" y="2273300"/>
            <a:ext cx="6448044" cy="61214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6E2E38B8-B0B4-AD41-AC6E-B781F46A9FD3}" type="slidenum">
              <a:rPr lang="en-US" smtClean="0"/>
              <a:pPr/>
              <a:t>52</a:t>
            </a:fld>
            <a:endParaRPr lang="en-US" dirty="0"/>
          </a:p>
        </p:txBody>
      </p:sp>
      <p:sp>
        <p:nvSpPr>
          <p:cNvPr id="5" name="Footer Placeholder 4">
            <a:extLst>
              <a:ext uri="{FF2B5EF4-FFF2-40B4-BE49-F238E27FC236}">
                <a16:creationId xmlns:a16="http://schemas.microsoft.com/office/drawing/2014/main" id="{B775BB5B-BA1F-5147-80F6-7EBA006D31D5}"/>
              </a:ext>
            </a:extLst>
          </p:cNvPr>
          <p:cNvSpPr>
            <a:spLocks noGrp="1"/>
          </p:cNvSpPr>
          <p:nvPr>
            <p:ph type="ftr" sz="quarter" idx="4"/>
          </p:nvPr>
        </p:nvSpPr>
        <p:spPr/>
        <p:txBody>
          <a:bodyPr/>
          <a:lstStyle/>
          <a:p>
            <a:r>
              <a:rPr lang="en-US" dirty="0"/>
              <a:t>Group Name / DOC ID / Month XX, 2020 / © 2020 IBM Corporation</a:t>
            </a:r>
          </a:p>
        </p:txBody>
      </p:sp>
    </p:spTree>
    <p:extLst>
      <p:ext uri="{BB962C8B-B14F-4D97-AF65-F5344CB8AC3E}">
        <p14:creationId xmlns:p14="http://schemas.microsoft.com/office/powerpoint/2010/main" val="1147091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accent2"/>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accent3"/>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tx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accent3"/>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accent3"/>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chemeClr val="accent3"/>
          </a:solidFill>
          <a:ln>
            <a:noFill/>
          </a:ln>
        </p:spPr>
        <p:txBody>
          <a:bodyPr lIns="219456" tIns="201168" rIns="228600" bIns="228600"/>
          <a:lstStyle>
            <a:lvl1pPr>
              <a:defRPr>
                <a:solidFill>
                  <a:schemeClr val="accent2"/>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chemeClr val="tx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chemeClr val="tx2"/>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accent2"/>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accent3"/>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accent3"/>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accent3"/>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chemeClr val="accent3"/>
          </a:solidFill>
          <a:ln>
            <a:noFill/>
          </a:ln>
        </p:spPr>
        <p:txBody>
          <a:bodyPr lIns="219456" tIns="201168" rIns="228600" bIns="228600"/>
          <a:lstStyle>
            <a:lvl1pPr>
              <a:defRPr>
                <a:solidFill>
                  <a:schemeClr val="accent2"/>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chemeClr val="tx2"/>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tx2"/>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ws.amazon.com/pt/about-aws/global-infrastructure/regions_az/"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aws.amazon.com/pt/ec2/"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aws.amazon.com/pt/rds/sqlserver/" TargetMode="External"/><Relationship Id="rId3" Type="http://schemas.openxmlformats.org/officeDocument/2006/relationships/hyperlink" Target="https://aws.amazon.com/pt/rds/aurora/" TargetMode="External"/><Relationship Id="rId7" Type="http://schemas.openxmlformats.org/officeDocument/2006/relationships/hyperlink" Target="https://aws.amazon.com/pt/rds/oracle/" TargetMode="External"/><Relationship Id="rId2" Type="http://schemas.openxmlformats.org/officeDocument/2006/relationships/hyperlink" Target="https://aws.amazon.com/pt/rds/instance-types/" TargetMode="External"/><Relationship Id="rId1" Type="http://schemas.openxmlformats.org/officeDocument/2006/relationships/slideLayout" Target="../slideLayouts/slideLayout1.xml"/><Relationship Id="rId6" Type="http://schemas.openxmlformats.org/officeDocument/2006/relationships/hyperlink" Target="https://aws.amazon.com/pt/rds/mariadb/" TargetMode="External"/><Relationship Id="rId11" Type="http://schemas.openxmlformats.org/officeDocument/2006/relationships/image" Target="../media/image53.png"/><Relationship Id="rId5" Type="http://schemas.openxmlformats.org/officeDocument/2006/relationships/hyperlink" Target="https://aws.amazon.com/pt/rds/mysql/" TargetMode="External"/><Relationship Id="rId10" Type="http://schemas.openxmlformats.org/officeDocument/2006/relationships/image" Target="../media/image52.png"/><Relationship Id="rId4" Type="http://schemas.openxmlformats.org/officeDocument/2006/relationships/hyperlink" Target="https://aws.amazon.com/pt/rds/postgresql/" TargetMode="External"/><Relationship Id="rId9" Type="http://schemas.openxmlformats.org/officeDocument/2006/relationships/hyperlink" Target="https://aws.amazon.com/pt/dm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aws.amazon.com/waf/" TargetMode="External"/><Relationship Id="rId2" Type="http://schemas.openxmlformats.org/officeDocument/2006/relationships/hyperlink" Target="https://aws.amazon.com/shield/" TargetMode="Externa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hyperlink" Target="https://aws.amazon.com/route53/"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aws.amazon.com/pt/free/?all-free-tier.sort-by=item.additionalFields.SortRank&amp;all-free-tier.sort-order=asc&amp;awsf.Free%20Tier%20Types=*all&amp;awsf.Free%20Tier%20Categories=*al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5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s://www.youtube.com/watch?v=HYRLoXt4wSE"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p:cNvSpPr>
            <a:spLocks noGrp="1"/>
          </p:cNvSpPr>
          <p:nvPr>
            <p:ph type="title"/>
          </p:nvPr>
        </p:nvSpPr>
        <p:spPr/>
        <p:txBody>
          <a:bodyPr/>
          <a:lstStyle/>
          <a:p>
            <a:pPr defTabSz="914411"/>
            <a:r>
              <a:rPr lang="en-US" dirty="0" err="1"/>
              <a:t>Introdução</a:t>
            </a:r>
            <a:r>
              <a:rPr lang="en-US" dirty="0"/>
              <a:t> - AWS Cloud</a:t>
            </a:r>
            <a:br>
              <a:rPr lang="en-US" dirty="0">
                <a:ea typeface=""/>
                <a:cs typeface=""/>
              </a:rPr>
            </a:br>
            <a:r>
              <a:rPr lang="en-US" dirty="0">
                <a:ea typeface=""/>
                <a:cs typeface=""/>
              </a:rPr>
              <a:t>—</a:t>
            </a:r>
            <a:br>
              <a:rPr lang="en-US" dirty="0">
                <a:ea typeface=""/>
                <a:cs typeface=""/>
              </a:rPr>
            </a:br>
            <a:r>
              <a:rPr lang="en-US" sz="1400" dirty="0">
                <a:ea typeface=""/>
                <a:cs typeface=""/>
              </a:rPr>
              <a:t>Thiago Carvalho</a:t>
            </a:r>
            <a:br>
              <a:rPr lang="en-US" sz="1600" dirty="0">
                <a:ea typeface=""/>
                <a:cs typeface=""/>
              </a:rPr>
            </a:br>
            <a:r>
              <a:rPr lang="en-US" sz="1200" dirty="0">
                <a:ea typeface=""/>
                <a:cs typeface=""/>
              </a:rPr>
              <a:t>AWS Certified Solutions Architect – Professional</a:t>
            </a:r>
            <a:br>
              <a:rPr lang="en-US" sz="1200" dirty="0">
                <a:ea typeface=""/>
                <a:cs typeface=""/>
              </a:rPr>
            </a:br>
            <a:r>
              <a:rPr lang="en-US" sz="1200" dirty="0">
                <a:ea typeface=""/>
                <a:cs typeface=""/>
              </a:rPr>
              <a:t>Microsoft Certified: DevOps Engineer Expert</a:t>
            </a:r>
            <a:br>
              <a:rPr lang="en-US" sz="1200" dirty="0">
                <a:ea typeface=""/>
                <a:cs typeface=""/>
              </a:rPr>
            </a:br>
            <a:br>
              <a:rPr lang="en-US" sz="1600" dirty="0">
                <a:ea typeface=""/>
                <a:cs typeface=""/>
              </a:rPr>
            </a:br>
            <a:endParaRPr lang="en-US" sz="1400" dirty="0"/>
          </a:p>
        </p:txBody>
      </p:sp>
      <p:sp>
        <p:nvSpPr>
          <p:cNvPr id="3" name="Footer Placeholder"/>
          <p:cNvSpPr>
            <a:spLocks noGrp="1"/>
          </p:cNvSpPr>
          <p:nvPr>
            <p:ph type="ftr" sz="quarter" idx="10"/>
          </p:nvPr>
        </p:nvSpPr>
        <p:spPr/>
        <p:txBody>
          <a:bodyPr/>
          <a:lstStyle/>
          <a:p>
            <a:r>
              <a:rPr lang="en-US" dirty="0"/>
              <a:t>IBM GBS</a:t>
            </a:r>
          </a:p>
        </p:txBody>
      </p:sp>
      <p:pic>
        <p:nvPicPr>
          <p:cNvPr id="1032" name="Picture 8" descr="Resultado de imagem para logotipo aws fundo branco">
            <a:extLst>
              <a:ext uri="{FF2B5EF4-FFF2-40B4-BE49-F238E27FC236}">
                <a16:creationId xmlns:a16="http://schemas.microsoft.com/office/drawing/2014/main" id="{A41DB519-A499-4766-963B-457A7B7D9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60738" cy="29954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er a imagem de origem">
            <a:extLst>
              <a:ext uri="{FF2B5EF4-FFF2-40B4-BE49-F238E27FC236}">
                <a16:creationId xmlns:a16="http://schemas.microsoft.com/office/drawing/2014/main" id="{5DD291DE-1229-49CF-80F8-1DA6F98C4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589" y="2853559"/>
            <a:ext cx="2772650" cy="22181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m para logotipo cloud computing fundo branco">
            <a:extLst>
              <a:ext uri="{FF2B5EF4-FFF2-40B4-BE49-F238E27FC236}">
                <a16:creationId xmlns:a16="http://schemas.microsoft.com/office/drawing/2014/main" id="{896B5B3C-8D0A-44F0-A90E-86B5C6D63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3162" y="3160986"/>
            <a:ext cx="2047302" cy="198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824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err="1"/>
              <a:t>Quais</a:t>
            </a:r>
            <a:r>
              <a:rPr lang="en-US" sz="2000" dirty="0"/>
              <a:t> </a:t>
            </a:r>
            <a:r>
              <a:rPr lang="en-US" sz="2000" dirty="0" err="1"/>
              <a:t>os</a:t>
            </a:r>
            <a:r>
              <a:rPr lang="en-US" sz="2000" dirty="0"/>
              <a:t> </a:t>
            </a:r>
            <a:r>
              <a:rPr lang="en-US" sz="2000" dirty="0" err="1"/>
              <a:t>benefícios</a:t>
            </a:r>
            <a:r>
              <a:rPr lang="en-US" sz="2000" dirty="0"/>
              <a:t> da </a:t>
            </a:r>
            <a:r>
              <a:rPr lang="en-US" sz="2000" dirty="0" err="1"/>
              <a:t>nuvem</a:t>
            </a:r>
            <a:r>
              <a:rPr lang="en-US" sz="2000" dirty="0"/>
              <a:t> AWS ?</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228665" y="1246921"/>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Economia de </a:t>
            </a:r>
            <a:r>
              <a:rPr lang="en-US" sz="2000" b="1" dirty="0" err="1">
                <a:solidFill>
                  <a:schemeClr val="tx1"/>
                </a:solidFill>
              </a:rPr>
              <a:t>escala</a:t>
            </a:r>
            <a:r>
              <a:rPr lang="en-US" sz="2000" b="1" dirty="0">
                <a:solidFill>
                  <a:schemeClr val="tx1"/>
                </a:solidFill>
              </a:rPr>
              <a:t> – </a:t>
            </a:r>
            <a:r>
              <a:rPr lang="en-US" sz="2000" b="1" dirty="0" err="1">
                <a:solidFill>
                  <a:schemeClr val="tx1"/>
                </a:solidFill>
              </a:rPr>
              <a:t>Devido</a:t>
            </a:r>
            <a:r>
              <a:rPr lang="en-US" sz="2000" b="1" dirty="0">
                <a:solidFill>
                  <a:schemeClr val="tx1"/>
                </a:solidFill>
              </a:rPr>
              <a:t> </a:t>
            </a:r>
            <a:r>
              <a:rPr lang="en-US" sz="2000" b="1" dirty="0" err="1">
                <a:solidFill>
                  <a:schemeClr val="tx1"/>
                </a:solidFill>
              </a:rPr>
              <a:t>ao</a:t>
            </a:r>
            <a:r>
              <a:rPr lang="en-US" sz="2000" b="1" dirty="0">
                <a:solidFill>
                  <a:schemeClr val="tx1"/>
                </a:solidFill>
              </a:rPr>
              <a:t> </a:t>
            </a:r>
            <a:r>
              <a:rPr lang="en-US" sz="2000" b="1" dirty="0" err="1">
                <a:solidFill>
                  <a:schemeClr val="tx1"/>
                </a:solidFill>
              </a:rPr>
              <a:t>uso</a:t>
            </a:r>
            <a:r>
              <a:rPr lang="en-US" sz="2000" b="1" dirty="0">
                <a:solidFill>
                  <a:schemeClr val="tx1"/>
                </a:solidFill>
              </a:rPr>
              <a:t> </a:t>
            </a:r>
            <a:r>
              <a:rPr lang="en-US" sz="2000" b="1" dirty="0" err="1">
                <a:solidFill>
                  <a:schemeClr val="tx1"/>
                </a:solidFill>
              </a:rPr>
              <a:t>massivo</a:t>
            </a:r>
            <a:r>
              <a:rPr lang="en-US" sz="2000" b="1" dirty="0">
                <a:solidFill>
                  <a:schemeClr val="tx1"/>
                </a:solidFill>
              </a:rPr>
              <a:t>, a AWS </a:t>
            </a:r>
            <a:r>
              <a:rPr lang="en-US" sz="2000" b="1" dirty="0" err="1">
                <a:solidFill>
                  <a:schemeClr val="tx1"/>
                </a:solidFill>
              </a:rPr>
              <a:t>pode</a:t>
            </a:r>
            <a:r>
              <a:rPr lang="en-US" sz="2000" b="1" dirty="0">
                <a:solidFill>
                  <a:schemeClr val="tx1"/>
                </a:solidFill>
              </a:rPr>
              <a:t> </a:t>
            </a:r>
            <a:r>
              <a:rPr lang="en-US" sz="2000" b="1" dirty="0" err="1">
                <a:solidFill>
                  <a:schemeClr val="tx1"/>
                </a:solidFill>
              </a:rPr>
              <a:t>alcançar</a:t>
            </a:r>
            <a:r>
              <a:rPr lang="en-US" sz="2000" b="1" dirty="0">
                <a:solidFill>
                  <a:schemeClr val="tx1"/>
                </a:solidFill>
              </a:rPr>
              <a:t> </a:t>
            </a:r>
            <a:r>
              <a:rPr lang="en-US" sz="2000" b="1" dirty="0" err="1">
                <a:solidFill>
                  <a:schemeClr val="tx1"/>
                </a:solidFill>
              </a:rPr>
              <a:t>descontos</a:t>
            </a:r>
            <a:r>
              <a:rPr lang="en-US" sz="2000" b="1" dirty="0">
                <a:solidFill>
                  <a:schemeClr val="tx1"/>
                </a:solidFill>
              </a:rPr>
              <a:t> para o </a:t>
            </a:r>
            <a:r>
              <a:rPr lang="en-US" sz="2000" b="1" dirty="0" err="1">
                <a:solidFill>
                  <a:schemeClr val="tx1"/>
                </a:solidFill>
              </a:rPr>
              <a:t>cliente</a:t>
            </a:r>
            <a:r>
              <a:rPr lang="en-US" sz="2000" b="1" dirty="0">
                <a:solidFill>
                  <a:schemeClr val="tx1"/>
                </a:solidFill>
              </a:rPr>
              <a:t>, </a:t>
            </a:r>
            <a:r>
              <a:rPr lang="en-US" sz="2000" b="1" dirty="0" err="1">
                <a:solidFill>
                  <a:schemeClr val="tx1"/>
                </a:solidFill>
              </a:rPr>
              <a:t>facilitando</a:t>
            </a:r>
            <a:r>
              <a:rPr lang="en-US" sz="2000" b="1" dirty="0">
                <a:solidFill>
                  <a:schemeClr val="tx1"/>
                </a:solidFill>
              </a:rPr>
              <a:t> a </a:t>
            </a:r>
            <a:r>
              <a:rPr lang="en-US" sz="2000" b="1" dirty="0" err="1">
                <a:solidFill>
                  <a:schemeClr val="tx1"/>
                </a:solidFill>
              </a:rPr>
              <a:t>inclusão</a:t>
            </a:r>
            <a:r>
              <a:rPr lang="en-US" sz="2000" b="1" dirty="0">
                <a:solidFill>
                  <a:schemeClr val="tx1"/>
                </a:solidFill>
              </a:rPr>
              <a:t> de </a:t>
            </a:r>
            <a:r>
              <a:rPr lang="en-US" sz="2000" b="1" dirty="0" err="1">
                <a:solidFill>
                  <a:schemeClr val="tx1"/>
                </a:solidFill>
              </a:rPr>
              <a:t>muitos</a:t>
            </a:r>
            <a:r>
              <a:rPr lang="en-US" sz="2000" b="1" dirty="0">
                <a:solidFill>
                  <a:schemeClr val="tx1"/>
                </a:solidFill>
              </a:rPr>
              <a:t> </a:t>
            </a:r>
            <a:r>
              <a:rPr lang="en-US" sz="2000" b="1" dirty="0" err="1">
                <a:solidFill>
                  <a:schemeClr val="tx1"/>
                </a:solidFill>
              </a:rPr>
              <a:t>negócios</a:t>
            </a:r>
            <a:r>
              <a:rPr lang="en-US" sz="2000" b="1" dirty="0">
                <a:solidFill>
                  <a:schemeClr val="tx1"/>
                </a:solidFill>
              </a:rPr>
              <a:t> à </a:t>
            </a:r>
            <a:r>
              <a:rPr lang="en-US" sz="2000" b="1" dirty="0" err="1">
                <a:solidFill>
                  <a:schemeClr val="tx1"/>
                </a:solidFill>
              </a:rPr>
              <a:t>nuvem</a:t>
            </a:r>
            <a:r>
              <a:rPr lang="en-US" sz="2000" b="1" dirty="0">
                <a:solidFill>
                  <a:schemeClr val="tx1"/>
                </a:solidFill>
              </a:rPr>
              <a:t>.</a:t>
            </a:r>
          </a:p>
        </p:txBody>
      </p:sp>
      <p:pic>
        <p:nvPicPr>
          <p:cNvPr id="9218" name="Picture 2" descr="Dez dicas para otimização de custos na AWS | O blog da AWS">
            <a:extLst>
              <a:ext uri="{FF2B5EF4-FFF2-40B4-BE49-F238E27FC236}">
                <a16:creationId xmlns:a16="http://schemas.microsoft.com/office/drawing/2014/main" id="{D20ACC67-B5E6-4630-A238-EADD5AF27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023" y="1689171"/>
            <a:ext cx="3212618" cy="336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61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err="1"/>
              <a:t>Quais</a:t>
            </a:r>
            <a:r>
              <a:rPr lang="en-US" sz="2000" dirty="0"/>
              <a:t> </a:t>
            </a:r>
            <a:r>
              <a:rPr lang="en-US" sz="2000" dirty="0" err="1"/>
              <a:t>os</a:t>
            </a:r>
            <a:r>
              <a:rPr lang="en-US" sz="2000" dirty="0"/>
              <a:t> </a:t>
            </a:r>
            <a:r>
              <a:rPr lang="en-US" sz="2000" dirty="0" err="1"/>
              <a:t>benefícios</a:t>
            </a:r>
            <a:r>
              <a:rPr lang="en-US" sz="2000" dirty="0"/>
              <a:t> da </a:t>
            </a:r>
            <a:r>
              <a:rPr lang="en-US" sz="2000" dirty="0" err="1"/>
              <a:t>nuvem</a:t>
            </a:r>
            <a:r>
              <a:rPr lang="en-US" sz="2000" dirty="0"/>
              <a:t> AWS ?</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228665" y="1246921"/>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Capacidade</a:t>
            </a:r>
            <a:r>
              <a:rPr lang="en-US" sz="2000" b="1" dirty="0">
                <a:solidFill>
                  <a:schemeClr val="tx1"/>
                </a:solidFill>
              </a:rPr>
              <a:t> sob </a:t>
            </a:r>
            <a:r>
              <a:rPr lang="en-US" sz="2000" b="1" dirty="0" err="1">
                <a:solidFill>
                  <a:schemeClr val="tx1"/>
                </a:solidFill>
              </a:rPr>
              <a:t>demanda</a:t>
            </a:r>
            <a:endParaRPr lang="en-US" sz="2000" b="1" dirty="0">
              <a:solidFill>
                <a:schemeClr val="tx1"/>
              </a:solidFill>
            </a:endParaRPr>
          </a:p>
        </p:txBody>
      </p:sp>
      <p:pic>
        <p:nvPicPr>
          <p:cNvPr id="10244" name="Picture 4" descr="Burn Server Logo Icon Design Stock Vector - Illustration of creative,  business: 127431690">
            <a:extLst>
              <a:ext uri="{FF2B5EF4-FFF2-40B4-BE49-F238E27FC236}">
                <a16:creationId xmlns:a16="http://schemas.microsoft.com/office/drawing/2014/main" id="{D2BF313E-A174-417D-94F6-6BBA1561B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762" y="1779983"/>
            <a:ext cx="2443162" cy="244316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Server Icon #257503 - Free Icons Library">
            <a:extLst>
              <a:ext uri="{FF2B5EF4-FFF2-40B4-BE49-F238E27FC236}">
                <a16:creationId xmlns:a16="http://schemas.microsoft.com/office/drawing/2014/main" id="{3AB673AC-21E0-4D5D-94B5-23D53F9F4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80" y="2351729"/>
            <a:ext cx="1299670" cy="129967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4ADC57FF-3C8F-4DDA-8928-85871F975BCC}"/>
              </a:ext>
            </a:extLst>
          </p:cNvPr>
          <p:cNvCxnSpPr>
            <a:cxnSpLocks/>
          </p:cNvCxnSpPr>
          <p:nvPr/>
        </p:nvCxnSpPr>
        <p:spPr bwMode="auto">
          <a:xfrm flipV="1">
            <a:off x="3949261" y="2944079"/>
            <a:ext cx="1931277" cy="13363"/>
          </a:xfrm>
          <a:prstGeom prst="straightConnector1">
            <a:avLst/>
          </a:prstGeom>
          <a:ln w="19050">
            <a:solidFill>
              <a:srgbClr val="2A0A18"/>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1" name="Footer Placeholder">
            <a:extLst>
              <a:ext uri="{FF2B5EF4-FFF2-40B4-BE49-F238E27FC236}">
                <a16:creationId xmlns:a16="http://schemas.microsoft.com/office/drawing/2014/main" id="{64D67242-68EC-4351-86B5-8D1BD8140277}"/>
              </a:ext>
            </a:extLst>
          </p:cNvPr>
          <p:cNvSpPr txBox="1">
            <a:spLocks/>
          </p:cNvSpPr>
          <p:nvPr/>
        </p:nvSpPr>
        <p:spPr>
          <a:xfrm>
            <a:off x="761180" y="3784405"/>
            <a:ext cx="2829845"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lgn="ctr"/>
            <a:r>
              <a:rPr lang="en-US" sz="2000" b="1" dirty="0" err="1">
                <a:solidFill>
                  <a:schemeClr val="tx1"/>
                </a:solidFill>
              </a:rPr>
              <a:t>Capacidade</a:t>
            </a:r>
            <a:r>
              <a:rPr lang="en-US" sz="2000" b="1" dirty="0">
                <a:solidFill>
                  <a:schemeClr val="tx1"/>
                </a:solidFill>
              </a:rPr>
              <a:t> SUB </a:t>
            </a:r>
            <a:r>
              <a:rPr lang="en-US" sz="2000" b="1" dirty="0" err="1">
                <a:solidFill>
                  <a:schemeClr val="tx1"/>
                </a:solidFill>
              </a:rPr>
              <a:t>ou</a:t>
            </a:r>
            <a:r>
              <a:rPr lang="en-US" sz="2000" b="1" dirty="0">
                <a:solidFill>
                  <a:schemeClr val="tx1"/>
                </a:solidFill>
              </a:rPr>
              <a:t> SUPER </a:t>
            </a:r>
            <a:r>
              <a:rPr lang="en-US" sz="2000" b="1" dirty="0" err="1">
                <a:solidFill>
                  <a:schemeClr val="tx1"/>
                </a:solidFill>
              </a:rPr>
              <a:t>estimada</a:t>
            </a:r>
            <a:endParaRPr lang="en-US" sz="2000" b="1" dirty="0">
              <a:solidFill>
                <a:schemeClr val="tx1"/>
              </a:solidFill>
            </a:endParaRPr>
          </a:p>
        </p:txBody>
      </p:sp>
      <p:pic>
        <p:nvPicPr>
          <p:cNvPr id="10248" name="Picture 8" descr="Scalability Icons - Download Free Vector Icons | Noun Project">
            <a:extLst>
              <a:ext uri="{FF2B5EF4-FFF2-40B4-BE49-F238E27FC236}">
                <a16:creationId xmlns:a16="http://schemas.microsoft.com/office/drawing/2014/main" id="{AECB5B4E-63AB-43D4-9AE4-35BA6EBAD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5228" y="2031348"/>
            <a:ext cx="1691809" cy="1691809"/>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a:extLst>
              <a:ext uri="{FF2B5EF4-FFF2-40B4-BE49-F238E27FC236}">
                <a16:creationId xmlns:a16="http://schemas.microsoft.com/office/drawing/2014/main" id="{4779E543-3C59-4226-8554-2ADD9C6618A6}"/>
              </a:ext>
            </a:extLst>
          </p:cNvPr>
          <p:cNvSpPr txBox="1">
            <a:spLocks/>
          </p:cNvSpPr>
          <p:nvPr/>
        </p:nvSpPr>
        <p:spPr>
          <a:xfrm>
            <a:off x="5726209" y="3762572"/>
            <a:ext cx="2829845"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lgn="ctr"/>
            <a:r>
              <a:rPr lang="en-US" sz="2000" b="1" dirty="0" err="1">
                <a:solidFill>
                  <a:schemeClr val="tx1"/>
                </a:solidFill>
              </a:rPr>
              <a:t>Escalabilidade</a:t>
            </a:r>
            <a:r>
              <a:rPr lang="en-US" sz="2000" b="1" dirty="0">
                <a:solidFill>
                  <a:schemeClr val="tx1"/>
                </a:solidFill>
              </a:rPr>
              <a:t> sob </a:t>
            </a:r>
            <a:r>
              <a:rPr lang="en-US" sz="2000" b="1" dirty="0" err="1">
                <a:solidFill>
                  <a:schemeClr val="tx1"/>
                </a:solidFill>
              </a:rPr>
              <a:t>demanda</a:t>
            </a:r>
            <a:endParaRPr lang="en-US" sz="2000" b="1" dirty="0">
              <a:solidFill>
                <a:schemeClr val="tx1"/>
              </a:solidFill>
            </a:endParaRPr>
          </a:p>
        </p:txBody>
      </p:sp>
    </p:spTree>
    <p:extLst>
      <p:ext uri="{BB962C8B-B14F-4D97-AF65-F5344CB8AC3E}">
        <p14:creationId xmlns:p14="http://schemas.microsoft.com/office/powerpoint/2010/main" val="4283840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err="1"/>
              <a:t>Quais</a:t>
            </a:r>
            <a:r>
              <a:rPr lang="en-US" sz="2000" dirty="0"/>
              <a:t> </a:t>
            </a:r>
            <a:r>
              <a:rPr lang="en-US" sz="2000" dirty="0" err="1"/>
              <a:t>os</a:t>
            </a:r>
            <a:r>
              <a:rPr lang="en-US" sz="2000" dirty="0"/>
              <a:t> </a:t>
            </a:r>
            <a:r>
              <a:rPr lang="en-US" sz="2000" dirty="0" err="1"/>
              <a:t>benefícios</a:t>
            </a:r>
            <a:r>
              <a:rPr lang="en-US" sz="2000" dirty="0"/>
              <a:t> da </a:t>
            </a:r>
            <a:r>
              <a:rPr lang="en-US" sz="2000" dirty="0" err="1"/>
              <a:t>nuvem</a:t>
            </a:r>
            <a:r>
              <a:rPr lang="en-US" sz="2000" dirty="0"/>
              <a:t> AWS ?</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228665" y="1159803"/>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Aumente</a:t>
            </a:r>
            <a:r>
              <a:rPr lang="en-US" sz="2000" b="1" dirty="0">
                <a:solidFill>
                  <a:schemeClr val="tx1"/>
                </a:solidFill>
              </a:rPr>
              <a:t> a </a:t>
            </a:r>
            <a:r>
              <a:rPr lang="en-US" sz="2000" b="1" dirty="0" err="1">
                <a:solidFill>
                  <a:schemeClr val="tx1"/>
                </a:solidFill>
              </a:rPr>
              <a:t>velocidade</a:t>
            </a:r>
            <a:r>
              <a:rPr lang="en-US" sz="2000" b="1" dirty="0">
                <a:solidFill>
                  <a:schemeClr val="tx1"/>
                </a:solidFill>
              </a:rPr>
              <a:t> e </a:t>
            </a:r>
            <a:r>
              <a:rPr lang="en-US" sz="2000" b="1" dirty="0" err="1">
                <a:solidFill>
                  <a:schemeClr val="tx1"/>
                </a:solidFill>
              </a:rPr>
              <a:t>agilidade</a:t>
            </a:r>
            <a:endParaRPr lang="en-US" sz="2000" b="1" dirty="0">
              <a:solidFill>
                <a:schemeClr val="tx1"/>
              </a:solidFill>
            </a:endParaRPr>
          </a:p>
        </p:txBody>
      </p:sp>
      <p:cxnSp>
        <p:nvCxnSpPr>
          <p:cNvPr id="9" name="Straight Arrow Connector 8">
            <a:extLst>
              <a:ext uri="{FF2B5EF4-FFF2-40B4-BE49-F238E27FC236}">
                <a16:creationId xmlns:a16="http://schemas.microsoft.com/office/drawing/2014/main" id="{4ADC57FF-3C8F-4DDA-8928-85871F975BCC}"/>
              </a:ext>
            </a:extLst>
          </p:cNvPr>
          <p:cNvCxnSpPr>
            <a:cxnSpLocks/>
          </p:cNvCxnSpPr>
          <p:nvPr/>
        </p:nvCxnSpPr>
        <p:spPr bwMode="auto">
          <a:xfrm flipV="1">
            <a:off x="3949261" y="2944079"/>
            <a:ext cx="1931277" cy="13363"/>
          </a:xfrm>
          <a:prstGeom prst="straightConnector1">
            <a:avLst/>
          </a:prstGeom>
          <a:ln w="19050">
            <a:solidFill>
              <a:srgbClr val="2A0A18"/>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1" name="Footer Placeholder">
            <a:extLst>
              <a:ext uri="{FF2B5EF4-FFF2-40B4-BE49-F238E27FC236}">
                <a16:creationId xmlns:a16="http://schemas.microsoft.com/office/drawing/2014/main" id="{64D67242-68EC-4351-86B5-8D1BD8140277}"/>
              </a:ext>
            </a:extLst>
          </p:cNvPr>
          <p:cNvSpPr txBox="1">
            <a:spLocks/>
          </p:cNvSpPr>
          <p:nvPr/>
        </p:nvSpPr>
        <p:spPr>
          <a:xfrm>
            <a:off x="761180" y="4154892"/>
            <a:ext cx="2829845"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lgn="ctr"/>
            <a:r>
              <a:rPr lang="en-US" sz="2000" b="1" dirty="0" err="1">
                <a:solidFill>
                  <a:schemeClr val="tx1"/>
                </a:solidFill>
              </a:rPr>
              <a:t>Requer</a:t>
            </a:r>
            <a:r>
              <a:rPr lang="en-US" sz="2000" b="1" dirty="0">
                <a:solidFill>
                  <a:schemeClr val="tx1"/>
                </a:solidFill>
              </a:rPr>
              <a:t> tempo, </a:t>
            </a:r>
            <a:r>
              <a:rPr lang="en-US" sz="2000" b="1" dirty="0" err="1">
                <a:solidFill>
                  <a:schemeClr val="tx1"/>
                </a:solidFill>
              </a:rPr>
              <a:t>esforço</a:t>
            </a:r>
            <a:r>
              <a:rPr lang="en-US" sz="2000" b="1" dirty="0">
                <a:solidFill>
                  <a:schemeClr val="tx1"/>
                </a:solidFill>
              </a:rPr>
              <a:t> e </a:t>
            </a:r>
            <a:r>
              <a:rPr lang="en-US" sz="2000" b="1" dirty="0" err="1">
                <a:solidFill>
                  <a:schemeClr val="tx1"/>
                </a:solidFill>
              </a:rPr>
              <a:t>recursos</a:t>
            </a:r>
            <a:r>
              <a:rPr lang="en-US" sz="2000" b="1" dirty="0">
                <a:solidFill>
                  <a:schemeClr val="tx1"/>
                </a:solidFill>
              </a:rPr>
              <a:t> </a:t>
            </a:r>
            <a:r>
              <a:rPr lang="en-US" sz="2000" b="1" dirty="0" err="1">
                <a:solidFill>
                  <a:schemeClr val="tx1"/>
                </a:solidFill>
              </a:rPr>
              <a:t>financeiros</a:t>
            </a:r>
            <a:r>
              <a:rPr lang="en-US" sz="2000" b="1" dirty="0">
                <a:solidFill>
                  <a:schemeClr val="tx1"/>
                </a:solidFill>
              </a:rPr>
              <a:t> entre </a:t>
            </a:r>
            <a:r>
              <a:rPr lang="en-US" sz="2000" b="1" dirty="0" err="1">
                <a:solidFill>
                  <a:schemeClr val="tx1"/>
                </a:solidFill>
              </a:rPr>
              <a:t>querer</a:t>
            </a:r>
            <a:r>
              <a:rPr lang="en-US" sz="2000" b="1" dirty="0">
                <a:solidFill>
                  <a:schemeClr val="tx1"/>
                </a:solidFill>
              </a:rPr>
              <a:t> um </a:t>
            </a:r>
            <a:r>
              <a:rPr lang="en-US" sz="2000" b="1" dirty="0" err="1">
                <a:solidFill>
                  <a:schemeClr val="tx1"/>
                </a:solidFill>
              </a:rPr>
              <a:t>serviço</a:t>
            </a:r>
            <a:r>
              <a:rPr lang="en-US" sz="2000" b="1" dirty="0">
                <a:solidFill>
                  <a:schemeClr val="tx1"/>
                </a:solidFill>
              </a:rPr>
              <a:t> e </a:t>
            </a:r>
            <a:r>
              <a:rPr lang="en-US" sz="2000" b="1" dirty="0" err="1">
                <a:solidFill>
                  <a:schemeClr val="tx1"/>
                </a:solidFill>
              </a:rPr>
              <a:t>poder</a:t>
            </a:r>
            <a:r>
              <a:rPr lang="en-US" sz="2000" b="1" dirty="0">
                <a:solidFill>
                  <a:schemeClr val="tx1"/>
                </a:solidFill>
              </a:rPr>
              <a:t> usar o </a:t>
            </a:r>
            <a:r>
              <a:rPr lang="en-US" sz="2000" b="1" dirty="0" err="1">
                <a:solidFill>
                  <a:schemeClr val="tx1"/>
                </a:solidFill>
              </a:rPr>
              <a:t>mesmo</a:t>
            </a:r>
            <a:endParaRPr lang="en-US" sz="2000" b="1" dirty="0">
              <a:solidFill>
                <a:schemeClr val="tx1"/>
              </a:solidFill>
            </a:endParaRPr>
          </a:p>
          <a:p>
            <a:pPr algn="ctr"/>
            <a:endParaRPr lang="en-US" sz="2000" b="1" dirty="0">
              <a:solidFill>
                <a:schemeClr val="tx1"/>
              </a:solidFill>
            </a:endParaRPr>
          </a:p>
        </p:txBody>
      </p:sp>
      <p:sp>
        <p:nvSpPr>
          <p:cNvPr id="14" name="Footer Placeholder">
            <a:extLst>
              <a:ext uri="{FF2B5EF4-FFF2-40B4-BE49-F238E27FC236}">
                <a16:creationId xmlns:a16="http://schemas.microsoft.com/office/drawing/2014/main" id="{4779E543-3C59-4226-8554-2ADD9C6618A6}"/>
              </a:ext>
            </a:extLst>
          </p:cNvPr>
          <p:cNvSpPr txBox="1">
            <a:spLocks/>
          </p:cNvSpPr>
          <p:nvPr/>
        </p:nvSpPr>
        <p:spPr>
          <a:xfrm>
            <a:off x="6065168" y="3952029"/>
            <a:ext cx="2829845"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lgn="ctr"/>
            <a:r>
              <a:rPr lang="en-US" sz="2000" b="1" dirty="0" err="1">
                <a:solidFill>
                  <a:schemeClr val="tx1"/>
                </a:solidFill>
              </a:rPr>
              <a:t>Provisionamento</a:t>
            </a:r>
            <a:r>
              <a:rPr lang="en-US" sz="2000" b="1" dirty="0">
                <a:solidFill>
                  <a:schemeClr val="tx1"/>
                </a:solidFill>
              </a:rPr>
              <a:t> de </a:t>
            </a:r>
            <a:r>
              <a:rPr lang="en-US" sz="2000" b="1" dirty="0" err="1">
                <a:solidFill>
                  <a:schemeClr val="tx1"/>
                </a:solidFill>
              </a:rPr>
              <a:t>serviços</a:t>
            </a:r>
            <a:r>
              <a:rPr lang="en-US" sz="2000" b="1" dirty="0">
                <a:solidFill>
                  <a:schemeClr val="tx1"/>
                </a:solidFill>
              </a:rPr>
              <a:t> com </a:t>
            </a:r>
            <a:r>
              <a:rPr lang="en-US" sz="2000" b="1" dirty="0" err="1">
                <a:solidFill>
                  <a:schemeClr val="tx1"/>
                </a:solidFill>
              </a:rPr>
              <a:t>menor</a:t>
            </a:r>
            <a:r>
              <a:rPr lang="en-US" sz="2000" b="1" dirty="0">
                <a:solidFill>
                  <a:schemeClr val="tx1"/>
                </a:solidFill>
              </a:rPr>
              <a:t> </a:t>
            </a:r>
            <a:r>
              <a:rPr lang="en-US" sz="2000" b="1" dirty="0" err="1">
                <a:solidFill>
                  <a:schemeClr val="tx1"/>
                </a:solidFill>
              </a:rPr>
              <a:t>esforço</a:t>
            </a:r>
            <a:endParaRPr lang="en-US" sz="2000" b="1" dirty="0">
              <a:solidFill>
                <a:schemeClr val="tx1"/>
              </a:solidFill>
            </a:endParaRPr>
          </a:p>
        </p:txBody>
      </p:sp>
      <p:pic>
        <p:nvPicPr>
          <p:cNvPr id="11266" name="Picture 2" descr="Fatura - ícones de o negócio grátis">
            <a:extLst>
              <a:ext uri="{FF2B5EF4-FFF2-40B4-BE49-F238E27FC236}">
                <a16:creationId xmlns:a16="http://schemas.microsoft.com/office/drawing/2014/main" id="{C0A88C83-7FA9-48DD-B8D7-F9C36BE17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128" y="1949013"/>
            <a:ext cx="1411947" cy="1411947"/>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AWS Diagram Icons Explained: The AWS Compute Set | Gliffy by Perforce">
            <a:extLst>
              <a:ext uri="{FF2B5EF4-FFF2-40B4-BE49-F238E27FC236}">
                <a16:creationId xmlns:a16="http://schemas.microsoft.com/office/drawing/2014/main" id="{AD43CD13-2D72-4351-B750-B663E0715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325" y="1805827"/>
            <a:ext cx="1837486" cy="183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11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err="1"/>
              <a:t>Quais</a:t>
            </a:r>
            <a:r>
              <a:rPr lang="en-US" sz="2000" dirty="0"/>
              <a:t> </a:t>
            </a:r>
            <a:r>
              <a:rPr lang="en-US" sz="2000" dirty="0" err="1"/>
              <a:t>os</a:t>
            </a:r>
            <a:r>
              <a:rPr lang="en-US" sz="2000" dirty="0"/>
              <a:t> </a:t>
            </a:r>
            <a:r>
              <a:rPr lang="en-US" sz="2000" dirty="0" err="1"/>
              <a:t>benefícios</a:t>
            </a:r>
            <a:r>
              <a:rPr lang="en-US" sz="2000" dirty="0"/>
              <a:t> da </a:t>
            </a:r>
            <a:r>
              <a:rPr lang="en-US" sz="2000" dirty="0" err="1"/>
              <a:t>nuvem</a:t>
            </a:r>
            <a:r>
              <a:rPr lang="en-US" sz="2000" dirty="0"/>
              <a:t> AWS ?</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228665" y="1159803"/>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Alguns</a:t>
            </a:r>
            <a:r>
              <a:rPr lang="en-US" sz="2000" b="1" dirty="0">
                <a:solidFill>
                  <a:schemeClr val="tx1"/>
                </a:solidFill>
              </a:rPr>
              <a:t> </a:t>
            </a:r>
            <a:r>
              <a:rPr lang="en-US" sz="2000" b="1" dirty="0" err="1">
                <a:solidFill>
                  <a:schemeClr val="tx1"/>
                </a:solidFill>
              </a:rPr>
              <a:t>serviços</a:t>
            </a:r>
            <a:endParaRPr lang="en-US" sz="2000" b="1" dirty="0">
              <a:solidFill>
                <a:schemeClr val="tx1"/>
              </a:solidFill>
            </a:endParaRPr>
          </a:p>
        </p:txBody>
      </p:sp>
      <p:pic>
        <p:nvPicPr>
          <p:cNvPr id="12290" name="Picture 2" descr="DevOps Serviços AWS - Artigos">
            <a:extLst>
              <a:ext uri="{FF2B5EF4-FFF2-40B4-BE49-F238E27FC236}">
                <a16:creationId xmlns:a16="http://schemas.microsoft.com/office/drawing/2014/main" id="{CCBF10CC-07B0-4752-9330-A248142D7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965" y="1431563"/>
            <a:ext cx="5796456" cy="3554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14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0" name="Footer Placeholder">
            <a:extLst>
              <a:ext uri="{FF2B5EF4-FFF2-40B4-BE49-F238E27FC236}">
                <a16:creationId xmlns:a16="http://schemas.microsoft.com/office/drawing/2014/main" id="{1CAA444C-3AF5-4DBF-8592-713F4D3785F1}"/>
              </a:ext>
            </a:extLst>
          </p:cNvPr>
          <p:cNvSpPr txBox="1">
            <a:spLocks/>
          </p:cNvSpPr>
          <p:nvPr/>
        </p:nvSpPr>
        <p:spPr>
          <a:xfrm>
            <a:off x="664094" y="270172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3000" b="1" dirty="0">
                <a:solidFill>
                  <a:schemeClr val="tx1"/>
                </a:solidFill>
              </a:rPr>
              <a:t>Infra e </a:t>
            </a:r>
            <a:r>
              <a:rPr lang="en-US" sz="3000" b="1" dirty="0" err="1">
                <a:solidFill>
                  <a:schemeClr val="tx1"/>
                </a:solidFill>
              </a:rPr>
              <a:t>Serviços</a:t>
            </a:r>
            <a:r>
              <a:rPr lang="en-US" sz="3000" b="1" dirty="0">
                <a:solidFill>
                  <a:schemeClr val="tx1"/>
                </a:solidFill>
              </a:rPr>
              <a:t> AWS</a:t>
            </a:r>
          </a:p>
        </p:txBody>
      </p:sp>
    </p:spTree>
    <p:extLst>
      <p:ext uri="{BB962C8B-B14F-4D97-AF65-F5344CB8AC3E}">
        <p14:creationId xmlns:p14="http://schemas.microsoft.com/office/powerpoint/2010/main" val="264114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228665" y="1159803"/>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Infra Global - </a:t>
            </a:r>
            <a:r>
              <a:rPr lang="pt-BR" sz="1000" dirty="0">
                <a:hlinkClick r:id="rId2"/>
              </a:rPr>
              <a:t>Regiões e AZs da infraestrutura global (amazon.com)</a:t>
            </a:r>
            <a:endParaRPr lang="en-US" sz="1000" b="1" dirty="0">
              <a:solidFill>
                <a:schemeClr val="tx1"/>
              </a:solidFill>
            </a:endParaRPr>
          </a:p>
        </p:txBody>
      </p:sp>
      <p:pic>
        <p:nvPicPr>
          <p:cNvPr id="4" name="Picture 3" descr="Graphical user interface, application&#10;&#10;Description automatically generated">
            <a:extLst>
              <a:ext uri="{FF2B5EF4-FFF2-40B4-BE49-F238E27FC236}">
                <a16:creationId xmlns:a16="http://schemas.microsoft.com/office/drawing/2014/main" id="{24DB4409-58D8-41EF-B552-F03EFD624D0A}"/>
              </a:ext>
            </a:extLst>
          </p:cNvPr>
          <p:cNvPicPr>
            <a:picLocks noChangeAspect="1"/>
          </p:cNvPicPr>
          <p:nvPr/>
        </p:nvPicPr>
        <p:blipFill>
          <a:blip r:embed="rId3"/>
          <a:stretch>
            <a:fillRect/>
          </a:stretch>
        </p:blipFill>
        <p:spPr>
          <a:xfrm>
            <a:off x="1781503" y="1605716"/>
            <a:ext cx="4647757" cy="3537783"/>
          </a:xfrm>
          <a:prstGeom prst="rect">
            <a:avLst/>
          </a:prstGeom>
        </p:spPr>
      </p:pic>
    </p:spTree>
    <p:extLst>
      <p:ext uri="{BB962C8B-B14F-4D97-AF65-F5344CB8AC3E}">
        <p14:creationId xmlns:p14="http://schemas.microsoft.com/office/powerpoint/2010/main" val="3983155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1001629"/>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Regiões</a:t>
            </a:r>
            <a:r>
              <a:rPr lang="en-US" sz="2000" b="1" dirty="0">
                <a:solidFill>
                  <a:schemeClr val="tx1"/>
                </a:solidFill>
              </a:rPr>
              <a:t> e Zonas de </a:t>
            </a:r>
            <a:r>
              <a:rPr lang="en-US" sz="2000" b="1" dirty="0" err="1">
                <a:solidFill>
                  <a:schemeClr val="tx1"/>
                </a:solidFill>
              </a:rPr>
              <a:t>disponibilidade</a:t>
            </a:r>
            <a:endParaRPr lang="en-US" sz="1000" b="1" dirty="0">
              <a:solidFill>
                <a:schemeClr val="tx1"/>
              </a:solidFill>
            </a:endParaRPr>
          </a:p>
        </p:txBody>
      </p:sp>
      <p:sp>
        <p:nvSpPr>
          <p:cNvPr id="9" name="TextBox 8">
            <a:extLst>
              <a:ext uri="{FF2B5EF4-FFF2-40B4-BE49-F238E27FC236}">
                <a16:creationId xmlns:a16="http://schemas.microsoft.com/office/drawing/2014/main" id="{EC2F45C3-DE8C-4D4D-96E7-4B8506F3EDDE}"/>
              </a:ext>
            </a:extLst>
          </p:cNvPr>
          <p:cNvSpPr txBox="1"/>
          <p:nvPr/>
        </p:nvSpPr>
        <p:spPr>
          <a:xfrm>
            <a:off x="78828" y="1602053"/>
            <a:ext cx="8907517" cy="3000821"/>
          </a:xfrm>
          <a:prstGeom prst="rect">
            <a:avLst/>
          </a:prstGeom>
          <a:noFill/>
        </p:spPr>
        <p:txBody>
          <a:bodyPr wrap="square">
            <a:spAutoFit/>
          </a:bodyPr>
          <a:lstStyle/>
          <a:p>
            <a:pPr algn="l"/>
            <a:r>
              <a:rPr lang="pt-BR" b="0" i="0" dirty="0">
                <a:solidFill>
                  <a:srgbClr val="333333"/>
                </a:solidFill>
                <a:effectLst/>
                <a:latin typeface="AmazonEmber"/>
              </a:rPr>
              <a:t>A AWS tem o conceito de uma região, que é um local físico em todo o mundo onde agrupamos datacenters. Chamamos cada grupo de datacenters lógicos de zona de disponibilidade. Cada região da AWS consiste em várias AZs isoladas e separadas fisicamente em uma área geográfica. Diferentemente de outros provedores de nuvem, que geralmente definem uma região como um único datacenter, o design de múltiplas AZs de cada região da AWS oferece vantagens para os clientes. </a:t>
            </a:r>
          </a:p>
          <a:p>
            <a:pPr algn="l"/>
            <a:endParaRPr lang="pt-BR" dirty="0">
              <a:solidFill>
                <a:srgbClr val="333333"/>
              </a:solidFill>
              <a:latin typeface="AmazonEmber"/>
            </a:endParaRPr>
          </a:p>
          <a:p>
            <a:pPr algn="l"/>
            <a:r>
              <a:rPr lang="pt-BR" b="0" i="0" dirty="0">
                <a:solidFill>
                  <a:srgbClr val="333333"/>
                </a:solidFill>
                <a:effectLst/>
                <a:latin typeface="AmazonEmber"/>
              </a:rPr>
              <a:t>Cada AZ tem energia, refrigeração e segurança física independentes e está conectada por meio de redes redundantes de latência ultrabaixa. Os clientes da AWS, focados em alta disponibilidade, podem projetar seus aplicativos para serem executados em várias AZs, a fim de obter tolerância a falhas ainda maior. As regiões de infraestrutura da AWS atendem aos mais altos níveis de segurança, conformidade e proteção de dados.</a:t>
            </a:r>
          </a:p>
          <a:p>
            <a:pPr algn="l"/>
            <a:endParaRPr lang="pt-BR" b="0" i="0" dirty="0">
              <a:solidFill>
                <a:srgbClr val="333333"/>
              </a:solidFill>
              <a:effectLst/>
              <a:latin typeface="AmazonEmber"/>
            </a:endParaRPr>
          </a:p>
          <a:p>
            <a:pPr algn="l"/>
            <a:r>
              <a:rPr lang="pt-BR" b="0" i="0" dirty="0">
                <a:solidFill>
                  <a:srgbClr val="333333"/>
                </a:solidFill>
                <a:effectLst/>
                <a:latin typeface="AmazonEmber"/>
              </a:rPr>
              <a:t>A AWS fornece uma presença global mais extensa do que qualquer outro provedor de nuvem. Para oferecer suporte à sua presença global e garantir que os clientes sejam atendidos em todo o mundo, a AWS abre novas regiões rapidamente. A AWS mantém várias regiões geográficas, incluindo regiões da América do Norte, África do Sul, América do Sul, Europa, China, Ásia-Pacífico e Oriente Médio.</a:t>
            </a:r>
          </a:p>
        </p:txBody>
      </p:sp>
    </p:spTree>
    <p:extLst>
      <p:ext uri="{BB962C8B-B14F-4D97-AF65-F5344CB8AC3E}">
        <p14:creationId xmlns:p14="http://schemas.microsoft.com/office/powerpoint/2010/main" val="244691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1001629"/>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Acessos</a:t>
            </a:r>
            <a:endParaRPr lang="en-US" sz="1000" b="1" dirty="0">
              <a:solidFill>
                <a:schemeClr val="tx1"/>
              </a:solidFill>
            </a:endParaRPr>
          </a:p>
        </p:txBody>
      </p:sp>
      <p:pic>
        <p:nvPicPr>
          <p:cNvPr id="33794" name="Picture 2" descr="Configure AWS CLI and execute commands | by Apeksh Agarwal | Analytics  Vidhya | Medium">
            <a:extLst>
              <a:ext uri="{FF2B5EF4-FFF2-40B4-BE49-F238E27FC236}">
                <a16:creationId xmlns:a16="http://schemas.microsoft.com/office/drawing/2014/main" id="{74FE7EDD-397C-4D06-8D1A-F8CC08919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379057"/>
            <a:ext cx="34290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Exemplos do Amazon S3 - AWS SDK for JavaScript">
            <a:extLst>
              <a:ext uri="{FF2B5EF4-FFF2-40B4-BE49-F238E27FC236}">
                <a16:creationId xmlns:a16="http://schemas.microsoft.com/office/drawing/2014/main" id="{CC961441-5732-4530-9462-46ABCEE31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43" y="3236996"/>
            <a:ext cx="61912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Graphical user interface, text, application&#10;&#10;Description automatically generated">
            <a:extLst>
              <a:ext uri="{FF2B5EF4-FFF2-40B4-BE49-F238E27FC236}">
                <a16:creationId xmlns:a16="http://schemas.microsoft.com/office/drawing/2014/main" id="{32864D7F-48B1-4FC7-885F-234F26A92F66}"/>
              </a:ext>
            </a:extLst>
          </p:cNvPr>
          <p:cNvPicPr>
            <a:picLocks noChangeAspect="1"/>
          </p:cNvPicPr>
          <p:nvPr/>
        </p:nvPicPr>
        <p:blipFill>
          <a:blip r:embed="rId4"/>
          <a:stretch>
            <a:fillRect/>
          </a:stretch>
        </p:blipFill>
        <p:spPr>
          <a:xfrm>
            <a:off x="4006726" y="1379057"/>
            <a:ext cx="4802734" cy="1644106"/>
          </a:xfrm>
          <a:prstGeom prst="rect">
            <a:avLst/>
          </a:prstGeom>
        </p:spPr>
      </p:pic>
    </p:spTree>
    <p:extLst>
      <p:ext uri="{BB962C8B-B14F-4D97-AF65-F5344CB8AC3E}">
        <p14:creationId xmlns:p14="http://schemas.microsoft.com/office/powerpoint/2010/main" val="835597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pic>
        <p:nvPicPr>
          <p:cNvPr id="13314" name="Picture 2" descr="AWS Availability Zones: Everything You Need To Know | Faction">
            <a:extLst>
              <a:ext uri="{FF2B5EF4-FFF2-40B4-BE49-F238E27FC236}">
                <a16:creationId xmlns:a16="http://schemas.microsoft.com/office/drawing/2014/main" id="{B9A7FC13-6EE5-4DFA-83F8-394708225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48" y="1003780"/>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523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Critérios</a:t>
            </a:r>
            <a:r>
              <a:rPr lang="en-US" sz="2000" b="1" dirty="0">
                <a:solidFill>
                  <a:schemeClr val="tx1"/>
                </a:solidFill>
              </a:rPr>
              <a:t> para </a:t>
            </a:r>
            <a:r>
              <a:rPr lang="en-US" sz="2000" b="1" dirty="0" err="1">
                <a:solidFill>
                  <a:schemeClr val="tx1"/>
                </a:solidFill>
              </a:rPr>
              <a:t>seleção</a:t>
            </a:r>
            <a:r>
              <a:rPr lang="en-US" sz="2000" b="1" dirty="0">
                <a:solidFill>
                  <a:schemeClr val="tx1"/>
                </a:solidFill>
              </a:rPr>
              <a:t> de </a:t>
            </a:r>
            <a:r>
              <a:rPr lang="en-US" sz="2000" b="1" dirty="0" err="1">
                <a:solidFill>
                  <a:schemeClr val="tx1"/>
                </a:solidFill>
              </a:rPr>
              <a:t>uma</a:t>
            </a:r>
            <a:r>
              <a:rPr lang="en-US" sz="2000" b="1" dirty="0">
                <a:solidFill>
                  <a:schemeClr val="tx1"/>
                </a:solidFill>
              </a:rPr>
              <a:t> </a:t>
            </a:r>
            <a:r>
              <a:rPr lang="en-US" sz="2000" b="1" dirty="0" err="1">
                <a:solidFill>
                  <a:schemeClr val="tx1"/>
                </a:solidFill>
              </a:rPr>
              <a:t>região</a:t>
            </a:r>
            <a:r>
              <a:rPr lang="en-US" sz="2000" b="1" dirty="0">
                <a:solidFill>
                  <a:schemeClr val="tx1"/>
                </a:solidFill>
              </a:rPr>
              <a:t> X </a:t>
            </a:r>
            <a:r>
              <a:rPr lang="en-US" sz="2000" b="1" dirty="0" err="1">
                <a:solidFill>
                  <a:schemeClr val="tx1"/>
                </a:solidFill>
              </a:rPr>
              <a:t>serviço</a:t>
            </a:r>
            <a:endParaRPr lang="en-US" sz="1000" b="1" dirty="0">
              <a:solidFill>
                <a:schemeClr val="tx1"/>
              </a:solidFill>
            </a:endParaRPr>
          </a:p>
        </p:txBody>
      </p:sp>
      <p:pic>
        <p:nvPicPr>
          <p:cNvPr id="14338" name="Picture 2" descr="ícone Cadeado Livre de Font Awesome Icons">
            <a:extLst>
              <a:ext uri="{FF2B5EF4-FFF2-40B4-BE49-F238E27FC236}">
                <a16:creationId xmlns:a16="http://schemas.microsoft.com/office/drawing/2014/main" id="{47E03297-4DB8-41C2-A406-D82CA811C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80" y="1610881"/>
            <a:ext cx="740145" cy="740145"/>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a:extLst>
              <a:ext uri="{FF2B5EF4-FFF2-40B4-BE49-F238E27FC236}">
                <a16:creationId xmlns:a16="http://schemas.microsoft.com/office/drawing/2014/main" id="{6828747D-0321-4D96-8F65-DE9AA6CDB62B}"/>
              </a:ext>
            </a:extLst>
          </p:cNvPr>
          <p:cNvSpPr txBox="1">
            <a:spLocks/>
          </p:cNvSpPr>
          <p:nvPr/>
        </p:nvSpPr>
        <p:spPr>
          <a:xfrm>
            <a:off x="1399683" y="1963385"/>
            <a:ext cx="4614861"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500" b="1" dirty="0" err="1">
                <a:solidFill>
                  <a:schemeClr val="tx1"/>
                </a:solidFill>
              </a:rPr>
              <a:t>Governança</a:t>
            </a:r>
            <a:r>
              <a:rPr lang="en-US" sz="1500" b="1" dirty="0">
                <a:solidFill>
                  <a:schemeClr val="tx1"/>
                </a:solidFill>
              </a:rPr>
              <a:t> e/</a:t>
            </a:r>
            <a:r>
              <a:rPr lang="en-US" sz="1500" b="1" dirty="0" err="1">
                <a:solidFill>
                  <a:schemeClr val="tx1"/>
                </a:solidFill>
              </a:rPr>
              <a:t>ou</a:t>
            </a:r>
            <a:r>
              <a:rPr lang="en-US" sz="1500" b="1" dirty="0">
                <a:solidFill>
                  <a:schemeClr val="tx1"/>
                </a:solidFill>
              </a:rPr>
              <a:t> </a:t>
            </a:r>
            <a:r>
              <a:rPr lang="en-US" sz="1500" b="1" dirty="0" err="1">
                <a:solidFill>
                  <a:schemeClr val="tx1"/>
                </a:solidFill>
              </a:rPr>
              <a:t>requisitos</a:t>
            </a:r>
            <a:r>
              <a:rPr lang="en-US" sz="1500" b="1" dirty="0">
                <a:solidFill>
                  <a:schemeClr val="tx1"/>
                </a:solidFill>
              </a:rPr>
              <a:t> </a:t>
            </a:r>
            <a:r>
              <a:rPr lang="en-US" sz="1500" b="1" dirty="0" err="1">
                <a:solidFill>
                  <a:schemeClr val="tx1"/>
                </a:solidFill>
              </a:rPr>
              <a:t>legais</a:t>
            </a:r>
            <a:endParaRPr lang="en-US" sz="1500" b="1" dirty="0">
              <a:solidFill>
                <a:schemeClr val="tx1"/>
              </a:solidFill>
            </a:endParaRPr>
          </a:p>
        </p:txBody>
      </p:sp>
      <p:pic>
        <p:nvPicPr>
          <p:cNvPr id="14340" name="Picture 4" descr="Ideias - Beacon e Marketing de Proximidade">
            <a:extLst>
              <a:ext uri="{FF2B5EF4-FFF2-40B4-BE49-F238E27FC236}">
                <a16:creationId xmlns:a16="http://schemas.microsoft.com/office/drawing/2014/main" id="{FF72EF2F-6459-4644-9E3C-B1E7369B0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583" y="2460255"/>
            <a:ext cx="740145" cy="740145"/>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a:extLst>
              <a:ext uri="{FF2B5EF4-FFF2-40B4-BE49-F238E27FC236}">
                <a16:creationId xmlns:a16="http://schemas.microsoft.com/office/drawing/2014/main" id="{8F997F24-E09A-4532-AA64-AF12B3C2D90D}"/>
              </a:ext>
            </a:extLst>
          </p:cNvPr>
          <p:cNvSpPr txBox="1">
            <a:spLocks/>
          </p:cNvSpPr>
          <p:nvPr/>
        </p:nvSpPr>
        <p:spPr>
          <a:xfrm>
            <a:off x="1849368" y="2731855"/>
            <a:ext cx="4614861"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500" b="1" dirty="0" err="1">
                <a:solidFill>
                  <a:schemeClr val="tx1"/>
                </a:solidFill>
              </a:rPr>
              <a:t>Proximidade</a:t>
            </a:r>
            <a:r>
              <a:rPr lang="en-US" sz="1500" b="1" dirty="0">
                <a:solidFill>
                  <a:schemeClr val="tx1"/>
                </a:solidFill>
              </a:rPr>
              <a:t> e </a:t>
            </a:r>
            <a:r>
              <a:rPr lang="en-US" sz="1500" b="1" dirty="0" err="1">
                <a:solidFill>
                  <a:schemeClr val="tx1"/>
                </a:solidFill>
              </a:rPr>
              <a:t>Latência</a:t>
            </a:r>
            <a:endParaRPr lang="en-US" sz="1500" b="1" dirty="0">
              <a:solidFill>
                <a:schemeClr val="tx1"/>
              </a:solidFill>
            </a:endParaRPr>
          </a:p>
        </p:txBody>
      </p:sp>
      <p:pic>
        <p:nvPicPr>
          <p:cNvPr id="14342" name="Picture 6" descr="Tool Free Icon of Tabler icons">
            <a:extLst>
              <a:ext uri="{FF2B5EF4-FFF2-40B4-BE49-F238E27FC236}">
                <a16:creationId xmlns:a16="http://schemas.microsoft.com/office/drawing/2014/main" id="{D80021F0-5D16-455C-AB5B-BD436DA5B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172" y="3326522"/>
            <a:ext cx="809826" cy="809826"/>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a:extLst>
              <a:ext uri="{FF2B5EF4-FFF2-40B4-BE49-F238E27FC236}">
                <a16:creationId xmlns:a16="http://schemas.microsoft.com/office/drawing/2014/main" id="{D0C80087-5AA3-4555-966B-01B47D9E8C07}"/>
              </a:ext>
            </a:extLst>
          </p:cNvPr>
          <p:cNvSpPr txBox="1">
            <a:spLocks/>
          </p:cNvSpPr>
          <p:nvPr/>
        </p:nvSpPr>
        <p:spPr>
          <a:xfrm>
            <a:off x="2506231" y="3634711"/>
            <a:ext cx="4178835" cy="362358"/>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500" b="1" dirty="0" err="1">
                <a:solidFill>
                  <a:schemeClr val="tx1"/>
                </a:solidFill>
              </a:rPr>
              <a:t>Serviços</a:t>
            </a:r>
            <a:r>
              <a:rPr lang="en-US" sz="1500" b="1" dirty="0">
                <a:solidFill>
                  <a:schemeClr val="tx1"/>
                </a:solidFill>
              </a:rPr>
              <a:t> </a:t>
            </a:r>
            <a:r>
              <a:rPr lang="en-US" sz="1500" b="1" dirty="0" err="1">
                <a:solidFill>
                  <a:schemeClr val="tx1"/>
                </a:solidFill>
              </a:rPr>
              <a:t>disponíveis</a:t>
            </a:r>
            <a:r>
              <a:rPr lang="en-US" sz="1500" b="1" dirty="0">
                <a:solidFill>
                  <a:schemeClr val="tx1"/>
                </a:solidFill>
              </a:rPr>
              <a:t> </a:t>
            </a:r>
            <a:r>
              <a:rPr lang="en-US" sz="1500" b="1" dirty="0" err="1">
                <a:solidFill>
                  <a:schemeClr val="tx1"/>
                </a:solidFill>
              </a:rPr>
              <a:t>na</a:t>
            </a:r>
            <a:r>
              <a:rPr lang="en-US" sz="1500" b="1" dirty="0">
                <a:solidFill>
                  <a:schemeClr val="tx1"/>
                </a:solidFill>
              </a:rPr>
              <a:t> </a:t>
            </a:r>
            <a:r>
              <a:rPr lang="en-US" sz="1500" b="1" dirty="0" err="1">
                <a:solidFill>
                  <a:schemeClr val="tx1"/>
                </a:solidFill>
              </a:rPr>
              <a:t>região</a:t>
            </a:r>
            <a:endParaRPr lang="en-US" sz="1500" b="1" dirty="0">
              <a:solidFill>
                <a:schemeClr val="tx1"/>
              </a:solidFill>
            </a:endParaRPr>
          </a:p>
        </p:txBody>
      </p:sp>
      <p:pic>
        <p:nvPicPr>
          <p:cNvPr id="14344" name="Picture 8" descr="Cost Icon #97529 - Free Icons Library">
            <a:extLst>
              <a:ext uri="{FF2B5EF4-FFF2-40B4-BE49-F238E27FC236}">
                <a16:creationId xmlns:a16="http://schemas.microsoft.com/office/drawing/2014/main" id="{E9910003-D2AF-41C8-BA6B-86FEC93B4E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998" y="4136348"/>
            <a:ext cx="935822" cy="935822"/>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a:extLst>
              <a:ext uri="{FF2B5EF4-FFF2-40B4-BE49-F238E27FC236}">
                <a16:creationId xmlns:a16="http://schemas.microsoft.com/office/drawing/2014/main" id="{9227AAB4-9DC4-40F9-A7D2-C0D5A223AE5D}"/>
              </a:ext>
            </a:extLst>
          </p:cNvPr>
          <p:cNvSpPr txBox="1">
            <a:spLocks/>
          </p:cNvSpPr>
          <p:nvPr/>
        </p:nvSpPr>
        <p:spPr>
          <a:xfrm>
            <a:off x="3612444" y="4541410"/>
            <a:ext cx="4178835" cy="362358"/>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500" b="1" dirty="0">
                <a:solidFill>
                  <a:schemeClr val="tx1"/>
                </a:solidFill>
              </a:rPr>
              <a:t>Custos </a:t>
            </a:r>
            <a:r>
              <a:rPr lang="en-US" sz="1500" b="1" dirty="0" err="1">
                <a:solidFill>
                  <a:schemeClr val="tx1"/>
                </a:solidFill>
              </a:rPr>
              <a:t>variáveis</a:t>
            </a:r>
            <a:r>
              <a:rPr lang="en-US" sz="1500" b="1" dirty="0">
                <a:solidFill>
                  <a:schemeClr val="tx1"/>
                </a:solidFill>
              </a:rPr>
              <a:t> por </a:t>
            </a:r>
            <a:r>
              <a:rPr lang="en-US" sz="1500" b="1" dirty="0" err="1">
                <a:solidFill>
                  <a:schemeClr val="tx1"/>
                </a:solidFill>
              </a:rPr>
              <a:t>região</a:t>
            </a:r>
            <a:endParaRPr lang="en-US" sz="1500" b="1" dirty="0">
              <a:solidFill>
                <a:schemeClr val="tx1"/>
              </a:solidFill>
            </a:endParaRPr>
          </a:p>
        </p:txBody>
      </p:sp>
    </p:spTree>
    <p:extLst>
      <p:ext uri="{BB962C8B-B14F-4D97-AF65-F5344CB8AC3E}">
        <p14:creationId xmlns:p14="http://schemas.microsoft.com/office/powerpoint/2010/main" val="356485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114735" cy="166687"/>
          </a:xfrm>
        </p:spPr>
        <p:txBody>
          <a:bodyPr/>
          <a:lstStyle/>
          <a:p>
            <a:r>
              <a:rPr lang="en-US" sz="2000" dirty="0" err="1"/>
              <a:t>Introdução</a:t>
            </a:r>
            <a:endParaRPr lang="en-US" sz="2000" dirty="0"/>
          </a:p>
        </p:txBody>
      </p:sp>
      <p:sp>
        <p:nvSpPr>
          <p:cNvPr id="10" name="Footer Placeholder">
            <a:extLst>
              <a:ext uri="{FF2B5EF4-FFF2-40B4-BE49-F238E27FC236}">
                <a16:creationId xmlns:a16="http://schemas.microsoft.com/office/drawing/2014/main" id="{1CAA444C-3AF5-4DBF-8592-713F4D3785F1}"/>
              </a:ext>
            </a:extLst>
          </p:cNvPr>
          <p:cNvSpPr txBox="1">
            <a:spLocks/>
          </p:cNvSpPr>
          <p:nvPr/>
        </p:nvSpPr>
        <p:spPr>
          <a:xfrm>
            <a:off x="664094" y="270172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3000" b="1" dirty="0">
                <a:solidFill>
                  <a:schemeClr val="tx1"/>
                </a:solidFill>
              </a:rPr>
              <a:t>O que é a </a:t>
            </a:r>
            <a:r>
              <a:rPr lang="en-US" sz="3000" b="1" dirty="0" err="1">
                <a:solidFill>
                  <a:schemeClr val="tx1"/>
                </a:solidFill>
              </a:rPr>
              <a:t>nuvem</a:t>
            </a:r>
            <a:r>
              <a:rPr lang="en-US" sz="3000" b="1" dirty="0">
                <a:solidFill>
                  <a:schemeClr val="tx1"/>
                </a:solidFill>
              </a:rPr>
              <a:t> AWS ?</a:t>
            </a:r>
          </a:p>
        </p:txBody>
      </p:sp>
    </p:spTree>
    <p:extLst>
      <p:ext uri="{BB962C8B-B14F-4D97-AF65-F5344CB8AC3E}">
        <p14:creationId xmlns:p14="http://schemas.microsoft.com/office/powerpoint/2010/main" val="55191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EC2</a:t>
            </a:r>
            <a:endParaRPr lang="en-US" sz="1000" b="1" dirty="0">
              <a:solidFill>
                <a:schemeClr val="tx1"/>
              </a:solidFill>
            </a:endParaRPr>
          </a:p>
        </p:txBody>
      </p:sp>
      <p:sp>
        <p:nvSpPr>
          <p:cNvPr id="14" name="Footer Placeholder">
            <a:extLst>
              <a:ext uri="{FF2B5EF4-FFF2-40B4-BE49-F238E27FC236}">
                <a16:creationId xmlns:a16="http://schemas.microsoft.com/office/drawing/2014/main" id="{3BBBDB40-E671-4BA8-8D48-E652FB976D17}"/>
              </a:ext>
            </a:extLst>
          </p:cNvPr>
          <p:cNvSpPr txBox="1">
            <a:spLocks/>
          </p:cNvSpPr>
          <p:nvPr/>
        </p:nvSpPr>
        <p:spPr>
          <a:xfrm>
            <a:off x="583390" y="2217209"/>
            <a:ext cx="2380528"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500" b="1" dirty="0" err="1">
                <a:solidFill>
                  <a:schemeClr val="tx1"/>
                </a:solidFill>
              </a:rPr>
              <a:t>Servidor</a:t>
            </a:r>
            <a:r>
              <a:rPr lang="en-US" sz="1500" b="1" dirty="0">
                <a:solidFill>
                  <a:schemeClr val="tx1"/>
                </a:solidFill>
              </a:rPr>
              <a:t> de </a:t>
            </a:r>
            <a:r>
              <a:rPr lang="en-US" sz="1500" b="1" dirty="0" err="1">
                <a:solidFill>
                  <a:schemeClr val="tx1"/>
                </a:solidFill>
              </a:rPr>
              <a:t>Jogos</a:t>
            </a:r>
            <a:endParaRPr lang="en-US" sz="1500" b="1" dirty="0">
              <a:solidFill>
                <a:schemeClr val="tx1"/>
              </a:solidFill>
            </a:endParaRPr>
          </a:p>
          <a:p>
            <a:r>
              <a:rPr lang="en-US" sz="1500" b="1" dirty="0" err="1">
                <a:solidFill>
                  <a:schemeClr val="tx1"/>
                </a:solidFill>
              </a:rPr>
              <a:t>Servidor</a:t>
            </a:r>
            <a:r>
              <a:rPr lang="en-US" sz="1500" b="1" dirty="0">
                <a:solidFill>
                  <a:schemeClr val="tx1"/>
                </a:solidFill>
              </a:rPr>
              <a:t> de Email</a:t>
            </a:r>
          </a:p>
          <a:p>
            <a:r>
              <a:rPr lang="en-US" sz="1500" b="1" dirty="0" err="1">
                <a:solidFill>
                  <a:schemeClr val="tx1"/>
                </a:solidFill>
              </a:rPr>
              <a:t>Servidor</a:t>
            </a:r>
            <a:r>
              <a:rPr lang="en-US" sz="1500" b="1" dirty="0">
                <a:solidFill>
                  <a:schemeClr val="tx1"/>
                </a:solidFill>
              </a:rPr>
              <a:t> de </a:t>
            </a:r>
            <a:r>
              <a:rPr lang="en-US" sz="1500" b="1" dirty="0" err="1">
                <a:solidFill>
                  <a:schemeClr val="tx1"/>
                </a:solidFill>
              </a:rPr>
              <a:t>arquivos</a:t>
            </a:r>
            <a:endParaRPr lang="en-US" sz="1500" b="1" dirty="0">
              <a:solidFill>
                <a:schemeClr val="tx1"/>
              </a:solidFill>
            </a:endParaRPr>
          </a:p>
          <a:p>
            <a:r>
              <a:rPr lang="en-US" sz="1500" b="1" dirty="0" err="1">
                <a:solidFill>
                  <a:schemeClr val="tx1"/>
                </a:solidFill>
              </a:rPr>
              <a:t>Servidor</a:t>
            </a:r>
            <a:r>
              <a:rPr lang="en-US" sz="1500" b="1" dirty="0">
                <a:solidFill>
                  <a:schemeClr val="tx1"/>
                </a:solidFill>
              </a:rPr>
              <a:t> de </a:t>
            </a:r>
            <a:r>
              <a:rPr lang="en-US" sz="1500" b="1" dirty="0" err="1">
                <a:solidFill>
                  <a:schemeClr val="tx1"/>
                </a:solidFill>
              </a:rPr>
              <a:t>aplicações</a:t>
            </a:r>
            <a:endParaRPr lang="en-US" sz="1500" b="1" dirty="0">
              <a:solidFill>
                <a:schemeClr val="tx1"/>
              </a:solidFill>
            </a:endParaRPr>
          </a:p>
          <a:p>
            <a:r>
              <a:rPr lang="en-US" sz="1500" b="1" dirty="0" err="1">
                <a:solidFill>
                  <a:schemeClr val="tx1"/>
                </a:solidFill>
              </a:rPr>
              <a:t>Servidor</a:t>
            </a:r>
            <a:r>
              <a:rPr lang="en-US" sz="1500" b="1" dirty="0">
                <a:solidFill>
                  <a:schemeClr val="tx1"/>
                </a:solidFill>
              </a:rPr>
              <a:t> de </a:t>
            </a:r>
            <a:r>
              <a:rPr lang="en-US" sz="1500" b="1" dirty="0" err="1">
                <a:solidFill>
                  <a:schemeClr val="tx1"/>
                </a:solidFill>
              </a:rPr>
              <a:t>mídia</a:t>
            </a:r>
            <a:endParaRPr lang="en-US" sz="1500" b="1" dirty="0">
              <a:solidFill>
                <a:schemeClr val="tx1"/>
              </a:solidFill>
            </a:endParaRPr>
          </a:p>
          <a:p>
            <a:r>
              <a:rPr lang="en-US" sz="1500" b="1" dirty="0" err="1">
                <a:solidFill>
                  <a:schemeClr val="tx1"/>
                </a:solidFill>
              </a:rPr>
              <a:t>Servidor</a:t>
            </a:r>
            <a:r>
              <a:rPr lang="en-US" sz="1500" b="1" dirty="0">
                <a:solidFill>
                  <a:schemeClr val="tx1"/>
                </a:solidFill>
              </a:rPr>
              <a:t> de </a:t>
            </a:r>
            <a:r>
              <a:rPr lang="en-US" sz="1500" b="1" dirty="0" err="1">
                <a:solidFill>
                  <a:schemeClr val="tx1"/>
                </a:solidFill>
              </a:rPr>
              <a:t>catálogo</a:t>
            </a:r>
            <a:endParaRPr lang="en-US" sz="1500" b="1" dirty="0">
              <a:solidFill>
                <a:schemeClr val="tx1"/>
              </a:solidFill>
            </a:endParaRPr>
          </a:p>
          <a:p>
            <a:r>
              <a:rPr lang="en-US" sz="1500" b="1" dirty="0">
                <a:solidFill>
                  <a:schemeClr val="tx1"/>
                </a:solidFill>
              </a:rPr>
              <a:t>…</a:t>
            </a:r>
          </a:p>
        </p:txBody>
      </p:sp>
      <p:pic>
        <p:nvPicPr>
          <p:cNvPr id="15" name="Picture 8" descr="Data Center icon PNG and SVG Vector Free Download">
            <a:extLst>
              <a:ext uri="{FF2B5EF4-FFF2-40B4-BE49-F238E27FC236}">
                <a16:creationId xmlns:a16="http://schemas.microsoft.com/office/drawing/2014/main" id="{E145A49B-6918-4897-B906-2F36ABC7F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10" y="3245108"/>
            <a:ext cx="1419326" cy="1269608"/>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5BDE17EF-38C5-4C53-AFE6-8DE461223A70}"/>
              </a:ext>
            </a:extLst>
          </p:cNvPr>
          <p:cNvCxnSpPr>
            <a:cxnSpLocks/>
          </p:cNvCxnSpPr>
          <p:nvPr/>
        </p:nvCxnSpPr>
        <p:spPr bwMode="auto">
          <a:xfrm>
            <a:off x="3113691" y="2886498"/>
            <a:ext cx="1411015" cy="0"/>
          </a:xfrm>
          <a:prstGeom prst="straightConnector1">
            <a:avLst/>
          </a:prstGeom>
          <a:ln w="19050">
            <a:solidFill>
              <a:srgbClr val="2A0A18"/>
            </a:solidFill>
            <a:headEnd type="none" w="med" len="med"/>
            <a:tailEnd type="triangle"/>
          </a:ln>
          <a:effectLst/>
        </p:spPr>
        <p:style>
          <a:lnRef idx="1">
            <a:schemeClr val="dk1"/>
          </a:lnRef>
          <a:fillRef idx="0">
            <a:schemeClr val="dk1"/>
          </a:fillRef>
          <a:effectRef idx="0">
            <a:schemeClr val="dk1"/>
          </a:effectRef>
          <a:fontRef idx="minor">
            <a:schemeClr val="tx1"/>
          </a:fontRef>
        </p:style>
      </p:cxnSp>
      <p:pic>
        <p:nvPicPr>
          <p:cNvPr id="15362" name="Picture 2" descr="Tutorial: Comece a usar instâncias Linux do Amazon EC2 - Amazon Elastic  Compute Cloud">
            <a:extLst>
              <a:ext uri="{FF2B5EF4-FFF2-40B4-BE49-F238E27FC236}">
                <a16:creationId xmlns:a16="http://schemas.microsoft.com/office/drawing/2014/main" id="{FB12B870-BECA-4F72-AC26-67F663C85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5529" y="1492863"/>
            <a:ext cx="3669708" cy="303266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AWS EC2 Vector Logo - Download Free SVG Icon | Worldvectorlogo">
            <a:extLst>
              <a:ext uri="{FF2B5EF4-FFF2-40B4-BE49-F238E27FC236}">
                <a16:creationId xmlns:a16="http://schemas.microsoft.com/office/drawing/2014/main" id="{467BCA50-66F1-46D2-920F-81A04F546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953" y="847734"/>
            <a:ext cx="789415" cy="95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038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Tipos</a:t>
            </a:r>
            <a:r>
              <a:rPr lang="en-US" sz="2000" b="1" dirty="0">
                <a:solidFill>
                  <a:schemeClr val="tx1"/>
                </a:solidFill>
              </a:rPr>
              <a:t> de </a:t>
            </a:r>
            <a:r>
              <a:rPr lang="en-US" sz="2000" b="1" dirty="0" err="1">
                <a:solidFill>
                  <a:schemeClr val="tx1"/>
                </a:solidFill>
              </a:rPr>
              <a:t>instância</a:t>
            </a:r>
            <a:r>
              <a:rPr lang="en-US" sz="2000" b="1" dirty="0">
                <a:solidFill>
                  <a:schemeClr val="tx1"/>
                </a:solidFill>
              </a:rPr>
              <a:t> EC2</a:t>
            </a:r>
            <a:endParaRPr lang="en-US" sz="1000" b="1" dirty="0">
              <a:solidFill>
                <a:schemeClr val="tx1"/>
              </a:solidFill>
            </a:endParaRPr>
          </a:p>
        </p:txBody>
      </p:sp>
      <p:pic>
        <p:nvPicPr>
          <p:cNvPr id="4" name="Picture 3" descr="Table&#10;&#10;Description automatically generated">
            <a:extLst>
              <a:ext uri="{FF2B5EF4-FFF2-40B4-BE49-F238E27FC236}">
                <a16:creationId xmlns:a16="http://schemas.microsoft.com/office/drawing/2014/main" id="{7762DC71-0151-45F5-854D-D76B13D274C2}"/>
              </a:ext>
            </a:extLst>
          </p:cNvPr>
          <p:cNvPicPr>
            <a:picLocks noChangeAspect="1"/>
          </p:cNvPicPr>
          <p:nvPr/>
        </p:nvPicPr>
        <p:blipFill>
          <a:blip r:embed="rId2"/>
          <a:stretch>
            <a:fillRect/>
          </a:stretch>
        </p:blipFill>
        <p:spPr>
          <a:xfrm>
            <a:off x="1457150" y="1365575"/>
            <a:ext cx="6229699" cy="3588512"/>
          </a:xfrm>
          <a:prstGeom prst="rect">
            <a:avLst/>
          </a:prstGeom>
        </p:spPr>
      </p:pic>
    </p:spTree>
    <p:extLst>
      <p:ext uri="{BB962C8B-B14F-4D97-AF65-F5344CB8AC3E}">
        <p14:creationId xmlns:p14="http://schemas.microsoft.com/office/powerpoint/2010/main" val="2445710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Memória</a:t>
            </a:r>
            <a:r>
              <a:rPr lang="en-US" sz="2000" b="1" dirty="0">
                <a:solidFill>
                  <a:schemeClr val="tx1"/>
                </a:solidFill>
              </a:rPr>
              <a:t> e CPU - EC2</a:t>
            </a:r>
            <a:endParaRPr lang="en-US" sz="1000" b="1" dirty="0">
              <a:solidFill>
                <a:schemeClr val="tx1"/>
              </a:solidFill>
            </a:endParaRPr>
          </a:p>
        </p:txBody>
      </p:sp>
      <p:pic>
        <p:nvPicPr>
          <p:cNvPr id="6" name="Picture 5" descr="Table&#10;&#10;Description automatically generated">
            <a:extLst>
              <a:ext uri="{FF2B5EF4-FFF2-40B4-BE49-F238E27FC236}">
                <a16:creationId xmlns:a16="http://schemas.microsoft.com/office/drawing/2014/main" id="{82362926-63A5-4488-A937-B9D675E8FAA9}"/>
              </a:ext>
            </a:extLst>
          </p:cNvPr>
          <p:cNvPicPr>
            <a:picLocks noChangeAspect="1"/>
          </p:cNvPicPr>
          <p:nvPr/>
        </p:nvPicPr>
        <p:blipFill>
          <a:blip r:embed="rId2"/>
          <a:stretch>
            <a:fillRect/>
          </a:stretch>
        </p:blipFill>
        <p:spPr>
          <a:xfrm>
            <a:off x="1726324" y="1365575"/>
            <a:ext cx="5360276" cy="3247091"/>
          </a:xfrm>
          <a:prstGeom prst="rect">
            <a:avLst/>
          </a:prstGeom>
        </p:spPr>
      </p:pic>
    </p:spTree>
    <p:extLst>
      <p:ext uri="{BB962C8B-B14F-4D97-AF65-F5344CB8AC3E}">
        <p14:creationId xmlns:p14="http://schemas.microsoft.com/office/powerpoint/2010/main" val="84543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EC2</a:t>
            </a:r>
            <a:endParaRPr lang="en-US" sz="1000" b="1" dirty="0">
              <a:solidFill>
                <a:schemeClr val="tx1"/>
              </a:solidFill>
            </a:endParaRPr>
          </a:p>
        </p:txBody>
      </p:sp>
      <p:sp>
        <p:nvSpPr>
          <p:cNvPr id="7" name="TextBox 6">
            <a:extLst>
              <a:ext uri="{FF2B5EF4-FFF2-40B4-BE49-F238E27FC236}">
                <a16:creationId xmlns:a16="http://schemas.microsoft.com/office/drawing/2014/main" id="{E3DE7A70-9CE9-4806-A7F7-18EA90D9F209}"/>
              </a:ext>
            </a:extLst>
          </p:cNvPr>
          <p:cNvSpPr txBox="1"/>
          <p:nvPr/>
        </p:nvSpPr>
        <p:spPr>
          <a:xfrm>
            <a:off x="94657" y="1419367"/>
            <a:ext cx="8781329" cy="3416320"/>
          </a:xfrm>
          <a:prstGeom prst="rect">
            <a:avLst/>
          </a:prstGeom>
          <a:noFill/>
        </p:spPr>
        <p:txBody>
          <a:bodyPr wrap="square">
            <a:spAutoFit/>
          </a:bodyPr>
          <a:lstStyle/>
          <a:p>
            <a:pPr algn="just"/>
            <a:r>
              <a:rPr lang="pt-BR" b="0" i="0" dirty="0">
                <a:solidFill>
                  <a:srgbClr val="232F3E"/>
                </a:solidFill>
                <a:effectLst/>
                <a:latin typeface="AmazonEmberBold"/>
              </a:rPr>
              <a:t>P: O que os desenvolvedores podem fazer agora que não podiam fazer antes?</a:t>
            </a:r>
          </a:p>
          <a:p>
            <a:pPr algn="just"/>
            <a:endParaRPr lang="pt-BR" b="0" i="0" dirty="0">
              <a:solidFill>
                <a:srgbClr val="232F3E"/>
              </a:solidFill>
              <a:effectLst/>
              <a:latin typeface="AmazonEmber"/>
            </a:endParaRPr>
          </a:p>
          <a:p>
            <a:pPr algn="just"/>
            <a:r>
              <a:rPr lang="pt-BR" b="0" i="0" dirty="0">
                <a:solidFill>
                  <a:srgbClr val="232F3E"/>
                </a:solidFill>
                <a:effectLst/>
                <a:latin typeface="AmazonEmber"/>
              </a:rPr>
              <a:t>Até agora, os pequenos desenvolvedores não tinham capital para adquirir recursos de computação grandes e garantir que teriam a capacidade necessária para lidar com os picos inesperados na carga. O Amazon EC2 permite que qualquer desenvolvedor impulsione os próprios benefícios da Amazon de grande escala sem investimento prévio ou compromissos de desempenho. Os desenvolvedores agora estão livres para inovar, sabendo que não importa o quão bem-sucedido seu negócio se torne, será econômico e simples garantir que eles tenham a capacidade de computação de que precisam para atender aos seus requisitos de negócios.</a:t>
            </a:r>
          </a:p>
          <a:p>
            <a:pPr algn="just"/>
            <a:endParaRPr lang="pt-BR" b="0" i="0" dirty="0">
              <a:solidFill>
                <a:srgbClr val="232F3E"/>
              </a:solidFill>
              <a:effectLst/>
              <a:latin typeface="AmazonEmber"/>
            </a:endParaRPr>
          </a:p>
          <a:p>
            <a:pPr algn="just"/>
            <a:r>
              <a:rPr lang="pt-BR" b="0" i="0" dirty="0">
                <a:solidFill>
                  <a:srgbClr val="232F3E"/>
                </a:solidFill>
                <a:effectLst/>
                <a:latin typeface="AmazonEmber"/>
              </a:rPr>
              <a:t>A natureza “Elastic” do serviço permite que os desenvolvedores escalem-se instantaneamente para atender aos picos no tráfego ou na demanda. Quando os requisitos de computação mudarem inesperadamente (para mais ou para menos), o Amazon EC2 poderá responder de forma imediata, significando que os desenvolvedores têm a capacidade de controlar quantos recursos estão sendo usados em um determinado momento. Em contrapartida, serviços de hospedagem tradicionais geralmente fornecem um número fixo de recursos para uma quantidade fixa de tempo, significando que os usuários têm uma capacidade limitada de responder facilmente quando seu uso está sendo alterado rapidamente, de forma imprevisível ou sabe-se que ocorrem grandes picos em diversos intervalos.</a:t>
            </a:r>
          </a:p>
        </p:txBody>
      </p:sp>
    </p:spTree>
    <p:extLst>
      <p:ext uri="{BB962C8B-B14F-4D97-AF65-F5344CB8AC3E}">
        <p14:creationId xmlns:p14="http://schemas.microsoft.com/office/powerpoint/2010/main" val="3228831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EBS</a:t>
            </a:r>
            <a:endParaRPr lang="en-US" sz="1000" b="1" dirty="0">
              <a:solidFill>
                <a:schemeClr val="tx1"/>
              </a:solidFill>
            </a:endParaRPr>
          </a:p>
        </p:txBody>
      </p:sp>
      <p:sp>
        <p:nvSpPr>
          <p:cNvPr id="9" name="TextBox 8">
            <a:extLst>
              <a:ext uri="{FF2B5EF4-FFF2-40B4-BE49-F238E27FC236}">
                <a16:creationId xmlns:a16="http://schemas.microsoft.com/office/drawing/2014/main" id="{FB4320B4-1E2C-46FA-B6CF-96BCDFE5E873}"/>
              </a:ext>
            </a:extLst>
          </p:cNvPr>
          <p:cNvSpPr txBox="1"/>
          <p:nvPr/>
        </p:nvSpPr>
        <p:spPr>
          <a:xfrm>
            <a:off x="102541" y="1311682"/>
            <a:ext cx="6850052" cy="1754326"/>
          </a:xfrm>
          <a:prstGeom prst="rect">
            <a:avLst/>
          </a:prstGeom>
          <a:noFill/>
        </p:spPr>
        <p:txBody>
          <a:bodyPr wrap="square">
            <a:spAutoFit/>
          </a:bodyPr>
          <a:lstStyle/>
          <a:p>
            <a:pPr algn="just"/>
            <a:r>
              <a:rPr lang="pt-BR" b="0" i="0" dirty="0">
                <a:solidFill>
                  <a:srgbClr val="232F3E"/>
                </a:solidFill>
                <a:effectLst/>
                <a:latin typeface="AmazonEmberLight"/>
              </a:rPr>
              <a:t>O Amazon Elastic Block Store (EBS) é um serviço de armazenamento em bloco fácil de usar e de alta performance, projetado para uso com o Amazon Elastic Compute Cloud (EC2) para taxas de transferência e cargas de trabalho intensivas de transações em qualquer escala. Várias cargas de trabalho, como bancos de dados relacionais e não relacionais, aplicações corporativas, aplicações em contêiner, mecanismos de análise de big data, sistemas de arquivos e fluxos de trabalho de mídia são amplamente empregados no Amazon EBS.</a:t>
            </a:r>
            <a:br>
              <a:rPr lang="pt-BR" b="0" i="0" dirty="0">
                <a:solidFill>
                  <a:srgbClr val="232F3E"/>
                </a:solidFill>
                <a:effectLst/>
                <a:latin typeface="AmazonEmberLight"/>
              </a:rPr>
            </a:br>
            <a:br>
              <a:rPr lang="pt-BR" b="0" i="0" dirty="0">
                <a:solidFill>
                  <a:srgbClr val="232F3E"/>
                </a:solidFill>
                <a:effectLst/>
                <a:latin typeface="AmazonEmberLight"/>
              </a:rPr>
            </a:br>
            <a:endParaRPr lang="pt-BR" b="0" i="0" dirty="0">
              <a:solidFill>
                <a:srgbClr val="232F3E"/>
              </a:solidFill>
              <a:effectLst/>
              <a:latin typeface="AmazonEmberLight"/>
            </a:endParaRPr>
          </a:p>
        </p:txBody>
      </p:sp>
      <p:pic>
        <p:nvPicPr>
          <p:cNvPr id="20482" name="Picture 2" descr="Amazon Elastic Block Store - Wikipedia">
            <a:extLst>
              <a:ext uri="{FF2B5EF4-FFF2-40B4-BE49-F238E27FC236}">
                <a16:creationId xmlns:a16="http://schemas.microsoft.com/office/drawing/2014/main" id="{ABA6F924-4A2D-4254-BBB6-83C1C5A59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334" y="102722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06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EBS</a:t>
            </a:r>
            <a:endParaRPr lang="en-US" sz="1000" b="1" dirty="0">
              <a:solidFill>
                <a:schemeClr val="tx1"/>
              </a:solidFill>
            </a:endParaRPr>
          </a:p>
        </p:txBody>
      </p:sp>
      <p:pic>
        <p:nvPicPr>
          <p:cNvPr id="17410" name="Picture 2" descr="Volume do dispositivo raiz da instância do Amazon EC2 - Amazon Elastic  Compute Cloud">
            <a:extLst>
              <a:ext uri="{FF2B5EF4-FFF2-40B4-BE49-F238E27FC236}">
                <a16:creationId xmlns:a16="http://schemas.microsoft.com/office/drawing/2014/main" id="{15ED5239-2CFD-449F-BEC7-81AABC611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132" y="1521044"/>
            <a:ext cx="485775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52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EBS</a:t>
            </a:r>
            <a:endParaRPr lang="en-US" sz="1000" b="1" dirty="0">
              <a:solidFill>
                <a:schemeClr val="tx1"/>
              </a:solidFill>
            </a:endParaRPr>
          </a:p>
        </p:txBody>
      </p:sp>
      <p:pic>
        <p:nvPicPr>
          <p:cNvPr id="18434" name="Picture 2" descr="Amazon EBS (Elastic Block Store) - Cloud&amp;amp;Scrum">
            <a:extLst>
              <a:ext uri="{FF2B5EF4-FFF2-40B4-BE49-F238E27FC236}">
                <a16:creationId xmlns:a16="http://schemas.microsoft.com/office/drawing/2014/main" id="{58CF5955-8BE5-4620-947E-18CDAC97A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572" y="1671145"/>
            <a:ext cx="5258996" cy="2790661"/>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a:extLst>
              <a:ext uri="{FF2B5EF4-FFF2-40B4-BE49-F238E27FC236}">
                <a16:creationId xmlns:a16="http://schemas.microsoft.com/office/drawing/2014/main" id="{9C855033-936E-48A7-8E7F-AEF536E814A1}"/>
              </a:ext>
            </a:extLst>
          </p:cNvPr>
          <p:cNvSpPr txBox="1">
            <a:spLocks/>
          </p:cNvSpPr>
          <p:nvPr/>
        </p:nvSpPr>
        <p:spPr>
          <a:xfrm>
            <a:off x="268432" y="2479494"/>
            <a:ext cx="3484113"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1500" b="1" dirty="0" err="1">
                <a:solidFill>
                  <a:schemeClr val="tx1"/>
                </a:solidFill>
              </a:rPr>
              <a:t>Armazenamento</a:t>
            </a:r>
            <a:r>
              <a:rPr lang="en-US" sz="1500" b="1" dirty="0">
                <a:solidFill>
                  <a:schemeClr val="tx1"/>
                </a:solidFill>
              </a:rPr>
              <a:t> </a:t>
            </a:r>
            <a:r>
              <a:rPr lang="en-US" sz="1500" b="1" dirty="0" err="1">
                <a:solidFill>
                  <a:schemeClr val="tx1"/>
                </a:solidFill>
              </a:rPr>
              <a:t>persistente</a:t>
            </a:r>
            <a:endParaRPr lang="en-US" sz="1500" b="1" dirty="0">
              <a:solidFill>
                <a:schemeClr val="tx1"/>
              </a:solidFill>
            </a:endParaRPr>
          </a:p>
          <a:p>
            <a:endParaRPr lang="en-US" sz="1500" b="1" dirty="0">
              <a:solidFill>
                <a:schemeClr val="tx1"/>
              </a:solidFill>
            </a:endParaRPr>
          </a:p>
          <a:p>
            <a:r>
              <a:rPr lang="en-US" sz="1500" b="1" dirty="0" err="1">
                <a:solidFill>
                  <a:schemeClr val="tx1"/>
                </a:solidFill>
              </a:rPr>
              <a:t>Diferente</a:t>
            </a:r>
            <a:r>
              <a:rPr lang="en-US" sz="1500" b="1" dirty="0">
                <a:solidFill>
                  <a:schemeClr val="tx1"/>
                </a:solidFill>
              </a:rPr>
              <a:t> </a:t>
            </a:r>
            <a:r>
              <a:rPr lang="en-US" sz="1500" b="1" dirty="0" err="1">
                <a:solidFill>
                  <a:schemeClr val="tx1"/>
                </a:solidFill>
              </a:rPr>
              <a:t>tipos</a:t>
            </a:r>
            <a:r>
              <a:rPr lang="en-US" sz="1500" b="1" dirty="0">
                <a:solidFill>
                  <a:schemeClr val="tx1"/>
                </a:solidFill>
              </a:rPr>
              <a:t> de discos</a:t>
            </a:r>
          </a:p>
          <a:p>
            <a:endParaRPr lang="en-US" sz="1500" b="1" dirty="0">
              <a:solidFill>
                <a:schemeClr val="tx1"/>
              </a:solidFill>
            </a:endParaRPr>
          </a:p>
          <a:p>
            <a:r>
              <a:rPr lang="en-US" sz="1500" b="1" dirty="0" err="1">
                <a:solidFill>
                  <a:schemeClr val="tx1"/>
                </a:solidFill>
              </a:rPr>
              <a:t>Aumente</a:t>
            </a:r>
            <a:r>
              <a:rPr lang="en-US" sz="1500" b="1" dirty="0">
                <a:solidFill>
                  <a:schemeClr val="tx1"/>
                </a:solidFill>
              </a:rPr>
              <a:t> </a:t>
            </a:r>
            <a:r>
              <a:rPr lang="en-US" sz="1500" b="1" dirty="0" err="1">
                <a:solidFill>
                  <a:schemeClr val="tx1"/>
                </a:solidFill>
              </a:rPr>
              <a:t>ou</a:t>
            </a:r>
            <a:r>
              <a:rPr lang="en-US" sz="1500" b="1" dirty="0">
                <a:solidFill>
                  <a:schemeClr val="tx1"/>
                </a:solidFill>
              </a:rPr>
              <a:t> </a:t>
            </a:r>
            <a:r>
              <a:rPr lang="en-US" sz="1500" b="1" dirty="0" err="1">
                <a:solidFill>
                  <a:schemeClr val="tx1"/>
                </a:solidFill>
              </a:rPr>
              <a:t>dimua</a:t>
            </a:r>
            <a:r>
              <a:rPr lang="en-US" sz="1500" b="1" dirty="0">
                <a:solidFill>
                  <a:schemeClr val="tx1"/>
                </a:solidFill>
              </a:rPr>
              <a:t> </a:t>
            </a:r>
            <a:r>
              <a:rPr lang="en-US" sz="1500" b="1" dirty="0" err="1">
                <a:solidFill>
                  <a:schemeClr val="tx1"/>
                </a:solidFill>
              </a:rPr>
              <a:t>rapidamente</a:t>
            </a:r>
            <a:endParaRPr lang="en-US" sz="1500" b="1" dirty="0">
              <a:solidFill>
                <a:schemeClr val="tx1"/>
              </a:solidFill>
            </a:endParaRPr>
          </a:p>
          <a:p>
            <a:endParaRPr lang="en-US" sz="1500" b="1" dirty="0">
              <a:solidFill>
                <a:schemeClr val="tx1"/>
              </a:solidFill>
            </a:endParaRPr>
          </a:p>
          <a:p>
            <a:r>
              <a:rPr lang="en-US" sz="1500" b="1" dirty="0">
                <a:solidFill>
                  <a:schemeClr val="tx1"/>
                </a:solidFill>
              </a:rPr>
              <a:t>Snapshot</a:t>
            </a:r>
          </a:p>
          <a:p>
            <a:endParaRPr lang="en-US" sz="1500" b="1" dirty="0">
              <a:solidFill>
                <a:schemeClr val="tx1"/>
              </a:solidFill>
            </a:endParaRPr>
          </a:p>
          <a:p>
            <a:r>
              <a:rPr lang="en-US" sz="1500" b="1" dirty="0" err="1">
                <a:solidFill>
                  <a:schemeClr val="tx1"/>
                </a:solidFill>
              </a:rPr>
              <a:t>Criptografia</a:t>
            </a:r>
            <a:r>
              <a:rPr lang="en-US" sz="1500" b="1" dirty="0">
                <a:solidFill>
                  <a:schemeClr val="tx1"/>
                </a:solidFill>
              </a:rPr>
              <a:t> </a:t>
            </a:r>
            <a:r>
              <a:rPr lang="en-US" sz="1500" b="1" dirty="0" err="1">
                <a:solidFill>
                  <a:schemeClr val="tx1"/>
                </a:solidFill>
              </a:rPr>
              <a:t>disponível</a:t>
            </a:r>
            <a:endParaRPr lang="en-US" sz="1500" b="1" dirty="0">
              <a:solidFill>
                <a:schemeClr val="tx1"/>
              </a:solidFill>
            </a:endParaRPr>
          </a:p>
        </p:txBody>
      </p:sp>
    </p:spTree>
    <p:extLst>
      <p:ext uri="{BB962C8B-B14F-4D97-AF65-F5344CB8AC3E}">
        <p14:creationId xmlns:p14="http://schemas.microsoft.com/office/powerpoint/2010/main" val="82312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S3</a:t>
            </a:r>
            <a:endParaRPr lang="en-US" sz="1000" b="1" dirty="0">
              <a:solidFill>
                <a:schemeClr val="tx1"/>
              </a:solidFill>
            </a:endParaRPr>
          </a:p>
        </p:txBody>
      </p:sp>
      <p:sp>
        <p:nvSpPr>
          <p:cNvPr id="10" name="TextBox 9">
            <a:extLst>
              <a:ext uri="{FF2B5EF4-FFF2-40B4-BE49-F238E27FC236}">
                <a16:creationId xmlns:a16="http://schemas.microsoft.com/office/drawing/2014/main" id="{BCB41B86-D4E0-49BB-8669-FBF7BC59D0A2}"/>
              </a:ext>
            </a:extLst>
          </p:cNvPr>
          <p:cNvSpPr txBox="1"/>
          <p:nvPr/>
        </p:nvSpPr>
        <p:spPr>
          <a:xfrm>
            <a:off x="173486" y="1365575"/>
            <a:ext cx="6020457" cy="3624069"/>
          </a:xfrm>
          <a:prstGeom prst="rect">
            <a:avLst/>
          </a:prstGeom>
          <a:noFill/>
        </p:spPr>
        <p:txBody>
          <a:bodyPr wrap="square">
            <a:spAutoFit/>
          </a:bodyPr>
          <a:lstStyle/>
          <a:p>
            <a:pPr algn="just"/>
            <a:r>
              <a:rPr lang="pt-BR" b="0" i="0" dirty="0">
                <a:solidFill>
                  <a:srgbClr val="232F3E"/>
                </a:solidFill>
                <a:effectLst/>
                <a:latin typeface="AmazonEmberLight"/>
              </a:rPr>
              <a:t>O Amazon Simple Storage Service (Amazon S3) é um serviço de armazenamento de objetos que oferece escalabilidade, disponibilidade de dados, segurança e performance líderes do setor. Isso significa que clientes de todos os tamanhos e setores podem usá-lo para armazenar e proteger qualquer volume de dados em vários casos de uso, como data lakes, sites, aplicações para dispositivos móveis, backup e restauração, arquivamento, aplicações empresariais, dispositivos IoT e análises de big data. O Amazon S3 fornece recursos de gerenciamento fáceis de usar, de maneira que você possa organizar os dados e configurar os controles de acesso refinados para atender a requisitos específicos comerciais, organizacionais e de conformidade. O Amazon S3 foi projetado para 99,999999999% (11 noves) de durabilidade e armazena dados de milhões de aplicações para empresas em todo o mundo.</a:t>
            </a:r>
          </a:p>
          <a:p>
            <a:pPr algn="just"/>
            <a:endParaRPr lang="pt-BR" dirty="0">
              <a:solidFill>
                <a:srgbClr val="232F3E"/>
              </a:solidFill>
              <a:latin typeface="AmazonEmberLight"/>
            </a:endParaRPr>
          </a:p>
          <a:p>
            <a:pPr marL="285750" indent="-285750" algn="just">
              <a:buFont typeface="Wingdings" panose="05000000000000000000" pitchFamily="2" charset="2"/>
              <a:buChar char="Ø"/>
            </a:pPr>
            <a:r>
              <a:rPr lang="pt-BR" dirty="0">
                <a:solidFill>
                  <a:srgbClr val="232F3E"/>
                </a:solidFill>
                <a:latin typeface="AmazonEmberLight"/>
              </a:rPr>
              <a:t>Dados armazenados em objetos denominados “Buckets”</a:t>
            </a:r>
          </a:p>
          <a:p>
            <a:pPr marL="285750" indent="-285750" algn="just">
              <a:buFont typeface="Wingdings" panose="05000000000000000000" pitchFamily="2" charset="2"/>
              <a:buChar char="Ø"/>
            </a:pPr>
            <a:r>
              <a:rPr lang="pt-BR" dirty="0">
                <a:solidFill>
                  <a:srgbClr val="232F3E"/>
                </a:solidFill>
                <a:latin typeface="AmazonEmberLight"/>
              </a:rPr>
              <a:t>Armazenamento ilimitado – Tamanho de objeto máximo 5TB</a:t>
            </a:r>
          </a:p>
          <a:p>
            <a:pPr marL="285750" indent="-285750" algn="just">
              <a:buFont typeface="Wingdings" panose="05000000000000000000" pitchFamily="2" charset="2"/>
              <a:buChar char="Ø"/>
            </a:pPr>
            <a:r>
              <a:rPr lang="pt-BR" dirty="0">
                <a:solidFill>
                  <a:srgbClr val="232F3E"/>
                </a:solidFill>
                <a:latin typeface="AmazonEmberLight"/>
              </a:rPr>
              <a:t>Acesso granular à objetos. Como se estivesse quebrado em partes menores, para controle</a:t>
            </a:r>
            <a:endParaRPr lang="en-US" dirty="0"/>
          </a:p>
        </p:txBody>
      </p:sp>
      <p:pic>
        <p:nvPicPr>
          <p:cNvPr id="19462" name="Picture 6" descr="Amazon S3 - AWS Simple Storage Services - Cloud&amp;Scrum">
            <a:extLst>
              <a:ext uri="{FF2B5EF4-FFF2-40B4-BE49-F238E27FC236}">
                <a16:creationId xmlns:a16="http://schemas.microsoft.com/office/drawing/2014/main" id="{59C218B2-2532-4F42-8C4A-3AD102AC0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943" y="1325640"/>
            <a:ext cx="2751430" cy="114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1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S3</a:t>
            </a:r>
            <a:endParaRPr lang="en-US" sz="1000" b="1" dirty="0">
              <a:solidFill>
                <a:schemeClr val="tx1"/>
              </a:solidFill>
            </a:endParaRPr>
          </a:p>
        </p:txBody>
      </p:sp>
      <p:pic>
        <p:nvPicPr>
          <p:cNvPr id="7" name="Picture 6" descr="Graphical user interface, text, application, email&#10;&#10;Description automatically generated">
            <a:extLst>
              <a:ext uri="{FF2B5EF4-FFF2-40B4-BE49-F238E27FC236}">
                <a16:creationId xmlns:a16="http://schemas.microsoft.com/office/drawing/2014/main" id="{62BCC866-C27F-444D-BF3B-212287E5BCC8}"/>
              </a:ext>
            </a:extLst>
          </p:cNvPr>
          <p:cNvPicPr>
            <a:picLocks noChangeAspect="1"/>
          </p:cNvPicPr>
          <p:nvPr/>
        </p:nvPicPr>
        <p:blipFill>
          <a:blip r:embed="rId2"/>
          <a:stretch>
            <a:fillRect/>
          </a:stretch>
        </p:blipFill>
        <p:spPr>
          <a:xfrm>
            <a:off x="173486" y="1301991"/>
            <a:ext cx="8601604" cy="3729068"/>
          </a:xfrm>
          <a:prstGeom prst="rect">
            <a:avLst/>
          </a:prstGeom>
        </p:spPr>
      </p:pic>
    </p:spTree>
    <p:extLst>
      <p:ext uri="{BB962C8B-B14F-4D97-AF65-F5344CB8AC3E}">
        <p14:creationId xmlns:p14="http://schemas.microsoft.com/office/powerpoint/2010/main" val="1246588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S3 - </a:t>
            </a:r>
            <a:r>
              <a:rPr lang="en-US" sz="2000" b="1" dirty="0" err="1">
                <a:solidFill>
                  <a:schemeClr val="tx1"/>
                </a:solidFill>
              </a:rPr>
              <a:t>Alguns</a:t>
            </a:r>
            <a:r>
              <a:rPr lang="en-US" sz="2000" b="1" dirty="0">
                <a:solidFill>
                  <a:schemeClr val="tx1"/>
                </a:solidFill>
              </a:rPr>
              <a:t> </a:t>
            </a:r>
            <a:r>
              <a:rPr lang="en-US" sz="2000" b="1" dirty="0" err="1">
                <a:solidFill>
                  <a:schemeClr val="tx1"/>
                </a:solidFill>
              </a:rPr>
              <a:t>casos</a:t>
            </a:r>
            <a:r>
              <a:rPr lang="en-US" sz="2000" b="1" dirty="0">
                <a:solidFill>
                  <a:schemeClr val="tx1"/>
                </a:solidFill>
              </a:rPr>
              <a:t> de </a:t>
            </a:r>
            <a:r>
              <a:rPr lang="en-US" sz="2000" b="1" dirty="0" err="1">
                <a:solidFill>
                  <a:schemeClr val="tx1"/>
                </a:solidFill>
              </a:rPr>
              <a:t>uso</a:t>
            </a:r>
            <a:endParaRPr lang="en-US" sz="1000" b="1" dirty="0">
              <a:solidFill>
                <a:schemeClr val="tx1"/>
              </a:solidFill>
            </a:endParaRPr>
          </a:p>
        </p:txBody>
      </p:sp>
      <p:pic>
        <p:nvPicPr>
          <p:cNvPr id="6" name="Picture 5" descr="Text&#10;&#10;Description automatically generated with medium confidence">
            <a:extLst>
              <a:ext uri="{FF2B5EF4-FFF2-40B4-BE49-F238E27FC236}">
                <a16:creationId xmlns:a16="http://schemas.microsoft.com/office/drawing/2014/main" id="{BF74E010-3D27-4CE6-8431-ABAEA5C1871B}"/>
              </a:ext>
            </a:extLst>
          </p:cNvPr>
          <p:cNvPicPr>
            <a:picLocks noChangeAspect="1"/>
          </p:cNvPicPr>
          <p:nvPr/>
        </p:nvPicPr>
        <p:blipFill>
          <a:blip r:embed="rId2"/>
          <a:stretch>
            <a:fillRect/>
          </a:stretch>
        </p:blipFill>
        <p:spPr>
          <a:xfrm>
            <a:off x="173486" y="1285875"/>
            <a:ext cx="6753225" cy="3857625"/>
          </a:xfrm>
          <a:prstGeom prst="rect">
            <a:avLst/>
          </a:prstGeom>
        </p:spPr>
      </p:pic>
    </p:spTree>
    <p:extLst>
      <p:ext uri="{BB962C8B-B14F-4D97-AF65-F5344CB8AC3E}">
        <p14:creationId xmlns:p14="http://schemas.microsoft.com/office/powerpoint/2010/main" val="25341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114735" cy="166687"/>
          </a:xfrm>
        </p:spPr>
        <p:txBody>
          <a:bodyPr/>
          <a:lstStyle/>
          <a:p>
            <a:r>
              <a:rPr lang="en-US" sz="2000" dirty="0"/>
              <a:t>O que é </a:t>
            </a:r>
            <a:r>
              <a:rPr lang="en-US" sz="2000" dirty="0" err="1"/>
              <a:t>nuvem</a:t>
            </a:r>
            <a:r>
              <a:rPr lang="en-US" sz="2000" dirty="0"/>
              <a:t> AWS ?</a:t>
            </a:r>
          </a:p>
        </p:txBody>
      </p:sp>
      <p:pic>
        <p:nvPicPr>
          <p:cNvPr id="3074" name="Picture 2" descr="On-Premises vs. Cloud-Based Software: Which is Better for Your Business? |  RingCentral UK Blog">
            <a:extLst>
              <a:ext uri="{FF2B5EF4-FFF2-40B4-BE49-F238E27FC236}">
                <a16:creationId xmlns:a16="http://schemas.microsoft.com/office/drawing/2014/main" id="{5BB0808E-522A-494B-85AC-C0380C5BB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1838"/>
            <a:ext cx="9144000" cy="355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8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VPC</a:t>
            </a:r>
            <a:endParaRPr lang="en-US" sz="1000" b="1" dirty="0">
              <a:solidFill>
                <a:schemeClr val="tx1"/>
              </a:solidFill>
            </a:endParaRPr>
          </a:p>
        </p:txBody>
      </p:sp>
      <p:sp>
        <p:nvSpPr>
          <p:cNvPr id="7" name="TextBox 6">
            <a:extLst>
              <a:ext uri="{FF2B5EF4-FFF2-40B4-BE49-F238E27FC236}">
                <a16:creationId xmlns:a16="http://schemas.microsoft.com/office/drawing/2014/main" id="{2914C771-CDB4-4E68-B811-21159FA5DA56}"/>
              </a:ext>
            </a:extLst>
          </p:cNvPr>
          <p:cNvSpPr txBox="1"/>
          <p:nvPr/>
        </p:nvSpPr>
        <p:spPr>
          <a:xfrm>
            <a:off x="173486" y="1365575"/>
            <a:ext cx="5184885" cy="3624069"/>
          </a:xfrm>
          <a:prstGeom prst="rect">
            <a:avLst/>
          </a:prstGeom>
          <a:noFill/>
        </p:spPr>
        <p:txBody>
          <a:bodyPr wrap="square">
            <a:spAutoFit/>
          </a:bodyPr>
          <a:lstStyle/>
          <a:p>
            <a:pPr algn="just"/>
            <a:r>
              <a:rPr lang="pt-BR" b="0" i="0" dirty="0">
                <a:solidFill>
                  <a:srgbClr val="232F3E"/>
                </a:solidFill>
                <a:effectLst/>
                <a:latin typeface="AmazonEmberLight"/>
              </a:rPr>
              <a:t>A Amazon Virtual Private Cloud (Amazon VPC) é um serviço que permite iniciar recursos da AWS em uma rede virtual isolada logicamente definida por você. Você tem controle total sobre seu ambiente de redes virtuais, incluindo a seleção do seu próprio intervalo de endereços IP, a criação de sub-redes e a configuração de tabelas de rotas e gateways de rede. Você pode usar IPv4 e IPv6 para a maioria dos recursos em sua nuvem privada virtual, garantindo acesso fácil e seguro a recursos e aplicações.</a:t>
            </a:r>
          </a:p>
          <a:p>
            <a:pPr algn="just"/>
            <a:r>
              <a:rPr lang="pt-BR" b="0" i="0" dirty="0">
                <a:solidFill>
                  <a:srgbClr val="232F3E"/>
                </a:solidFill>
                <a:effectLst/>
                <a:latin typeface="AmazonEmberLight"/>
              </a:rPr>
              <a:t>Como um dos serviços básicos da AWS, o Amazon VPC facilita a personalização da configuração de rede da VPC. Você pode criar uma sub-rede voltada ao público para seus servidores Web que têm acesso à Internet. Também é possível colocar seus sistemas back-end, como bancos de dados ou servidores de aplicações, em uma sub-rede privada, sem acesso à Internet. Com o Amazon VPC, você pode usar várias camadas de segurança, incluindo grupos de segurança e listas de controle de acesso à rede, para ajudar a controlar o acesso às instâncias do </a:t>
            </a:r>
            <a:r>
              <a:rPr lang="pt-BR" b="0" i="0" u="none" strike="noStrike" dirty="0">
                <a:solidFill>
                  <a:srgbClr val="007EB9"/>
                </a:solidFill>
                <a:effectLst/>
                <a:latin typeface="AmazonEmberLight"/>
                <a:hlinkClick r:id="rId2"/>
              </a:rPr>
              <a:t>Amazon EC2</a:t>
            </a:r>
            <a:r>
              <a:rPr lang="pt-BR" b="0" i="0" dirty="0">
                <a:solidFill>
                  <a:srgbClr val="232F3E"/>
                </a:solidFill>
                <a:effectLst/>
                <a:latin typeface="AmazonEmberLight"/>
              </a:rPr>
              <a:t> em cada sub-rede.</a:t>
            </a:r>
          </a:p>
        </p:txBody>
      </p:sp>
      <p:pic>
        <p:nvPicPr>
          <p:cNvPr id="22530" name="Picture 2" descr="AWS VPC Icon | Free SVG">
            <a:extLst>
              <a:ext uri="{FF2B5EF4-FFF2-40B4-BE49-F238E27FC236}">
                <a16:creationId xmlns:a16="http://schemas.microsoft.com/office/drawing/2014/main" id="{72A37537-C77E-412A-8E89-AAC4CA9EA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631" y="195738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671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VPC</a:t>
            </a:r>
            <a:endParaRPr lang="en-US" sz="1000" b="1" dirty="0">
              <a:solidFill>
                <a:schemeClr val="tx1"/>
              </a:solidFill>
            </a:endParaRPr>
          </a:p>
        </p:txBody>
      </p:sp>
      <p:pic>
        <p:nvPicPr>
          <p:cNvPr id="9" name="Picture 8" descr="Graphical user interface&#10;&#10;Description automatically generated">
            <a:extLst>
              <a:ext uri="{FF2B5EF4-FFF2-40B4-BE49-F238E27FC236}">
                <a16:creationId xmlns:a16="http://schemas.microsoft.com/office/drawing/2014/main" id="{45D0DBBC-6103-4471-8EF2-4FE5A0A0F481}"/>
              </a:ext>
            </a:extLst>
          </p:cNvPr>
          <p:cNvPicPr>
            <a:picLocks noChangeAspect="1"/>
          </p:cNvPicPr>
          <p:nvPr/>
        </p:nvPicPr>
        <p:blipFill>
          <a:blip r:embed="rId2"/>
          <a:stretch>
            <a:fillRect/>
          </a:stretch>
        </p:blipFill>
        <p:spPr>
          <a:xfrm>
            <a:off x="0" y="1365575"/>
            <a:ext cx="9144000" cy="3777925"/>
          </a:xfrm>
          <a:prstGeom prst="rect">
            <a:avLst/>
          </a:prstGeom>
        </p:spPr>
      </p:pic>
    </p:spTree>
    <p:extLst>
      <p:ext uri="{BB962C8B-B14F-4D97-AF65-F5344CB8AC3E}">
        <p14:creationId xmlns:p14="http://schemas.microsoft.com/office/powerpoint/2010/main" val="3537738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7883"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CloudWatch</a:t>
            </a:r>
            <a:endParaRPr lang="en-US" sz="1000" b="1" dirty="0">
              <a:solidFill>
                <a:schemeClr val="tx1"/>
              </a:solidFill>
            </a:endParaRPr>
          </a:p>
        </p:txBody>
      </p:sp>
      <p:sp>
        <p:nvSpPr>
          <p:cNvPr id="7" name="TextBox 6">
            <a:extLst>
              <a:ext uri="{FF2B5EF4-FFF2-40B4-BE49-F238E27FC236}">
                <a16:creationId xmlns:a16="http://schemas.microsoft.com/office/drawing/2014/main" id="{F67154E9-433F-43B7-99C6-D084F76FA5DF}"/>
              </a:ext>
            </a:extLst>
          </p:cNvPr>
          <p:cNvSpPr txBox="1"/>
          <p:nvPr/>
        </p:nvSpPr>
        <p:spPr>
          <a:xfrm>
            <a:off x="72913" y="1200583"/>
            <a:ext cx="8992257" cy="1131079"/>
          </a:xfrm>
          <a:prstGeom prst="rect">
            <a:avLst/>
          </a:prstGeom>
          <a:noFill/>
        </p:spPr>
        <p:txBody>
          <a:bodyPr wrap="square">
            <a:spAutoFit/>
          </a:bodyPr>
          <a:lstStyle/>
          <a:p>
            <a:pPr algn="just"/>
            <a:r>
              <a:rPr lang="pt-BR" b="0" i="0" u="none" strike="noStrike" dirty="0">
                <a:solidFill>
                  <a:srgbClr val="16191F"/>
                </a:solidFill>
                <a:effectLst/>
                <a:latin typeface="Amazon Ember"/>
              </a:rPr>
              <a:t>O Amazon CloudWatch é basicamente um repositório de métricas. Uma serviço, como o Amazon EC2, coloca métricas no repositório e você recupera as estatísticas com base nessas métricas. Se você colocar suas próprias métricas personalizadas no repositório, poderá recuperar as estatísticas sobre essas métricas.</a:t>
            </a:r>
          </a:p>
          <a:p>
            <a:br>
              <a:rPr lang="pt-BR" dirty="0"/>
            </a:br>
            <a:endParaRPr lang="en-US" dirty="0"/>
          </a:p>
        </p:txBody>
      </p:sp>
      <p:pic>
        <p:nvPicPr>
          <p:cNvPr id="9" name="Picture 8" descr="Diagram&#10;&#10;Description automatically generated">
            <a:extLst>
              <a:ext uri="{FF2B5EF4-FFF2-40B4-BE49-F238E27FC236}">
                <a16:creationId xmlns:a16="http://schemas.microsoft.com/office/drawing/2014/main" id="{DB156957-D48D-42C3-8EF8-ABDF1597CE96}"/>
              </a:ext>
            </a:extLst>
          </p:cNvPr>
          <p:cNvPicPr>
            <a:picLocks noChangeAspect="1"/>
          </p:cNvPicPr>
          <p:nvPr/>
        </p:nvPicPr>
        <p:blipFill>
          <a:blip r:embed="rId2"/>
          <a:stretch>
            <a:fillRect/>
          </a:stretch>
        </p:blipFill>
        <p:spPr>
          <a:xfrm>
            <a:off x="72913" y="1944181"/>
            <a:ext cx="5098177" cy="3032152"/>
          </a:xfrm>
          <a:prstGeom prst="rect">
            <a:avLst/>
          </a:prstGeom>
        </p:spPr>
      </p:pic>
    </p:spTree>
    <p:extLst>
      <p:ext uri="{BB962C8B-B14F-4D97-AF65-F5344CB8AC3E}">
        <p14:creationId xmlns:p14="http://schemas.microsoft.com/office/powerpoint/2010/main" val="592844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AutoScalling</a:t>
            </a:r>
            <a:r>
              <a:rPr lang="en-US" sz="2000" b="1" dirty="0">
                <a:solidFill>
                  <a:schemeClr val="tx1"/>
                </a:solidFill>
              </a:rPr>
              <a:t> EC2</a:t>
            </a:r>
            <a:endParaRPr lang="en-US" sz="1000" b="1" dirty="0">
              <a:solidFill>
                <a:schemeClr val="tx1"/>
              </a:solidFill>
            </a:endParaRPr>
          </a:p>
        </p:txBody>
      </p:sp>
      <p:sp>
        <p:nvSpPr>
          <p:cNvPr id="7" name="TextBox 6">
            <a:extLst>
              <a:ext uri="{FF2B5EF4-FFF2-40B4-BE49-F238E27FC236}">
                <a16:creationId xmlns:a16="http://schemas.microsoft.com/office/drawing/2014/main" id="{F67154E9-433F-43B7-99C6-D084F76FA5DF}"/>
              </a:ext>
            </a:extLst>
          </p:cNvPr>
          <p:cNvSpPr txBox="1"/>
          <p:nvPr/>
        </p:nvSpPr>
        <p:spPr>
          <a:xfrm>
            <a:off x="72913" y="1325640"/>
            <a:ext cx="8992257" cy="1546577"/>
          </a:xfrm>
          <a:prstGeom prst="rect">
            <a:avLst/>
          </a:prstGeom>
          <a:noFill/>
        </p:spPr>
        <p:txBody>
          <a:bodyPr wrap="square">
            <a:spAutoFit/>
          </a:bodyPr>
          <a:lstStyle/>
          <a:p>
            <a:pPr algn="just"/>
            <a:r>
              <a:rPr lang="pt-BR" b="0" i="0" dirty="0">
                <a:solidFill>
                  <a:srgbClr val="232F3E"/>
                </a:solidFill>
                <a:effectLst/>
                <a:latin typeface="AmazonEmberLight"/>
              </a:rPr>
              <a:t>O AWS Auto Scaling monitora os aplicativos e ajusta automaticamente a capacidade para manter um desempenho constante e previsível pelo menor custo possível. Com o AWS Auto Scaling, é fácil configurar a escalabilidade de aplicativos para vários recursos em diversos serviços em questão de minutos. </a:t>
            </a:r>
          </a:p>
          <a:p>
            <a:pPr algn="just"/>
            <a:endParaRPr lang="pt-BR" dirty="0">
              <a:solidFill>
                <a:srgbClr val="232F3E"/>
              </a:solidFill>
              <a:latin typeface="AmazonEmberLight"/>
            </a:endParaRPr>
          </a:p>
          <a:p>
            <a:pPr marL="285750" indent="-285750" algn="just">
              <a:buFont typeface="Wingdings" panose="05000000000000000000" pitchFamily="2" charset="2"/>
              <a:buChar char="Ø"/>
            </a:pPr>
            <a:r>
              <a:rPr lang="pt-BR" dirty="0">
                <a:solidFill>
                  <a:srgbClr val="232F3E"/>
                </a:solidFill>
                <a:latin typeface="AmazonEmberLight"/>
              </a:rPr>
              <a:t>Substitua instancias com problemas automaticamente</a:t>
            </a:r>
          </a:p>
          <a:p>
            <a:pPr marL="285750" indent="-285750" algn="just">
              <a:buFont typeface="Wingdings" panose="05000000000000000000" pitchFamily="2" charset="2"/>
              <a:buChar char="Ø"/>
            </a:pPr>
            <a:r>
              <a:rPr lang="pt-BR" dirty="0">
                <a:solidFill>
                  <a:srgbClr val="232F3E"/>
                </a:solidFill>
                <a:latin typeface="AmazonEmberLight"/>
              </a:rPr>
              <a:t>Faça a designação de números mínimos e máximos de instancias (Ex: Maximo 8 - Mínimo 2 – Desejável 8)</a:t>
            </a:r>
          </a:p>
          <a:p>
            <a:pPr marL="285750" indent="-285750" algn="just">
              <a:buFont typeface="Wingdings" panose="05000000000000000000" pitchFamily="2" charset="2"/>
              <a:buChar char="Ø"/>
            </a:pPr>
            <a:r>
              <a:rPr lang="pt-BR" dirty="0">
                <a:solidFill>
                  <a:srgbClr val="232F3E"/>
                </a:solidFill>
                <a:latin typeface="AmazonEmberLight"/>
              </a:rPr>
              <a:t>É possível fazer balanceamentos entre zonas de disponibilidade</a:t>
            </a:r>
            <a:endParaRPr lang="en-US" dirty="0"/>
          </a:p>
        </p:txBody>
      </p:sp>
      <p:pic>
        <p:nvPicPr>
          <p:cNvPr id="23554" name="Picture 2" descr="O que é o Amazon EC2 Auto Scaling? - Amazon EC2 Auto Scaling">
            <a:extLst>
              <a:ext uri="{FF2B5EF4-FFF2-40B4-BE49-F238E27FC236}">
                <a16:creationId xmlns:a16="http://schemas.microsoft.com/office/drawing/2014/main" id="{16325449-8647-4F8F-A0C4-1005362E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534" y="2844526"/>
            <a:ext cx="251460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982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1015244"/>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Elastic Load Balancing</a:t>
            </a:r>
          </a:p>
          <a:p>
            <a:endParaRPr lang="en-US" sz="1000" b="1" dirty="0">
              <a:solidFill>
                <a:schemeClr val="tx1"/>
              </a:solidFill>
            </a:endParaRPr>
          </a:p>
        </p:txBody>
      </p:sp>
      <p:sp>
        <p:nvSpPr>
          <p:cNvPr id="7" name="TextBox 6">
            <a:extLst>
              <a:ext uri="{FF2B5EF4-FFF2-40B4-BE49-F238E27FC236}">
                <a16:creationId xmlns:a16="http://schemas.microsoft.com/office/drawing/2014/main" id="{F67154E9-433F-43B7-99C6-D084F76FA5DF}"/>
              </a:ext>
            </a:extLst>
          </p:cNvPr>
          <p:cNvSpPr txBox="1"/>
          <p:nvPr/>
        </p:nvSpPr>
        <p:spPr>
          <a:xfrm>
            <a:off x="72913" y="1325640"/>
            <a:ext cx="8992257" cy="715581"/>
          </a:xfrm>
          <a:prstGeom prst="rect">
            <a:avLst/>
          </a:prstGeom>
          <a:noFill/>
        </p:spPr>
        <p:txBody>
          <a:bodyPr wrap="square">
            <a:spAutoFit/>
          </a:bodyPr>
          <a:lstStyle/>
          <a:p>
            <a:pPr algn="just"/>
            <a:r>
              <a:rPr lang="pt-BR" b="0" i="0" dirty="0">
                <a:solidFill>
                  <a:srgbClr val="16191F"/>
                </a:solidFill>
                <a:effectLst/>
                <a:latin typeface="Amazon Ember"/>
              </a:rPr>
              <a:t>O Elastic Load Balancing distribui automaticamente o tráfego de entrada de aplicativo em todas as instâncias do EC2 que você está executando. O Elastic Load Balancing ajuda a gerenciar solicitações de entrada roteando o tráfego de forma otimizada para que nenhuma instância seja sobrecarregada.</a:t>
            </a:r>
            <a:endParaRPr lang="pt-BR" dirty="0">
              <a:solidFill>
                <a:srgbClr val="232F3E"/>
              </a:solidFill>
              <a:latin typeface="AmazonEmberLight"/>
            </a:endParaRPr>
          </a:p>
        </p:txBody>
      </p:sp>
      <p:pic>
        <p:nvPicPr>
          <p:cNvPr id="4" name="Picture 3" descr="Diagram&#10;&#10;Description automatically generated">
            <a:extLst>
              <a:ext uri="{FF2B5EF4-FFF2-40B4-BE49-F238E27FC236}">
                <a16:creationId xmlns:a16="http://schemas.microsoft.com/office/drawing/2014/main" id="{8D8E83ED-CCF7-4639-962A-EE1B9418DDE1}"/>
              </a:ext>
            </a:extLst>
          </p:cNvPr>
          <p:cNvPicPr>
            <a:picLocks noChangeAspect="1"/>
          </p:cNvPicPr>
          <p:nvPr/>
        </p:nvPicPr>
        <p:blipFill>
          <a:blip r:embed="rId2"/>
          <a:stretch>
            <a:fillRect/>
          </a:stretch>
        </p:blipFill>
        <p:spPr>
          <a:xfrm>
            <a:off x="1198955" y="1931275"/>
            <a:ext cx="7185923" cy="2807615"/>
          </a:xfrm>
          <a:prstGeom prst="rect">
            <a:avLst/>
          </a:prstGeom>
        </p:spPr>
      </p:pic>
    </p:spTree>
    <p:extLst>
      <p:ext uri="{BB962C8B-B14F-4D97-AF65-F5344CB8AC3E}">
        <p14:creationId xmlns:p14="http://schemas.microsoft.com/office/powerpoint/2010/main" val="385937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RDS</a:t>
            </a:r>
            <a:endParaRPr lang="en-US" sz="1000" b="1" dirty="0">
              <a:solidFill>
                <a:schemeClr val="tx1"/>
              </a:solidFill>
            </a:endParaRPr>
          </a:p>
        </p:txBody>
      </p:sp>
      <p:sp>
        <p:nvSpPr>
          <p:cNvPr id="10" name="TextBox 9">
            <a:extLst>
              <a:ext uri="{FF2B5EF4-FFF2-40B4-BE49-F238E27FC236}">
                <a16:creationId xmlns:a16="http://schemas.microsoft.com/office/drawing/2014/main" id="{061CBF29-28E8-4986-A9B5-19E09CB34978}"/>
              </a:ext>
            </a:extLst>
          </p:cNvPr>
          <p:cNvSpPr txBox="1"/>
          <p:nvPr/>
        </p:nvSpPr>
        <p:spPr>
          <a:xfrm>
            <a:off x="105262" y="1325640"/>
            <a:ext cx="5948698" cy="2793072"/>
          </a:xfrm>
          <a:prstGeom prst="rect">
            <a:avLst/>
          </a:prstGeom>
          <a:noFill/>
        </p:spPr>
        <p:txBody>
          <a:bodyPr wrap="square">
            <a:spAutoFit/>
          </a:bodyPr>
          <a:lstStyle/>
          <a:p>
            <a:pPr algn="just"/>
            <a:r>
              <a:rPr lang="pt-BR" b="0" i="0" dirty="0">
                <a:solidFill>
                  <a:srgbClr val="232F3E"/>
                </a:solidFill>
                <a:effectLst/>
                <a:latin typeface="AmazonEmberLight"/>
              </a:rPr>
              <a:t>O Amazon Relational Database Service (Amazon RDS) facilita a configuração, a operação e a escalabilidade de bancos de dados relacionais na nuvem. O serviço oferece capacidade econômica e redimensionável e automatiza tarefas demoradas de administração, como provisionamento de hardware, configuração de bancos de dados, aplicação de patches e backups. Dessa forma, você pode se concentrar na performance rápida, alta disponibilidade, segurança e conformidade que os aplicativos precisam.</a:t>
            </a:r>
          </a:p>
          <a:p>
            <a:pPr algn="just"/>
            <a:r>
              <a:rPr lang="pt-BR" b="0" i="0" dirty="0">
                <a:solidFill>
                  <a:srgbClr val="232F3E"/>
                </a:solidFill>
                <a:effectLst/>
                <a:latin typeface="AmazonEmberLight"/>
              </a:rPr>
              <a:t>O Amazon RDS está disponível em vários </a:t>
            </a:r>
            <a:r>
              <a:rPr lang="pt-BR" b="0" i="0" u="none" strike="noStrike" dirty="0">
                <a:solidFill>
                  <a:srgbClr val="007EB9"/>
                </a:solidFill>
                <a:effectLst/>
                <a:latin typeface="AmazonEmberLight"/>
                <a:hlinkClick r:id="rId2"/>
              </a:rPr>
              <a:t>tipos de instância de banco de dados</a:t>
            </a:r>
            <a:r>
              <a:rPr lang="pt-BR" b="0" i="0" dirty="0">
                <a:solidFill>
                  <a:srgbClr val="232F3E"/>
                </a:solidFill>
                <a:effectLst/>
                <a:latin typeface="AmazonEmberLight"/>
              </a:rPr>
              <a:t> – com otimização para memória, performance ou E/S – e oferece seis mecanismos de bancos de dados comuns, incluindo </a:t>
            </a:r>
            <a:r>
              <a:rPr lang="pt-BR" b="0" i="0" u="none" strike="noStrike" dirty="0">
                <a:solidFill>
                  <a:srgbClr val="007EB9"/>
                </a:solidFill>
                <a:effectLst/>
                <a:latin typeface="AmazonEmberLight"/>
                <a:hlinkClick r:id="rId3"/>
              </a:rPr>
              <a:t>Amazon Aurora</a:t>
            </a:r>
            <a:r>
              <a:rPr lang="pt-BR" b="0" i="0" dirty="0">
                <a:solidFill>
                  <a:srgbClr val="232F3E"/>
                </a:solidFill>
                <a:effectLst/>
                <a:latin typeface="AmazonEmberLight"/>
              </a:rPr>
              <a:t>, </a:t>
            </a:r>
            <a:r>
              <a:rPr lang="pt-BR" b="0" i="0" u="none" strike="noStrike" dirty="0">
                <a:solidFill>
                  <a:srgbClr val="007EB9"/>
                </a:solidFill>
                <a:effectLst/>
                <a:latin typeface="AmazonEmberLight"/>
                <a:hlinkClick r:id="rId4"/>
              </a:rPr>
              <a:t>PostgreSQL</a:t>
            </a:r>
            <a:r>
              <a:rPr lang="pt-BR" b="0" i="0" dirty="0">
                <a:solidFill>
                  <a:srgbClr val="232F3E"/>
                </a:solidFill>
                <a:effectLst/>
                <a:latin typeface="AmazonEmberLight"/>
              </a:rPr>
              <a:t>, </a:t>
            </a:r>
            <a:r>
              <a:rPr lang="pt-BR" b="0" i="0" u="none" strike="noStrike" dirty="0">
                <a:solidFill>
                  <a:srgbClr val="007EB9"/>
                </a:solidFill>
                <a:effectLst/>
                <a:latin typeface="AmazonEmberLight"/>
                <a:hlinkClick r:id="rId5"/>
              </a:rPr>
              <a:t>MySQL</a:t>
            </a:r>
            <a:r>
              <a:rPr lang="pt-BR" b="0" i="0" dirty="0">
                <a:solidFill>
                  <a:srgbClr val="232F3E"/>
                </a:solidFill>
                <a:effectLst/>
                <a:latin typeface="AmazonEmberLight"/>
              </a:rPr>
              <a:t>, </a:t>
            </a:r>
            <a:r>
              <a:rPr lang="pt-BR" b="0" i="0" u="none" strike="noStrike" dirty="0">
                <a:solidFill>
                  <a:srgbClr val="007EB9"/>
                </a:solidFill>
                <a:effectLst/>
                <a:latin typeface="AmazonEmberLight"/>
                <a:hlinkClick r:id="rId6"/>
              </a:rPr>
              <a:t>MariaDB</a:t>
            </a:r>
            <a:r>
              <a:rPr lang="pt-BR" b="0" i="0" dirty="0">
                <a:solidFill>
                  <a:srgbClr val="232F3E"/>
                </a:solidFill>
                <a:effectLst/>
                <a:latin typeface="AmazonEmberLight"/>
              </a:rPr>
              <a:t>, </a:t>
            </a:r>
            <a:r>
              <a:rPr lang="pt-BR" b="0" i="0" u="none" strike="noStrike" dirty="0">
                <a:solidFill>
                  <a:srgbClr val="007EB9"/>
                </a:solidFill>
                <a:effectLst/>
                <a:latin typeface="AmazonEmberLight"/>
                <a:hlinkClick r:id="rId7"/>
              </a:rPr>
              <a:t>Oracle Database</a:t>
            </a:r>
            <a:r>
              <a:rPr lang="pt-BR" b="0" i="0" dirty="0">
                <a:solidFill>
                  <a:srgbClr val="232F3E"/>
                </a:solidFill>
                <a:effectLst/>
                <a:latin typeface="AmazonEmberLight"/>
              </a:rPr>
              <a:t> e </a:t>
            </a:r>
            <a:r>
              <a:rPr lang="pt-BR" b="0" i="0" u="none" strike="noStrike" dirty="0">
                <a:solidFill>
                  <a:srgbClr val="007EB9"/>
                </a:solidFill>
                <a:effectLst/>
                <a:latin typeface="AmazonEmberLight"/>
                <a:hlinkClick r:id="rId8"/>
              </a:rPr>
              <a:t>SQL Server</a:t>
            </a:r>
            <a:r>
              <a:rPr lang="pt-BR" b="0" i="0" dirty="0">
                <a:solidFill>
                  <a:srgbClr val="232F3E"/>
                </a:solidFill>
                <a:effectLst/>
                <a:latin typeface="AmazonEmberLight"/>
              </a:rPr>
              <a:t>. Você pode usar o </a:t>
            </a:r>
            <a:r>
              <a:rPr lang="pt-BR" b="0" i="0" u="none" strike="noStrike" dirty="0">
                <a:solidFill>
                  <a:srgbClr val="007EB9"/>
                </a:solidFill>
                <a:effectLst/>
                <a:latin typeface="AmazonEmberLight"/>
                <a:hlinkClick r:id="rId9"/>
              </a:rPr>
              <a:t>AWS Database Migration Service</a:t>
            </a:r>
            <a:r>
              <a:rPr lang="pt-BR" b="0" i="0" dirty="0">
                <a:solidFill>
                  <a:srgbClr val="232F3E"/>
                </a:solidFill>
                <a:effectLst/>
                <a:latin typeface="AmazonEmberLight"/>
              </a:rPr>
              <a:t> para migrar ou replicar facilmente bancos de dados existentes para o Amazon RDS.</a:t>
            </a:r>
          </a:p>
        </p:txBody>
      </p:sp>
      <p:pic>
        <p:nvPicPr>
          <p:cNvPr id="12" name="Picture 11">
            <a:extLst>
              <a:ext uri="{FF2B5EF4-FFF2-40B4-BE49-F238E27FC236}">
                <a16:creationId xmlns:a16="http://schemas.microsoft.com/office/drawing/2014/main" id="{AF0D9328-800A-4138-9D8B-3A637FC560A3}"/>
              </a:ext>
            </a:extLst>
          </p:cNvPr>
          <p:cNvPicPr>
            <a:picLocks noChangeAspect="1"/>
          </p:cNvPicPr>
          <p:nvPr/>
        </p:nvPicPr>
        <p:blipFill>
          <a:blip r:embed="rId10"/>
          <a:stretch>
            <a:fillRect/>
          </a:stretch>
        </p:blipFill>
        <p:spPr>
          <a:xfrm>
            <a:off x="105261" y="4049851"/>
            <a:ext cx="8915400" cy="1066800"/>
          </a:xfrm>
          <a:prstGeom prst="rect">
            <a:avLst/>
          </a:prstGeom>
        </p:spPr>
      </p:pic>
      <p:pic>
        <p:nvPicPr>
          <p:cNvPr id="24578" name="Picture 2" descr="Amazon RDS | Cloud Relational Database | Amazon Web Services">
            <a:extLst>
              <a:ext uri="{FF2B5EF4-FFF2-40B4-BE49-F238E27FC236}">
                <a16:creationId xmlns:a16="http://schemas.microsoft.com/office/drawing/2014/main" id="{75C27C5F-279D-4DFA-990A-7084C261C3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060" y="136557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501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RDS</a:t>
            </a:r>
            <a:endParaRPr lang="en-US" sz="1000" b="1" dirty="0">
              <a:solidFill>
                <a:schemeClr val="tx1"/>
              </a:solidFill>
            </a:endParaRPr>
          </a:p>
        </p:txBody>
      </p:sp>
      <p:sp>
        <p:nvSpPr>
          <p:cNvPr id="10" name="TextBox 9">
            <a:extLst>
              <a:ext uri="{FF2B5EF4-FFF2-40B4-BE49-F238E27FC236}">
                <a16:creationId xmlns:a16="http://schemas.microsoft.com/office/drawing/2014/main" id="{061CBF29-28E8-4986-A9B5-19E09CB34978}"/>
              </a:ext>
            </a:extLst>
          </p:cNvPr>
          <p:cNvSpPr txBox="1"/>
          <p:nvPr/>
        </p:nvSpPr>
        <p:spPr>
          <a:xfrm>
            <a:off x="452104" y="2531954"/>
            <a:ext cx="5948698" cy="1131079"/>
          </a:xfrm>
          <a:prstGeom prst="rect">
            <a:avLst/>
          </a:prstGeom>
          <a:noFill/>
        </p:spPr>
        <p:txBody>
          <a:bodyPr wrap="square">
            <a:spAutoFit/>
          </a:bodyPr>
          <a:lstStyle/>
          <a:p>
            <a:pPr marL="285750" indent="-285750" algn="just">
              <a:buFont typeface="Wingdings" panose="05000000000000000000" pitchFamily="2" charset="2"/>
              <a:buChar char="Ø"/>
            </a:pPr>
            <a:r>
              <a:rPr lang="pt-BR" b="0" i="0" dirty="0">
                <a:solidFill>
                  <a:srgbClr val="232F3E"/>
                </a:solidFill>
                <a:effectLst/>
                <a:latin typeface="AmazonEmberLight"/>
              </a:rPr>
              <a:t>Escalável</a:t>
            </a:r>
          </a:p>
          <a:p>
            <a:pPr marL="285750" indent="-285750" algn="just">
              <a:buFont typeface="Wingdings" panose="05000000000000000000" pitchFamily="2" charset="2"/>
              <a:buChar char="Ø"/>
            </a:pPr>
            <a:r>
              <a:rPr lang="pt-BR" b="0" i="0" dirty="0">
                <a:solidFill>
                  <a:srgbClr val="232F3E"/>
                </a:solidFill>
                <a:effectLst/>
                <a:latin typeface="AmazonEmberLight"/>
              </a:rPr>
              <a:t>Implantável em diferentes zonas (Azs)</a:t>
            </a:r>
          </a:p>
          <a:p>
            <a:pPr marL="285750" indent="-285750" algn="just">
              <a:buFont typeface="Wingdings" panose="05000000000000000000" pitchFamily="2" charset="2"/>
              <a:buChar char="Ø"/>
            </a:pPr>
            <a:r>
              <a:rPr lang="pt-BR" dirty="0">
                <a:solidFill>
                  <a:srgbClr val="232F3E"/>
                </a:solidFill>
                <a:latin typeface="AmazonEmberLight"/>
              </a:rPr>
              <a:t>Snapshots dos BDs</a:t>
            </a:r>
          </a:p>
          <a:p>
            <a:pPr marL="285750" indent="-285750" algn="just">
              <a:buFont typeface="Wingdings" panose="05000000000000000000" pitchFamily="2" charset="2"/>
              <a:buChar char="Ø"/>
            </a:pPr>
            <a:r>
              <a:rPr lang="pt-BR" b="0" i="0" dirty="0">
                <a:solidFill>
                  <a:srgbClr val="232F3E"/>
                </a:solidFill>
                <a:effectLst/>
                <a:latin typeface="AmazonEmberLight"/>
              </a:rPr>
              <a:t>Correção de software gerenciada pela AWS</a:t>
            </a:r>
          </a:p>
          <a:p>
            <a:pPr marL="285750" indent="-285750" algn="just">
              <a:buFont typeface="Wingdings" panose="05000000000000000000" pitchFamily="2" charset="2"/>
              <a:buChar char="Ø"/>
            </a:pPr>
            <a:r>
              <a:rPr lang="pt-BR" dirty="0">
                <a:solidFill>
                  <a:srgbClr val="232F3E"/>
                </a:solidFill>
                <a:latin typeface="AmazonEmberLight"/>
              </a:rPr>
              <a:t>Backups automatizáveis</a:t>
            </a:r>
            <a:endParaRPr lang="pt-BR" b="0" i="0" dirty="0">
              <a:solidFill>
                <a:srgbClr val="232F3E"/>
              </a:solidFill>
              <a:effectLst/>
              <a:latin typeface="AmazonEmberLight"/>
            </a:endParaRPr>
          </a:p>
        </p:txBody>
      </p:sp>
      <p:pic>
        <p:nvPicPr>
          <p:cNvPr id="25602" name="Picture 2" descr="Getting Started with PostgreSQL using Amazon RDS, CloudFormation, pgAdmin,  and Python | Programmatic Ponderings">
            <a:extLst>
              <a:ext uri="{FF2B5EF4-FFF2-40B4-BE49-F238E27FC236}">
                <a16:creationId xmlns:a16="http://schemas.microsoft.com/office/drawing/2014/main" id="{4BA488DD-2C52-40A8-9340-6D2EF4CA7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308" y="1104515"/>
            <a:ext cx="4131231" cy="377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333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Dynamo DB</a:t>
            </a:r>
            <a:endParaRPr lang="en-US" sz="1000" b="1" dirty="0">
              <a:solidFill>
                <a:schemeClr val="tx1"/>
              </a:solidFill>
            </a:endParaRPr>
          </a:p>
        </p:txBody>
      </p:sp>
      <p:sp>
        <p:nvSpPr>
          <p:cNvPr id="9" name="TextBox 8">
            <a:extLst>
              <a:ext uri="{FF2B5EF4-FFF2-40B4-BE49-F238E27FC236}">
                <a16:creationId xmlns:a16="http://schemas.microsoft.com/office/drawing/2014/main" id="{80ABDA7A-5B39-4BB7-8343-D8AACBE496A9}"/>
              </a:ext>
            </a:extLst>
          </p:cNvPr>
          <p:cNvSpPr txBox="1"/>
          <p:nvPr/>
        </p:nvSpPr>
        <p:spPr>
          <a:xfrm>
            <a:off x="173486" y="1371281"/>
            <a:ext cx="3830955" cy="3416320"/>
          </a:xfrm>
          <a:prstGeom prst="rect">
            <a:avLst/>
          </a:prstGeom>
          <a:noFill/>
        </p:spPr>
        <p:txBody>
          <a:bodyPr wrap="square">
            <a:spAutoFit/>
          </a:bodyPr>
          <a:lstStyle/>
          <a:p>
            <a:pPr algn="just"/>
            <a:r>
              <a:rPr lang="pt-BR" b="0" i="0" dirty="0">
                <a:solidFill>
                  <a:srgbClr val="16191F"/>
                </a:solidFill>
                <a:effectLst/>
                <a:latin typeface="Amazon Ember"/>
              </a:rPr>
              <a:t>O Amazon DynamoDB é um serviço de banco de dados NoSQL totalmente gerenciado que fornece um desempenho rápido e previsível com escalabilidade integrada. O DynamoDB permite que você transfira os encargos administrativos de operação e escalabilidade de um banco de dados distribuído. Assim, você não precisa se preocupar com provisionamento, instalação e configuração de hardware, replicação, correção de software nem escalabilidade de cluster</a:t>
            </a:r>
          </a:p>
          <a:p>
            <a:pPr algn="just"/>
            <a:endParaRPr lang="pt-BR" dirty="0">
              <a:solidFill>
                <a:srgbClr val="16191F"/>
              </a:solidFill>
              <a:latin typeface="Amazon Ember"/>
            </a:endParaRPr>
          </a:p>
          <a:p>
            <a:pPr marL="285750" indent="-285750" algn="just">
              <a:buFont typeface="Wingdings" panose="05000000000000000000" pitchFamily="2" charset="2"/>
              <a:buChar char="Ø"/>
            </a:pPr>
            <a:r>
              <a:rPr lang="pt-BR" dirty="0">
                <a:solidFill>
                  <a:srgbClr val="16191F"/>
                </a:solidFill>
                <a:latin typeface="Amazon Ember"/>
              </a:rPr>
              <a:t>Totalmente gerenciado</a:t>
            </a:r>
          </a:p>
          <a:p>
            <a:pPr marL="285750" indent="-285750" algn="just">
              <a:buFont typeface="Wingdings" panose="05000000000000000000" pitchFamily="2" charset="2"/>
              <a:buChar char="Ø"/>
            </a:pPr>
            <a:r>
              <a:rPr lang="pt-BR" dirty="0">
                <a:solidFill>
                  <a:srgbClr val="16191F"/>
                </a:solidFill>
                <a:latin typeface="Amazon Ember"/>
              </a:rPr>
              <a:t>Opção regional e global</a:t>
            </a:r>
          </a:p>
          <a:p>
            <a:pPr marL="285750" indent="-285750" algn="just">
              <a:buFont typeface="Wingdings" panose="05000000000000000000" pitchFamily="2" charset="2"/>
              <a:buChar char="Ø"/>
            </a:pPr>
            <a:r>
              <a:rPr lang="pt-BR" dirty="0">
                <a:solidFill>
                  <a:srgbClr val="16191F"/>
                </a:solidFill>
                <a:latin typeface="Amazon Ember"/>
              </a:rPr>
              <a:t>Baixa latência</a:t>
            </a:r>
          </a:p>
          <a:p>
            <a:pPr marL="285750" indent="-285750" algn="just">
              <a:buFont typeface="Wingdings" panose="05000000000000000000" pitchFamily="2" charset="2"/>
              <a:buChar char="Ø"/>
            </a:pPr>
            <a:r>
              <a:rPr lang="pt-BR" dirty="0">
                <a:solidFill>
                  <a:srgbClr val="16191F"/>
                </a:solidFill>
                <a:latin typeface="Amazon Ember"/>
              </a:rPr>
              <a:t>Diversas aplicações</a:t>
            </a:r>
          </a:p>
          <a:p>
            <a:pPr marL="285750" indent="-285750" algn="just">
              <a:buFont typeface="Wingdings" panose="05000000000000000000" pitchFamily="2" charset="2"/>
              <a:buChar char="Ø"/>
            </a:pPr>
            <a:endParaRPr lang="en-US" dirty="0"/>
          </a:p>
        </p:txBody>
      </p:sp>
      <p:pic>
        <p:nvPicPr>
          <p:cNvPr id="6" name="Picture 5" descr="Text&#10;&#10;Description automatically generated with medium confidence">
            <a:extLst>
              <a:ext uri="{FF2B5EF4-FFF2-40B4-BE49-F238E27FC236}">
                <a16:creationId xmlns:a16="http://schemas.microsoft.com/office/drawing/2014/main" id="{D375A075-E1EA-4B68-B221-5DD6F1BEEDD9}"/>
              </a:ext>
            </a:extLst>
          </p:cNvPr>
          <p:cNvPicPr>
            <a:picLocks noChangeAspect="1"/>
          </p:cNvPicPr>
          <p:nvPr/>
        </p:nvPicPr>
        <p:blipFill>
          <a:blip r:embed="rId2"/>
          <a:stretch>
            <a:fillRect/>
          </a:stretch>
        </p:blipFill>
        <p:spPr>
          <a:xfrm>
            <a:off x="5532079" y="883389"/>
            <a:ext cx="3250433" cy="4189163"/>
          </a:xfrm>
          <a:prstGeom prst="rect">
            <a:avLst/>
          </a:prstGeom>
        </p:spPr>
      </p:pic>
      <p:pic>
        <p:nvPicPr>
          <p:cNvPr id="26632" name="Picture 8" descr="O que é Amazon DynamoDB - dataRain - Banco de dados não relacional">
            <a:extLst>
              <a:ext uri="{FF2B5EF4-FFF2-40B4-BE49-F238E27FC236}">
                <a16:creationId xmlns:a16="http://schemas.microsoft.com/office/drawing/2014/main" id="{49A31FDF-13E1-41CC-89EB-1437935EA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32" y="3327627"/>
            <a:ext cx="1744925" cy="17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294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CloudFormation</a:t>
            </a:r>
          </a:p>
        </p:txBody>
      </p:sp>
      <p:sp>
        <p:nvSpPr>
          <p:cNvPr id="9" name="TextBox 8">
            <a:extLst>
              <a:ext uri="{FF2B5EF4-FFF2-40B4-BE49-F238E27FC236}">
                <a16:creationId xmlns:a16="http://schemas.microsoft.com/office/drawing/2014/main" id="{80ABDA7A-5B39-4BB7-8343-D8AACBE496A9}"/>
              </a:ext>
            </a:extLst>
          </p:cNvPr>
          <p:cNvSpPr txBox="1"/>
          <p:nvPr/>
        </p:nvSpPr>
        <p:spPr>
          <a:xfrm>
            <a:off x="173486" y="1371281"/>
            <a:ext cx="8860155" cy="1338828"/>
          </a:xfrm>
          <a:prstGeom prst="rect">
            <a:avLst/>
          </a:prstGeom>
          <a:noFill/>
        </p:spPr>
        <p:txBody>
          <a:bodyPr wrap="square">
            <a:spAutoFit/>
          </a:bodyPr>
          <a:lstStyle/>
          <a:p>
            <a:pPr algn="just"/>
            <a:r>
              <a:rPr lang="pt-BR" b="0" i="0" dirty="0">
                <a:solidFill>
                  <a:srgbClr val="232F3E"/>
                </a:solidFill>
                <a:effectLst/>
                <a:latin typeface="AmazonEmber"/>
              </a:rPr>
              <a:t>O AWS CloudFormation oferece uma forma fácil de modelar uma coleção de recursos relacionados da AWS e de terceiros, provisioná-la com rapidez e consistência e gerenciar todo o seu ciclo de vida mediante o tratamento da infraestrutura como código. Um modelo do CloudFormation descreve os recursos desejados e suas dependências para que você possa iniciá-los e configurá-los em conjunto como uma pilha. Você pode usar um modelo para criar, atualizar e excluir uma pilha inteira como uma única unidade, quantas vezes quiser, em vez de gerenciar os recursos individualmente. As pilhas podem ser gerenciadas e provisionadas em várias contas e regiões da AWS.</a:t>
            </a:r>
            <a:endParaRPr lang="en-US" dirty="0"/>
          </a:p>
        </p:txBody>
      </p:sp>
      <p:pic>
        <p:nvPicPr>
          <p:cNvPr id="4" name="Picture 3" descr="A picture containing graphical user interface&#10;&#10;Description automatically generated">
            <a:extLst>
              <a:ext uri="{FF2B5EF4-FFF2-40B4-BE49-F238E27FC236}">
                <a16:creationId xmlns:a16="http://schemas.microsoft.com/office/drawing/2014/main" id="{08A60833-2FC4-4695-9DE5-481E3125E83E}"/>
              </a:ext>
            </a:extLst>
          </p:cNvPr>
          <p:cNvPicPr>
            <a:picLocks noChangeAspect="1"/>
          </p:cNvPicPr>
          <p:nvPr/>
        </p:nvPicPr>
        <p:blipFill>
          <a:blip r:embed="rId2"/>
          <a:stretch>
            <a:fillRect/>
          </a:stretch>
        </p:blipFill>
        <p:spPr>
          <a:xfrm>
            <a:off x="0" y="2755750"/>
            <a:ext cx="7216731" cy="2364386"/>
          </a:xfrm>
          <a:prstGeom prst="rect">
            <a:avLst/>
          </a:prstGeom>
        </p:spPr>
      </p:pic>
    </p:spTree>
    <p:extLst>
      <p:ext uri="{BB962C8B-B14F-4D97-AF65-F5344CB8AC3E}">
        <p14:creationId xmlns:p14="http://schemas.microsoft.com/office/powerpoint/2010/main" val="355302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CloudFormation</a:t>
            </a:r>
          </a:p>
        </p:txBody>
      </p:sp>
      <p:sp>
        <p:nvSpPr>
          <p:cNvPr id="9" name="TextBox 8">
            <a:extLst>
              <a:ext uri="{FF2B5EF4-FFF2-40B4-BE49-F238E27FC236}">
                <a16:creationId xmlns:a16="http://schemas.microsoft.com/office/drawing/2014/main" id="{80ABDA7A-5B39-4BB7-8343-D8AACBE496A9}"/>
              </a:ext>
            </a:extLst>
          </p:cNvPr>
          <p:cNvSpPr txBox="1"/>
          <p:nvPr/>
        </p:nvSpPr>
        <p:spPr>
          <a:xfrm>
            <a:off x="173486" y="1371281"/>
            <a:ext cx="8860155" cy="1338828"/>
          </a:xfrm>
          <a:prstGeom prst="rect">
            <a:avLst/>
          </a:prstGeom>
          <a:noFill/>
        </p:spPr>
        <p:txBody>
          <a:bodyPr wrap="square">
            <a:spAutoFit/>
          </a:bodyPr>
          <a:lstStyle/>
          <a:p>
            <a:pPr algn="just"/>
            <a:r>
              <a:rPr lang="pt-BR" b="0" i="0" dirty="0">
                <a:solidFill>
                  <a:srgbClr val="232F3E"/>
                </a:solidFill>
                <a:effectLst/>
                <a:latin typeface="AmazonEmber"/>
              </a:rPr>
              <a:t>O AWS CloudFormation oferece uma forma fácil de modelar uma coleção de recursos relacionados da AWS e de terceiros, provisioná-la com rapidez e consistência e gerenciar todo o seu ciclo de vida mediante o tratamento da infraestrutura como código. Um modelo do CloudFormation descreve os recursos desejados e suas dependências para que você possa iniciá-los e configurá-los em conjunto como uma pilha. Você pode usar um modelo para criar, atualizar e excluir uma pilha inteira como uma única unidade, quantas vezes quiser, em vez de gerenciar os recursos individualmente. As pilhas podem ser gerenciadas e provisionadas em várias contas e regiões da AWS.</a:t>
            </a:r>
            <a:endParaRPr lang="en-US" dirty="0"/>
          </a:p>
        </p:txBody>
      </p:sp>
      <p:pic>
        <p:nvPicPr>
          <p:cNvPr id="4" name="Picture 3" descr="A picture containing graphical user interface&#10;&#10;Description automatically generated">
            <a:extLst>
              <a:ext uri="{FF2B5EF4-FFF2-40B4-BE49-F238E27FC236}">
                <a16:creationId xmlns:a16="http://schemas.microsoft.com/office/drawing/2014/main" id="{08A60833-2FC4-4695-9DE5-481E3125E83E}"/>
              </a:ext>
            </a:extLst>
          </p:cNvPr>
          <p:cNvPicPr>
            <a:picLocks noChangeAspect="1"/>
          </p:cNvPicPr>
          <p:nvPr/>
        </p:nvPicPr>
        <p:blipFill>
          <a:blip r:embed="rId2"/>
          <a:stretch>
            <a:fillRect/>
          </a:stretch>
        </p:blipFill>
        <p:spPr>
          <a:xfrm>
            <a:off x="0" y="2755750"/>
            <a:ext cx="7216731" cy="2364386"/>
          </a:xfrm>
          <a:prstGeom prst="rect">
            <a:avLst/>
          </a:prstGeom>
        </p:spPr>
      </p:pic>
    </p:spTree>
    <p:extLst>
      <p:ext uri="{BB962C8B-B14F-4D97-AF65-F5344CB8AC3E}">
        <p14:creationId xmlns:p14="http://schemas.microsoft.com/office/powerpoint/2010/main" val="152043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114735" cy="166687"/>
          </a:xfrm>
        </p:spPr>
        <p:txBody>
          <a:bodyPr/>
          <a:lstStyle/>
          <a:p>
            <a:r>
              <a:rPr lang="en-US" sz="2000" dirty="0"/>
              <a:t>O que é </a:t>
            </a:r>
            <a:r>
              <a:rPr lang="en-US" sz="2000" dirty="0" err="1"/>
              <a:t>nuvem</a:t>
            </a:r>
            <a:r>
              <a:rPr lang="en-US" sz="2000" dirty="0"/>
              <a:t> AWS ?</a:t>
            </a:r>
          </a:p>
        </p:txBody>
      </p:sp>
      <p:pic>
        <p:nvPicPr>
          <p:cNvPr id="1026" name="Picture 2" descr="IBM taking Watson Health to hybrid cloud">
            <a:extLst>
              <a:ext uri="{FF2B5EF4-FFF2-40B4-BE49-F238E27FC236}">
                <a16:creationId xmlns:a16="http://schemas.microsoft.com/office/drawing/2014/main" id="{8D02287A-0A26-433D-83B0-9E3B241F0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273" y="1540064"/>
            <a:ext cx="3327824" cy="22145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BM MQ on Cloud: Message Queue para Dados - IBM Brasil">
            <a:extLst>
              <a:ext uri="{FF2B5EF4-FFF2-40B4-BE49-F238E27FC236}">
                <a16:creationId xmlns:a16="http://schemas.microsoft.com/office/drawing/2014/main" id="{CE872142-8CE6-4A40-BE5D-D0893039A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5431" y="3443467"/>
            <a:ext cx="2349499" cy="10181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Cloud Logo | Significado, História e PNG">
            <a:extLst>
              <a:ext uri="{FF2B5EF4-FFF2-40B4-BE49-F238E27FC236}">
                <a16:creationId xmlns:a16="http://schemas.microsoft.com/office/drawing/2014/main" id="{37940A52-1245-4E58-9A2D-E6D469FCD3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4596" y="4100284"/>
            <a:ext cx="1491927" cy="8354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ata Center icon PNG and SVG Vector Free Download">
            <a:extLst>
              <a:ext uri="{FF2B5EF4-FFF2-40B4-BE49-F238E27FC236}">
                <a16:creationId xmlns:a16="http://schemas.microsoft.com/office/drawing/2014/main" id="{D34539F9-E892-49C9-AFAB-3684EAA26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2974" y="3688012"/>
            <a:ext cx="1356799" cy="12136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d Hat logo standards">
            <a:extLst>
              <a:ext uri="{FF2B5EF4-FFF2-40B4-BE49-F238E27FC236}">
                <a16:creationId xmlns:a16="http://schemas.microsoft.com/office/drawing/2014/main" id="{AF93607E-0D4B-4576-9335-64741CAB65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976" y="936378"/>
            <a:ext cx="1371827" cy="7824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BM Design Language – 8-Bar">
            <a:extLst>
              <a:ext uri="{FF2B5EF4-FFF2-40B4-BE49-F238E27FC236}">
                <a16:creationId xmlns:a16="http://schemas.microsoft.com/office/drawing/2014/main" id="{91CB9671-755C-420B-9CD2-9FBA3DB6A7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3024" y="990570"/>
            <a:ext cx="674025" cy="67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153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Lambda</a:t>
            </a:r>
          </a:p>
        </p:txBody>
      </p:sp>
      <p:sp>
        <p:nvSpPr>
          <p:cNvPr id="9" name="TextBox 8">
            <a:extLst>
              <a:ext uri="{FF2B5EF4-FFF2-40B4-BE49-F238E27FC236}">
                <a16:creationId xmlns:a16="http://schemas.microsoft.com/office/drawing/2014/main" id="{80ABDA7A-5B39-4BB7-8343-D8AACBE496A9}"/>
              </a:ext>
            </a:extLst>
          </p:cNvPr>
          <p:cNvSpPr txBox="1"/>
          <p:nvPr/>
        </p:nvSpPr>
        <p:spPr>
          <a:xfrm>
            <a:off x="173486" y="1268802"/>
            <a:ext cx="8860155" cy="2169825"/>
          </a:xfrm>
          <a:prstGeom prst="rect">
            <a:avLst/>
          </a:prstGeom>
          <a:noFill/>
        </p:spPr>
        <p:txBody>
          <a:bodyPr wrap="square">
            <a:spAutoFit/>
          </a:bodyPr>
          <a:lstStyle/>
          <a:p>
            <a:pPr algn="just"/>
            <a:r>
              <a:rPr lang="pt-BR" b="0" i="0" dirty="0">
                <a:solidFill>
                  <a:srgbClr val="232F3E"/>
                </a:solidFill>
                <a:effectLst/>
                <a:latin typeface="AmazonEmber"/>
              </a:rPr>
              <a:t>O AWS Lambda é um serviço de computação sem servidor que permite executar código sem provisionar ou gerenciar servidores, criando lógica de dimensionamento de cluster com reconhecimento de workloads, mantendo integrações de eventos ou gerenciando tempos de execução. Com o Lambda, você pode executar o código para praticamente qualquer tipo de aplicação ou serviço de back-end, tudo sem precisar de administração. Basta fazer o upload do seu código como um arquivo ZIP ou imagem de contêiner, e o Lambda aloca de maneira automática e precisa o poder de execução de computação e executa seu código com base na solicitação ou evento de entrada, para qualquer dimensão de tráfego. Você pode configurar o seu código para que ele seja acionado automaticamente por mais de 200 produtos da AWS e aplicações de SaaS ou chamá-lo diretamente usando qualquer aplicação móvel ou da Web. Você pode gravar funções Lambda na linguagem que quiser (Node.js, Python, Go, Java e muito mais) e usar ferramentas sem servidor ou de contêiner, como o AWS SAM ou a Docker CLI, para criar, testar e implantar funções.</a:t>
            </a:r>
            <a:endParaRPr lang="en-US" dirty="0"/>
          </a:p>
        </p:txBody>
      </p:sp>
      <p:pic>
        <p:nvPicPr>
          <p:cNvPr id="27650" name="Picture 2" descr="Processamento de arquivos do AWS Lambda">
            <a:extLst>
              <a:ext uri="{FF2B5EF4-FFF2-40B4-BE49-F238E27FC236}">
                <a16:creationId xmlns:a16="http://schemas.microsoft.com/office/drawing/2014/main" id="{235CBD56-117F-427C-8BF5-580AABF4E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65" y="3438627"/>
            <a:ext cx="5554473" cy="16120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A88A095-2CC8-4CE7-B8B9-4B54919B0DEB}"/>
              </a:ext>
            </a:extLst>
          </p:cNvPr>
          <p:cNvSpPr txBox="1"/>
          <p:nvPr/>
        </p:nvSpPr>
        <p:spPr>
          <a:xfrm>
            <a:off x="5838317" y="3588668"/>
            <a:ext cx="3077018" cy="715581"/>
          </a:xfrm>
          <a:prstGeom prst="rect">
            <a:avLst/>
          </a:prstGeom>
          <a:noFill/>
        </p:spPr>
        <p:txBody>
          <a:bodyPr wrap="square">
            <a:spAutoFit/>
          </a:bodyPr>
          <a:lstStyle/>
          <a:p>
            <a:pPr marL="285750" indent="-285750" algn="just">
              <a:buFont typeface="Wingdings" panose="05000000000000000000" pitchFamily="2" charset="2"/>
              <a:buChar char="Ø"/>
            </a:pPr>
            <a:r>
              <a:rPr lang="en-US" dirty="0" err="1">
                <a:latin typeface="AmazonEmber"/>
              </a:rPr>
              <a:t>Pague</a:t>
            </a:r>
            <a:r>
              <a:rPr lang="en-US" dirty="0">
                <a:latin typeface="AmazonEmber"/>
              </a:rPr>
              <a:t> </a:t>
            </a:r>
            <a:r>
              <a:rPr lang="en-US" dirty="0" err="1">
                <a:latin typeface="AmazonEmber"/>
              </a:rPr>
              <a:t>pelo</a:t>
            </a:r>
            <a:r>
              <a:rPr lang="en-US" dirty="0">
                <a:latin typeface="AmazonEmber"/>
              </a:rPr>
              <a:t> que </a:t>
            </a:r>
            <a:r>
              <a:rPr lang="en-US" dirty="0" err="1">
                <a:latin typeface="AmazonEmber"/>
              </a:rPr>
              <a:t>consumir</a:t>
            </a:r>
            <a:endParaRPr lang="en-US" dirty="0">
              <a:latin typeface="AmazonEmber"/>
            </a:endParaRPr>
          </a:p>
          <a:p>
            <a:pPr marL="285750" indent="-285750" algn="just">
              <a:buFont typeface="Wingdings" panose="05000000000000000000" pitchFamily="2" charset="2"/>
              <a:buChar char="Ø"/>
            </a:pPr>
            <a:r>
              <a:rPr lang="en-US" dirty="0" err="1">
                <a:latin typeface="AmazonEmber"/>
              </a:rPr>
              <a:t>Executa</a:t>
            </a:r>
            <a:r>
              <a:rPr lang="en-US" dirty="0">
                <a:latin typeface="AmazonEmber"/>
              </a:rPr>
              <a:t> </a:t>
            </a:r>
            <a:r>
              <a:rPr lang="en-US" dirty="0" err="1">
                <a:latin typeface="AmazonEmber"/>
              </a:rPr>
              <a:t>quando</a:t>
            </a:r>
            <a:r>
              <a:rPr lang="en-US" dirty="0">
                <a:latin typeface="AmazonEmber"/>
              </a:rPr>
              <a:t> </a:t>
            </a:r>
            <a:r>
              <a:rPr lang="en-US" dirty="0" err="1">
                <a:latin typeface="AmazonEmber"/>
              </a:rPr>
              <a:t>disparado</a:t>
            </a:r>
            <a:r>
              <a:rPr lang="en-US" dirty="0">
                <a:latin typeface="AmazonEmber"/>
              </a:rPr>
              <a:t> trigger</a:t>
            </a:r>
          </a:p>
          <a:p>
            <a:pPr marL="285750" indent="-285750" algn="just">
              <a:buFont typeface="Wingdings" panose="05000000000000000000" pitchFamily="2" charset="2"/>
              <a:buChar char="Ø"/>
            </a:pPr>
            <a:r>
              <a:rPr lang="en-US" dirty="0" err="1">
                <a:latin typeface="AmazonEmber"/>
              </a:rPr>
              <a:t>Implemente</a:t>
            </a:r>
            <a:r>
              <a:rPr lang="en-US" dirty="0">
                <a:latin typeface="AmazonEmber"/>
              </a:rPr>
              <a:t> </a:t>
            </a:r>
            <a:r>
              <a:rPr lang="en-US" dirty="0" err="1">
                <a:latin typeface="AmazonEmber"/>
              </a:rPr>
              <a:t>em</a:t>
            </a:r>
            <a:r>
              <a:rPr lang="en-US" dirty="0">
                <a:latin typeface="AmazonEmber"/>
              </a:rPr>
              <a:t> </a:t>
            </a:r>
            <a:r>
              <a:rPr lang="en-US" dirty="0" err="1">
                <a:latin typeface="AmazonEmber"/>
              </a:rPr>
              <a:t>várias</a:t>
            </a:r>
            <a:r>
              <a:rPr lang="en-US" dirty="0">
                <a:latin typeface="AmazonEmber"/>
              </a:rPr>
              <a:t> </a:t>
            </a:r>
            <a:r>
              <a:rPr lang="en-US" dirty="0" err="1">
                <a:latin typeface="AmazonEmber"/>
              </a:rPr>
              <a:t>linguagens</a:t>
            </a:r>
            <a:endParaRPr lang="en-US" dirty="0">
              <a:latin typeface="AmazonEmber"/>
            </a:endParaRPr>
          </a:p>
        </p:txBody>
      </p:sp>
    </p:spTree>
    <p:extLst>
      <p:ext uri="{BB962C8B-B14F-4D97-AF65-F5344CB8AC3E}">
        <p14:creationId xmlns:p14="http://schemas.microsoft.com/office/powerpoint/2010/main" val="3129220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Lambda</a:t>
            </a:r>
          </a:p>
        </p:txBody>
      </p:sp>
      <p:pic>
        <p:nvPicPr>
          <p:cNvPr id="28674" name="Picture 2" descr="Back-end da Web do AWS Lambda">
            <a:extLst>
              <a:ext uri="{FF2B5EF4-FFF2-40B4-BE49-F238E27FC236}">
                <a16:creationId xmlns:a16="http://schemas.microsoft.com/office/drawing/2014/main" id="{4F9EAF4B-D572-490D-993A-E152D4F5C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86" y="1392277"/>
            <a:ext cx="7496503" cy="1780420"/>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Back-end m&amp;oacute;vel do AWS Lambda">
            <a:extLst>
              <a:ext uri="{FF2B5EF4-FFF2-40B4-BE49-F238E27FC236}">
                <a16:creationId xmlns:a16="http://schemas.microsoft.com/office/drawing/2014/main" id="{E90E3872-75A6-4A27-AB21-A39ECCD86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86" y="3226460"/>
            <a:ext cx="7496503" cy="177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410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CloudFront</a:t>
            </a:r>
          </a:p>
        </p:txBody>
      </p:sp>
      <p:sp>
        <p:nvSpPr>
          <p:cNvPr id="9" name="TextBox 8">
            <a:extLst>
              <a:ext uri="{FF2B5EF4-FFF2-40B4-BE49-F238E27FC236}">
                <a16:creationId xmlns:a16="http://schemas.microsoft.com/office/drawing/2014/main" id="{BBB90B20-695D-4878-832E-240DE95EDA76}"/>
              </a:ext>
            </a:extLst>
          </p:cNvPr>
          <p:cNvSpPr txBox="1"/>
          <p:nvPr/>
        </p:nvSpPr>
        <p:spPr>
          <a:xfrm>
            <a:off x="168523" y="1301416"/>
            <a:ext cx="4217211" cy="4247317"/>
          </a:xfrm>
          <a:prstGeom prst="rect">
            <a:avLst/>
          </a:prstGeom>
          <a:noFill/>
        </p:spPr>
        <p:txBody>
          <a:bodyPr wrap="square">
            <a:spAutoFit/>
          </a:bodyPr>
          <a:lstStyle/>
          <a:p>
            <a:pPr algn="l"/>
            <a:r>
              <a:rPr lang="pt-BR" b="0" i="0" dirty="0">
                <a:solidFill>
                  <a:srgbClr val="232F3E"/>
                </a:solidFill>
                <a:effectLst/>
                <a:latin typeface="AmazonEmber"/>
              </a:rPr>
              <a:t>O Amazon CloudFront é um serviço rápido de rede de entrega de conteúdo (CDN) que entrega dados, vídeos, aplicações e APIs a clientes em todo o mundo com segurança, baixa latência e altas velocidades de transferência em um ambiente de uso facilitado para desenvolvedores.</a:t>
            </a:r>
          </a:p>
          <a:p>
            <a:pPr algn="l"/>
            <a:endParaRPr lang="pt-BR" b="0" i="0" dirty="0">
              <a:solidFill>
                <a:srgbClr val="232F3E"/>
              </a:solidFill>
              <a:effectLst/>
              <a:latin typeface="AmazonEmber"/>
            </a:endParaRPr>
          </a:p>
          <a:p>
            <a:pPr algn="just"/>
            <a:r>
              <a:rPr lang="pt-BR" b="0" i="0" dirty="0">
                <a:solidFill>
                  <a:srgbClr val="232F3E"/>
                </a:solidFill>
                <a:effectLst/>
                <a:latin typeface="AmazonEmber"/>
              </a:rPr>
              <a:t>O CloudFront oferece os recursos de segurança mais avançados, incluindo criptografia de campo e suporte à HTTPS, integrados facilmente ao </a:t>
            </a:r>
            <a:r>
              <a:rPr lang="pt-BR" b="0" i="0" u="none" strike="noStrike" dirty="0">
                <a:solidFill>
                  <a:srgbClr val="007EB9"/>
                </a:solidFill>
                <a:effectLst/>
                <a:latin typeface="AmazonEmber"/>
                <a:hlinkClick r:id="rId2"/>
              </a:rPr>
              <a:t>AWS Shield</a:t>
            </a:r>
            <a:r>
              <a:rPr lang="pt-BR" b="0" i="0" dirty="0">
                <a:solidFill>
                  <a:srgbClr val="232F3E"/>
                </a:solidFill>
                <a:effectLst/>
                <a:latin typeface="AmazonEmber"/>
              </a:rPr>
              <a:t>, </a:t>
            </a:r>
            <a:r>
              <a:rPr lang="pt-BR" b="0" i="0" u="none" strike="noStrike" dirty="0">
                <a:solidFill>
                  <a:srgbClr val="007EB9"/>
                </a:solidFill>
                <a:effectLst/>
                <a:latin typeface="AmazonEmber"/>
                <a:hlinkClick r:id="rId3"/>
              </a:rPr>
              <a:t>AWS Web Application Firewall</a:t>
            </a:r>
            <a:r>
              <a:rPr lang="pt-BR" b="0" i="0" dirty="0">
                <a:solidFill>
                  <a:srgbClr val="232F3E"/>
                </a:solidFill>
                <a:effectLst/>
                <a:latin typeface="AmazonEmber"/>
              </a:rPr>
              <a:t> e </a:t>
            </a:r>
            <a:r>
              <a:rPr lang="pt-BR" b="0" i="0" u="none" strike="noStrike" dirty="0">
                <a:solidFill>
                  <a:srgbClr val="007EB9"/>
                </a:solidFill>
                <a:effectLst/>
                <a:latin typeface="AmazonEmber"/>
                <a:hlinkClick r:id="rId4"/>
              </a:rPr>
              <a:t>Amazon Route 53</a:t>
            </a:r>
            <a:r>
              <a:rPr lang="pt-BR" b="0" i="0" dirty="0">
                <a:solidFill>
                  <a:srgbClr val="232F3E"/>
                </a:solidFill>
                <a:effectLst/>
                <a:latin typeface="AmazonEmber"/>
              </a:rPr>
              <a:t> para oferecer proteção contra vários tipos de ataques, incluindo ataques de DDoS na camada de rede e aplicações. Esses serviços residem juntos em pontos de rede na borda (dimensionados globalmente e conectados por meio do backbone da rede da AWS), fornecendo uma experiência mais segura, de alto desempenho e disponível para os usuários.</a:t>
            </a:r>
          </a:p>
          <a:p>
            <a:br>
              <a:rPr lang="pt-BR" dirty="0"/>
            </a:br>
            <a:endParaRPr lang="en-US" dirty="0"/>
          </a:p>
        </p:txBody>
      </p:sp>
      <p:pic>
        <p:nvPicPr>
          <p:cNvPr id="29698" name="Picture 2" descr="O que é o Amazon CloudFront? - dataRain - Conheça o serviço">
            <a:extLst>
              <a:ext uri="{FF2B5EF4-FFF2-40B4-BE49-F238E27FC236}">
                <a16:creationId xmlns:a16="http://schemas.microsoft.com/office/drawing/2014/main" id="{73449B79-E8A0-47F1-B4F7-5B9C2BEE28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5734" y="1380407"/>
            <a:ext cx="4589743" cy="240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079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CloudFront</a:t>
            </a:r>
          </a:p>
        </p:txBody>
      </p:sp>
      <p:pic>
        <p:nvPicPr>
          <p:cNvPr id="30722" name="Picture 2" descr="CDN | O blog da AWS">
            <a:extLst>
              <a:ext uri="{FF2B5EF4-FFF2-40B4-BE49-F238E27FC236}">
                <a16:creationId xmlns:a16="http://schemas.microsoft.com/office/drawing/2014/main" id="{9610C239-0CFB-4C60-A713-F9797A901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7" y="1365576"/>
            <a:ext cx="6266792" cy="368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772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CloudFront – </a:t>
            </a:r>
            <a:r>
              <a:rPr lang="en-US" sz="2000" b="1" dirty="0" err="1">
                <a:solidFill>
                  <a:schemeClr val="tx1"/>
                </a:solidFill>
              </a:rPr>
              <a:t>acesso</a:t>
            </a:r>
            <a:r>
              <a:rPr lang="en-US" sz="2000" b="1" dirty="0">
                <a:solidFill>
                  <a:schemeClr val="tx1"/>
                </a:solidFill>
              </a:rPr>
              <a:t> e </a:t>
            </a:r>
            <a:r>
              <a:rPr lang="en-US" sz="2000" b="1" dirty="0" err="1">
                <a:solidFill>
                  <a:schemeClr val="tx1"/>
                </a:solidFill>
              </a:rPr>
              <a:t>disponibilidade</a:t>
            </a:r>
            <a:r>
              <a:rPr lang="en-US" sz="2000" b="1" dirty="0">
                <a:solidFill>
                  <a:schemeClr val="tx1"/>
                </a:solidFill>
              </a:rPr>
              <a:t> via cache (Edge Location)</a:t>
            </a:r>
          </a:p>
        </p:txBody>
      </p:sp>
      <p:pic>
        <p:nvPicPr>
          <p:cNvPr id="31746" name="Picture 2" descr="Como o CloudFront entrega conteúdo - Amazon CloudFront">
            <a:extLst>
              <a:ext uri="{FF2B5EF4-FFF2-40B4-BE49-F238E27FC236}">
                <a16:creationId xmlns:a16="http://schemas.microsoft.com/office/drawing/2014/main" id="{A41A5993-C58D-4506-8991-E6DDF931F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65" y="1365576"/>
            <a:ext cx="5573045" cy="3467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7460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88339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Responsabilidade</a:t>
            </a:r>
            <a:r>
              <a:rPr lang="en-US" sz="2000" b="1" dirty="0">
                <a:solidFill>
                  <a:schemeClr val="tx1"/>
                </a:solidFill>
              </a:rPr>
              <a:t> </a:t>
            </a:r>
            <a:r>
              <a:rPr lang="en-US" sz="2000" b="1" dirty="0" err="1">
                <a:solidFill>
                  <a:schemeClr val="tx1"/>
                </a:solidFill>
              </a:rPr>
              <a:t>compartilhada</a:t>
            </a:r>
            <a:r>
              <a:rPr lang="en-US" sz="2000" b="1" dirty="0">
                <a:solidFill>
                  <a:schemeClr val="tx1"/>
                </a:solidFill>
              </a:rPr>
              <a:t> AWS</a:t>
            </a:r>
          </a:p>
        </p:txBody>
      </p:sp>
      <p:pic>
        <p:nvPicPr>
          <p:cNvPr id="32770" name="Picture 2" descr="Shared_Responsibility_Model_V2">
            <a:extLst>
              <a:ext uri="{FF2B5EF4-FFF2-40B4-BE49-F238E27FC236}">
                <a16:creationId xmlns:a16="http://schemas.microsoft.com/office/drawing/2014/main" id="{4B287621-EC93-4DC2-B3D7-D0B1F5E02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94" y="1359050"/>
            <a:ext cx="6410637" cy="3512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341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173486" y="2350625"/>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Segurança</a:t>
            </a:r>
            <a:r>
              <a:rPr lang="en-US" sz="2000" b="1" dirty="0">
                <a:solidFill>
                  <a:schemeClr val="tx1"/>
                </a:solidFill>
              </a:rPr>
              <a:t> e outros </a:t>
            </a:r>
            <a:r>
              <a:rPr lang="en-US" sz="2000" b="1" dirty="0" err="1">
                <a:solidFill>
                  <a:schemeClr val="tx1"/>
                </a:solidFill>
              </a:rPr>
              <a:t>serviços</a:t>
            </a:r>
            <a:endParaRPr lang="en-US" sz="2000" b="1" dirty="0">
              <a:solidFill>
                <a:schemeClr val="tx1"/>
              </a:solidFill>
            </a:endParaRPr>
          </a:p>
          <a:p>
            <a:endParaRPr lang="en-US" sz="1200" b="1" dirty="0">
              <a:solidFill>
                <a:schemeClr val="tx1"/>
              </a:solidFill>
            </a:endParaRPr>
          </a:p>
          <a:p>
            <a:r>
              <a:rPr lang="en-US" sz="1200" dirty="0">
                <a:solidFill>
                  <a:schemeClr val="tx1"/>
                </a:solidFill>
              </a:rPr>
              <a:t>• Shield: Automatic DDoS Protection + 24/7 support for advanced </a:t>
            </a:r>
          </a:p>
          <a:p>
            <a:r>
              <a:rPr lang="en-US" sz="1200" dirty="0">
                <a:solidFill>
                  <a:schemeClr val="tx1"/>
                </a:solidFill>
              </a:rPr>
              <a:t>• WAF: Firewall to filter incoming requests based on rules </a:t>
            </a:r>
          </a:p>
          <a:p>
            <a:r>
              <a:rPr lang="en-US" sz="1200" dirty="0">
                <a:solidFill>
                  <a:schemeClr val="tx1"/>
                </a:solidFill>
              </a:rPr>
              <a:t>• Penetration Testing </a:t>
            </a:r>
          </a:p>
          <a:p>
            <a:r>
              <a:rPr lang="en-US" sz="1200" dirty="0">
                <a:solidFill>
                  <a:schemeClr val="tx1"/>
                </a:solidFill>
              </a:rPr>
              <a:t>• KMS: Encryption keys managed by AWS </a:t>
            </a:r>
          </a:p>
          <a:p>
            <a:r>
              <a:rPr lang="en-US" sz="1200" dirty="0">
                <a:solidFill>
                  <a:schemeClr val="tx1"/>
                </a:solidFill>
              </a:rPr>
              <a:t>• </a:t>
            </a:r>
            <a:r>
              <a:rPr lang="en-US" sz="1200" dirty="0" err="1">
                <a:solidFill>
                  <a:schemeClr val="tx1"/>
                </a:solidFill>
              </a:rPr>
              <a:t>CloudHSM</a:t>
            </a:r>
            <a:r>
              <a:rPr lang="en-US" sz="1200" dirty="0">
                <a:solidFill>
                  <a:schemeClr val="tx1"/>
                </a:solidFill>
              </a:rPr>
              <a:t>: Hardware encryption, we manage encryption keys </a:t>
            </a:r>
          </a:p>
          <a:p>
            <a:r>
              <a:rPr lang="en-US" sz="1200" dirty="0">
                <a:solidFill>
                  <a:schemeClr val="tx1"/>
                </a:solidFill>
              </a:rPr>
              <a:t>• Artifact: Get access to compliance reports such as PCI, ISO, </a:t>
            </a:r>
            <a:r>
              <a:rPr lang="en-US" sz="1200" dirty="0" err="1">
                <a:solidFill>
                  <a:schemeClr val="tx1"/>
                </a:solidFill>
              </a:rPr>
              <a:t>etc</a:t>
            </a:r>
            <a:r>
              <a:rPr lang="en-US" sz="1200" dirty="0">
                <a:solidFill>
                  <a:schemeClr val="tx1"/>
                </a:solidFill>
              </a:rPr>
              <a:t>… </a:t>
            </a:r>
          </a:p>
          <a:p>
            <a:r>
              <a:rPr lang="en-US" sz="1200" dirty="0">
                <a:solidFill>
                  <a:schemeClr val="tx1"/>
                </a:solidFill>
              </a:rPr>
              <a:t>• </a:t>
            </a:r>
            <a:r>
              <a:rPr lang="en-US" sz="1200" dirty="0" err="1">
                <a:solidFill>
                  <a:schemeClr val="tx1"/>
                </a:solidFill>
              </a:rPr>
              <a:t>GuardDuty</a:t>
            </a:r>
            <a:r>
              <a:rPr lang="en-US" sz="1200" dirty="0">
                <a:solidFill>
                  <a:schemeClr val="tx1"/>
                </a:solidFill>
              </a:rPr>
              <a:t>: Find malicious behavior with VPC, DNS &amp; CloudTrail Logs </a:t>
            </a:r>
          </a:p>
          <a:p>
            <a:r>
              <a:rPr lang="en-US" sz="1200" dirty="0">
                <a:solidFill>
                  <a:schemeClr val="tx1"/>
                </a:solidFill>
              </a:rPr>
              <a:t>• Inspector: For EC2 only, install agent and find </a:t>
            </a:r>
          </a:p>
          <a:p>
            <a:r>
              <a:rPr lang="en-US" sz="1200" dirty="0">
                <a:solidFill>
                  <a:schemeClr val="tx1"/>
                </a:solidFill>
              </a:rPr>
              <a:t>• Config: Track config changes and compliance against rules </a:t>
            </a:r>
          </a:p>
          <a:p>
            <a:r>
              <a:rPr lang="en-US" sz="1200" dirty="0">
                <a:solidFill>
                  <a:schemeClr val="tx1"/>
                </a:solidFill>
              </a:rPr>
              <a:t>• Macie: Find sensitive data (ex: PII data) in Amazon S3 buckets </a:t>
            </a:r>
          </a:p>
          <a:p>
            <a:r>
              <a:rPr lang="en-US" sz="1200" dirty="0">
                <a:solidFill>
                  <a:schemeClr val="tx1"/>
                </a:solidFill>
              </a:rPr>
              <a:t>• CloudTrail: Track API calls made by users within account </a:t>
            </a:r>
          </a:p>
          <a:p>
            <a:r>
              <a:rPr lang="en-US" sz="1200" dirty="0">
                <a:solidFill>
                  <a:schemeClr val="tx1"/>
                </a:solidFill>
              </a:rPr>
              <a:t>• AWS Security Hub: gather security findings from multiple AWS accounts </a:t>
            </a:r>
          </a:p>
          <a:p>
            <a:r>
              <a:rPr lang="en-US" sz="1200" dirty="0">
                <a:solidFill>
                  <a:schemeClr val="tx1"/>
                </a:solidFill>
              </a:rPr>
              <a:t>• Amazon Detective: find the root cause of security issues or suspicious activities</a:t>
            </a:r>
            <a:endParaRPr lang="en-US" sz="1200" b="1" dirty="0">
              <a:solidFill>
                <a:schemeClr val="tx1"/>
              </a:solidFill>
            </a:endParaRPr>
          </a:p>
        </p:txBody>
      </p:sp>
    </p:spTree>
    <p:extLst>
      <p:ext uri="{BB962C8B-B14F-4D97-AF65-F5344CB8AC3E}">
        <p14:creationId xmlns:p14="http://schemas.microsoft.com/office/powerpoint/2010/main" val="3451755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pic>
        <p:nvPicPr>
          <p:cNvPr id="4" name="Picture 3" descr="Graphical user interface, text, application&#10;&#10;Description automatically generated">
            <a:extLst>
              <a:ext uri="{FF2B5EF4-FFF2-40B4-BE49-F238E27FC236}">
                <a16:creationId xmlns:a16="http://schemas.microsoft.com/office/drawing/2014/main" id="{947B8023-DD1E-4D36-B114-626C61F760C7}"/>
              </a:ext>
            </a:extLst>
          </p:cNvPr>
          <p:cNvPicPr>
            <a:picLocks noChangeAspect="1"/>
          </p:cNvPicPr>
          <p:nvPr/>
        </p:nvPicPr>
        <p:blipFill>
          <a:blip r:embed="rId2"/>
          <a:stretch>
            <a:fillRect/>
          </a:stretch>
        </p:blipFill>
        <p:spPr>
          <a:xfrm>
            <a:off x="0" y="1888413"/>
            <a:ext cx="8896350" cy="2486025"/>
          </a:xfrm>
          <a:prstGeom prst="rect">
            <a:avLst/>
          </a:prstGeom>
        </p:spPr>
      </p:pic>
      <p:sp>
        <p:nvSpPr>
          <p:cNvPr id="7" name="Footer Placeholder">
            <a:extLst>
              <a:ext uri="{FF2B5EF4-FFF2-40B4-BE49-F238E27FC236}">
                <a16:creationId xmlns:a16="http://schemas.microsoft.com/office/drawing/2014/main" id="{96E46D58-6D42-4EED-8ED9-D5699709B1BA}"/>
              </a:ext>
            </a:extLst>
          </p:cNvPr>
          <p:cNvSpPr txBox="1">
            <a:spLocks/>
          </p:cNvSpPr>
          <p:nvPr/>
        </p:nvSpPr>
        <p:spPr>
          <a:xfrm>
            <a:off x="228665" y="100378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IAM</a:t>
            </a:r>
          </a:p>
        </p:txBody>
      </p:sp>
    </p:spTree>
    <p:extLst>
      <p:ext uri="{BB962C8B-B14F-4D97-AF65-F5344CB8AC3E}">
        <p14:creationId xmlns:p14="http://schemas.microsoft.com/office/powerpoint/2010/main" val="3033543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7" name="Footer Placeholder">
            <a:extLst>
              <a:ext uri="{FF2B5EF4-FFF2-40B4-BE49-F238E27FC236}">
                <a16:creationId xmlns:a16="http://schemas.microsoft.com/office/drawing/2014/main" id="{96E46D58-6D42-4EED-8ED9-D5699709B1BA}"/>
              </a:ext>
            </a:extLst>
          </p:cNvPr>
          <p:cNvSpPr txBox="1">
            <a:spLocks/>
          </p:cNvSpPr>
          <p:nvPr/>
        </p:nvSpPr>
        <p:spPr>
          <a:xfrm>
            <a:off x="228665" y="100378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Pilares</a:t>
            </a:r>
            <a:r>
              <a:rPr lang="en-US" sz="2000" b="1" dirty="0">
                <a:solidFill>
                  <a:schemeClr val="tx1"/>
                </a:solidFill>
              </a:rPr>
              <a:t> AWS</a:t>
            </a:r>
          </a:p>
        </p:txBody>
      </p:sp>
      <p:pic>
        <p:nvPicPr>
          <p:cNvPr id="5" name="Picture 4" descr="Graphical user interface, text&#10;&#10;Description automatically generated">
            <a:extLst>
              <a:ext uri="{FF2B5EF4-FFF2-40B4-BE49-F238E27FC236}">
                <a16:creationId xmlns:a16="http://schemas.microsoft.com/office/drawing/2014/main" id="{40C5C050-00C4-4780-A30C-42D72B8602FD}"/>
              </a:ext>
            </a:extLst>
          </p:cNvPr>
          <p:cNvPicPr>
            <a:picLocks noChangeAspect="1"/>
          </p:cNvPicPr>
          <p:nvPr/>
        </p:nvPicPr>
        <p:blipFill>
          <a:blip r:embed="rId2"/>
          <a:stretch>
            <a:fillRect/>
          </a:stretch>
        </p:blipFill>
        <p:spPr>
          <a:xfrm>
            <a:off x="134006" y="1841359"/>
            <a:ext cx="8434552" cy="2298361"/>
          </a:xfrm>
          <a:prstGeom prst="rect">
            <a:avLst/>
          </a:prstGeom>
        </p:spPr>
      </p:pic>
    </p:spTree>
    <p:extLst>
      <p:ext uri="{BB962C8B-B14F-4D97-AF65-F5344CB8AC3E}">
        <p14:creationId xmlns:p14="http://schemas.microsoft.com/office/powerpoint/2010/main" val="2277706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7" name="Footer Placeholder">
            <a:extLst>
              <a:ext uri="{FF2B5EF4-FFF2-40B4-BE49-F238E27FC236}">
                <a16:creationId xmlns:a16="http://schemas.microsoft.com/office/drawing/2014/main" id="{96E46D58-6D42-4EED-8ED9-D5699709B1BA}"/>
              </a:ext>
            </a:extLst>
          </p:cNvPr>
          <p:cNvSpPr txBox="1">
            <a:spLocks/>
          </p:cNvSpPr>
          <p:nvPr/>
        </p:nvSpPr>
        <p:spPr>
          <a:xfrm>
            <a:off x="228665" y="100378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Conta</a:t>
            </a:r>
            <a:r>
              <a:rPr lang="en-US" sz="2000" b="1" dirty="0">
                <a:solidFill>
                  <a:schemeClr val="tx1"/>
                </a:solidFill>
              </a:rPr>
              <a:t> </a:t>
            </a:r>
            <a:r>
              <a:rPr lang="en-US" sz="2000" b="1" dirty="0" err="1">
                <a:solidFill>
                  <a:schemeClr val="tx1"/>
                </a:solidFill>
              </a:rPr>
              <a:t>gratuita</a:t>
            </a:r>
            <a:r>
              <a:rPr lang="en-US" sz="2000" b="1" dirty="0">
                <a:solidFill>
                  <a:schemeClr val="tx1"/>
                </a:solidFill>
              </a:rPr>
              <a:t> </a:t>
            </a:r>
            <a:r>
              <a:rPr lang="en-US" sz="2000" b="1" dirty="0" err="1">
                <a:solidFill>
                  <a:schemeClr val="tx1"/>
                </a:solidFill>
              </a:rPr>
              <a:t>aws</a:t>
            </a:r>
            <a:endParaRPr lang="en-US" sz="2000" b="1" dirty="0">
              <a:solidFill>
                <a:schemeClr val="tx1"/>
              </a:solidFill>
            </a:endParaRPr>
          </a:p>
        </p:txBody>
      </p:sp>
      <p:sp>
        <p:nvSpPr>
          <p:cNvPr id="9" name="TextBox 8">
            <a:extLst>
              <a:ext uri="{FF2B5EF4-FFF2-40B4-BE49-F238E27FC236}">
                <a16:creationId xmlns:a16="http://schemas.microsoft.com/office/drawing/2014/main" id="{6B602177-6428-426B-B9CD-8B460514D7AD}"/>
              </a:ext>
            </a:extLst>
          </p:cNvPr>
          <p:cNvSpPr txBox="1"/>
          <p:nvPr/>
        </p:nvSpPr>
        <p:spPr>
          <a:xfrm>
            <a:off x="151743" y="1621852"/>
            <a:ext cx="4686300" cy="300082"/>
          </a:xfrm>
          <a:prstGeom prst="rect">
            <a:avLst/>
          </a:prstGeom>
          <a:noFill/>
        </p:spPr>
        <p:txBody>
          <a:bodyPr wrap="square">
            <a:spAutoFit/>
          </a:bodyPr>
          <a:lstStyle/>
          <a:p>
            <a:r>
              <a:rPr lang="pt-BR" dirty="0">
                <a:hlinkClick r:id="rId2"/>
              </a:rPr>
              <a:t>Nível gratuito da AWS (amazon.com)</a:t>
            </a: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DB10C9E0-A85F-41B1-B666-C75845750A4C}"/>
              </a:ext>
            </a:extLst>
          </p:cNvPr>
          <p:cNvPicPr>
            <a:picLocks noChangeAspect="1"/>
          </p:cNvPicPr>
          <p:nvPr/>
        </p:nvPicPr>
        <p:blipFill>
          <a:blip r:embed="rId3"/>
          <a:stretch>
            <a:fillRect/>
          </a:stretch>
        </p:blipFill>
        <p:spPr>
          <a:xfrm>
            <a:off x="94429" y="1971675"/>
            <a:ext cx="8734425" cy="3171825"/>
          </a:xfrm>
          <a:prstGeom prst="rect">
            <a:avLst/>
          </a:prstGeom>
        </p:spPr>
      </p:pic>
    </p:spTree>
    <p:extLst>
      <p:ext uri="{BB962C8B-B14F-4D97-AF65-F5344CB8AC3E}">
        <p14:creationId xmlns:p14="http://schemas.microsoft.com/office/powerpoint/2010/main" val="34911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114735" cy="166687"/>
          </a:xfrm>
        </p:spPr>
        <p:txBody>
          <a:bodyPr/>
          <a:lstStyle/>
          <a:p>
            <a:r>
              <a:rPr lang="en-US" sz="2000" dirty="0"/>
              <a:t>O que é </a:t>
            </a:r>
            <a:r>
              <a:rPr lang="en-US" sz="2000" dirty="0" err="1"/>
              <a:t>nuvem</a:t>
            </a:r>
            <a:r>
              <a:rPr lang="en-US" sz="2000" dirty="0"/>
              <a:t> AWS ?</a:t>
            </a:r>
          </a:p>
        </p:txBody>
      </p:sp>
      <p:pic>
        <p:nvPicPr>
          <p:cNvPr id="5122" name="Picture 2" descr="Amazon Web Services (AWS) | LinkedIn">
            <a:extLst>
              <a:ext uri="{FF2B5EF4-FFF2-40B4-BE49-F238E27FC236}">
                <a16:creationId xmlns:a16="http://schemas.microsoft.com/office/drawing/2014/main" id="{08E2176C-6481-444F-A924-BBC51F2AB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642" y="1054545"/>
            <a:ext cx="1308100" cy="13081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581888C1-14A3-4AEC-8075-AD7E6E614987}"/>
              </a:ext>
            </a:extLst>
          </p:cNvPr>
          <p:cNvCxnSpPr>
            <a:cxnSpLocks/>
            <a:stCxn id="5122" idx="3"/>
          </p:cNvCxnSpPr>
          <p:nvPr/>
        </p:nvCxnSpPr>
        <p:spPr bwMode="auto">
          <a:xfrm>
            <a:off x="1770742" y="1708595"/>
            <a:ext cx="667554" cy="0"/>
          </a:xfrm>
          <a:prstGeom prst="straightConnector1">
            <a:avLst/>
          </a:prstGeom>
          <a:ln w="1905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pic>
        <p:nvPicPr>
          <p:cNvPr id="5126" name="Picture 6" descr="Aprimoramentos de usabilidade do Console de Gerenciamento da AWS já estão  disponíveis na região AWS GovCloud (EUA)">
            <a:extLst>
              <a:ext uri="{FF2B5EF4-FFF2-40B4-BE49-F238E27FC236}">
                <a16:creationId xmlns:a16="http://schemas.microsoft.com/office/drawing/2014/main" id="{C90F16BD-A10A-4DB7-818E-7855835D1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296" y="1054545"/>
            <a:ext cx="4082246" cy="387987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Ícone do usuário do vetor ilustração do vetor. Ilustração de gajo - 7337510">
            <a:extLst>
              <a:ext uri="{FF2B5EF4-FFF2-40B4-BE49-F238E27FC236}">
                <a16:creationId xmlns:a16="http://schemas.microsoft.com/office/drawing/2014/main" id="{BDE29C0C-9056-4716-9D6A-7A59B23C8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777" y="1139371"/>
            <a:ext cx="1543270" cy="154327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744335F8-D3C4-4372-9B36-7B5C0D3EB117}"/>
              </a:ext>
            </a:extLst>
          </p:cNvPr>
          <p:cNvCxnSpPr>
            <a:cxnSpLocks/>
            <a:stCxn id="5128" idx="1"/>
          </p:cNvCxnSpPr>
          <p:nvPr/>
        </p:nvCxnSpPr>
        <p:spPr bwMode="auto">
          <a:xfrm flipH="1">
            <a:off x="6520543" y="1911006"/>
            <a:ext cx="762234" cy="0"/>
          </a:xfrm>
          <a:prstGeom prst="straightConnector1">
            <a:avLst/>
          </a:prstGeom>
          <a:ln w="1905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21" name="Footer Placeholder">
            <a:extLst>
              <a:ext uri="{FF2B5EF4-FFF2-40B4-BE49-F238E27FC236}">
                <a16:creationId xmlns:a16="http://schemas.microsoft.com/office/drawing/2014/main" id="{43ABE013-C55B-4779-815D-E3670D8F4B83}"/>
              </a:ext>
            </a:extLst>
          </p:cNvPr>
          <p:cNvSpPr txBox="1">
            <a:spLocks/>
          </p:cNvSpPr>
          <p:nvPr/>
        </p:nvSpPr>
        <p:spPr>
          <a:xfrm>
            <a:off x="286723" y="2682641"/>
            <a:ext cx="1658191" cy="166686"/>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dirty="0">
                <a:solidFill>
                  <a:schemeClr val="tx1"/>
                </a:solidFill>
              </a:rPr>
              <a:t>    </a:t>
            </a:r>
            <a:r>
              <a:rPr lang="en-US" sz="2000" dirty="0" err="1">
                <a:solidFill>
                  <a:schemeClr val="tx1"/>
                </a:solidFill>
              </a:rPr>
              <a:t>Proprietária</a:t>
            </a:r>
            <a:endParaRPr lang="en-US" sz="2000" dirty="0">
              <a:solidFill>
                <a:schemeClr val="tx1"/>
              </a:solidFill>
            </a:endParaRPr>
          </a:p>
        </p:txBody>
      </p:sp>
      <p:sp>
        <p:nvSpPr>
          <p:cNvPr id="23" name="Footer Placeholder">
            <a:extLst>
              <a:ext uri="{FF2B5EF4-FFF2-40B4-BE49-F238E27FC236}">
                <a16:creationId xmlns:a16="http://schemas.microsoft.com/office/drawing/2014/main" id="{08E7844A-EDAB-4319-B266-5E36DAD410D9}"/>
              </a:ext>
            </a:extLst>
          </p:cNvPr>
          <p:cNvSpPr txBox="1">
            <a:spLocks/>
          </p:cNvSpPr>
          <p:nvPr/>
        </p:nvSpPr>
        <p:spPr>
          <a:xfrm>
            <a:off x="6960478" y="2887279"/>
            <a:ext cx="1897102" cy="131814"/>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dirty="0">
                <a:solidFill>
                  <a:schemeClr val="tx1"/>
                </a:solidFill>
              </a:rPr>
              <a:t>    </a:t>
            </a:r>
            <a:r>
              <a:rPr lang="en-US" sz="2000" dirty="0" err="1">
                <a:solidFill>
                  <a:schemeClr val="tx1"/>
                </a:solidFill>
              </a:rPr>
              <a:t>Provisionador</a:t>
            </a:r>
            <a:endParaRPr lang="en-US" sz="2000" dirty="0">
              <a:solidFill>
                <a:schemeClr val="tx1"/>
              </a:solidFill>
            </a:endParaRPr>
          </a:p>
        </p:txBody>
      </p:sp>
    </p:spTree>
    <p:extLst>
      <p:ext uri="{BB962C8B-B14F-4D97-AF65-F5344CB8AC3E}">
        <p14:creationId xmlns:p14="http://schemas.microsoft.com/office/powerpoint/2010/main" val="1508765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7" name="Footer Placeholder">
            <a:extLst>
              <a:ext uri="{FF2B5EF4-FFF2-40B4-BE49-F238E27FC236}">
                <a16:creationId xmlns:a16="http://schemas.microsoft.com/office/drawing/2014/main" id="{96E46D58-6D42-4EED-8ED9-D5699709B1BA}"/>
              </a:ext>
            </a:extLst>
          </p:cNvPr>
          <p:cNvSpPr txBox="1">
            <a:spLocks/>
          </p:cNvSpPr>
          <p:nvPr/>
        </p:nvSpPr>
        <p:spPr>
          <a:xfrm>
            <a:off x="228665" y="100378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Conta</a:t>
            </a:r>
            <a:r>
              <a:rPr lang="en-US" sz="2000" b="1" dirty="0">
                <a:solidFill>
                  <a:schemeClr val="tx1"/>
                </a:solidFill>
              </a:rPr>
              <a:t> </a:t>
            </a:r>
            <a:r>
              <a:rPr lang="en-US" sz="2000" b="1" dirty="0" err="1">
                <a:solidFill>
                  <a:schemeClr val="tx1"/>
                </a:solidFill>
              </a:rPr>
              <a:t>gratuita</a:t>
            </a:r>
            <a:r>
              <a:rPr lang="en-US" sz="2000" b="1" dirty="0">
                <a:solidFill>
                  <a:schemeClr val="tx1"/>
                </a:solidFill>
              </a:rPr>
              <a:t> </a:t>
            </a:r>
            <a:r>
              <a:rPr lang="en-US" sz="2000" b="1" dirty="0" err="1">
                <a:solidFill>
                  <a:schemeClr val="tx1"/>
                </a:solidFill>
              </a:rPr>
              <a:t>aws</a:t>
            </a:r>
            <a:endParaRPr lang="en-US" sz="2000" b="1" dirty="0">
              <a:solidFill>
                <a:schemeClr val="tx1"/>
              </a:solidFill>
            </a:endParaRPr>
          </a:p>
        </p:txBody>
      </p:sp>
      <p:pic>
        <p:nvPicPr>
          <p:cNvPr id="10" name="Picture 9" descr="Graphical user interface&#10;&#10;Description automatically generated">
            <a:extLst>
              <a:ext uri="{FF2B5EF4-FFF2-40B4-BE49-F238E27FC236}">
                <a16:creationId xmlns:a16="http://schemas.microsoft.com/office/drawing/2014/main" id="{1239F257-3D99-44CA-BED6-9B2B597D2AC5}"/>
              </a:ext>
            </a:extLst>
          </p:cNvPr>
          <p:cNvPicPr>
            <a:picLocks noChangeAspect="1"/>
          </p:cNvPicPr>
          <p:nvPr/>
        </p:nvPicPr>
        <p:blipFill>
          <a:blip r:embed="rId2"/>
          <a:stretch>
            <a:fillRect/>
          </a:stretch>
        </p:blipFill>
        <p:spPr>
          <a:xfrm>
            <a:off x="5301141" y="1064173"/>
            <a:ext cx="3013659" cy="3858610"/>
          </a:xfrm>
          <a:prstGeom prst="rect">
            <a:avLst/>
          </a:prstGeom>
        </p:spPr>
      </p:pic>
    </p:spTree>
    <p:extLst>
      <p:ext uri="{BB962C8B-B14F-4D97-AF65-F5344CB8AC3E}">
        <p14:creationId xmlns:p14="http://schemas.microsoft.com/office/powerpoint/2010/main" val="2642993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a:t>Infra e </a:t>
            </a:r>
            <a:r>
              <a:rPr lang="en-US" sz="2000" dirty="0" err="1"/>
              <a:t>Serviços</a:t>
            </a:r>
            <a:r>
              <a:rPr lang="en-US" sz="2000" dirty="0"/>
              <a:t> AWS</a:t>
            </a:r>
          </a:p>
        </p:txBody>
      </p:sp>
      <p:sp>
        <p:nvSpPr>
          <p:cNvPr id="7" name="Footer Placeholder">
            <a:extLst>
              <a:ext uri="{FF2B5EF4-FFF2-40B4-BE49-F238E27FC236}">
                <a16:creationId xmlns:a16="http://schemas.microsoft.com/office/drawing/2014/main" id="{96E46D58-6D42-4EED-8ED9-D5699709B1BA}"/>
              </a:ext>
            </a:extLst>
          </p:cNvPr>
          <p:cNvSpPr txBox="1">
            <a:spLocks/>
          </p:cNvSpPr>
          <p:nvPr/>
        </p:nvSpPr>
        <p:spPr>
          <a:xfrm>
            <a:off x="228665" y="100378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Referências</a:t>
            </a:r>
            <a:endParaRPr lang="en-US" sz="2000" b="1" dirty="0">
              <a:solidFill>
                <a:schemeClr val="tx1"/>
              </a:solidFill>
            </a:endParaRPr>
          </a:p>
        </p:txBody>
      </p:sp>
      <p:sp>
        <p:nvSpPr>
          <p:cNvPr id="9" name="TextBox 8">
            <a:extLst>
              <a:ext uri="{FF2B5EF4-FFF2-40B4-BE49-F238E27FC236}">
                <a16:creationId xmlns:a16="http://schemas.microsoft.com/office/drawing/2014/main" id="{A8C7F9C7-8923-495E-BB30-FFA670DF6483}"/>
              </a:ext>
            </a:extLst>
          </p:cNvPr>
          <p:cNvSpPr txBox="1"/>
          <p:nvPr/>
        </p:nvSpPr>
        <p:spPr>
          <a:xfrm>
            <a:off x="143860" y="1588923"/>
            <a:ext cx="8606002" cy="300082"/>
          </a:xfrm>
          <a:prstGeom prst="rect">
            <a:avLst/>
          </a:prstGeom>
          <a:noFill/>
        </p:spPr>
        <p:txBody>
          <a:bodyPr wrap="square">
            <a:spAutoFit/>
          </a:bodyPr>
          <a:lstStyle/>
          <a:p>
            <a:r>
              <a:rPr lang="en-US" dirty="0">
                <a:hlinkClick r:id="rId2"/>
              </a:rPr>
              <a:t>(1193) Cloud Computing Week: </a:t>
            </a:r>
            <a:r>
              <a:rPr lang="en-US" dirty="0" err="1">
                <a:hlinkClick r:id="rId2"/>
              </a:rPr>
              <a:t>Introdução</a:t>
            </a:r>
            <a:r>
              <a:rPr lang="en-US" dirty="0">
                <a:hlinkClick r:id="rId2"/>
              </a:rPr>
              <a:t> à AWS Cloud – YouTube</a:t>
            </a:r>
            <a:r>
              <a:rPr lang="en-US" dirty="0"/>
              <a:t>   - </a:t>
            </a:r>
            <a:r>
              <a:rPr lang="en-US" dirty="0" err="1"/>
              <a:t>Marília</a:t>
            </a:r>
            <a:r>
              <a:rPr lang="en-US" dirty="0"/>
              <a:t> </a:t>
            </a:r>
            <a:r>
              <a:rPr lang="en-US" dirty="0" err="1"/>
              <a:t>Briro</a:t>
            </a:r>
            <a:endParaRPr lang="en-US" dirty="0"/>
          </a:p>
        </p:txBody>
      </p:sp>
      <p:sp>
        <p:nvSpPr>
          <p:cNvPr id="11" name="TextBox 10">
            <a:extLst>
              <a:ext uri="{FF2B5EF4-FFF2-40B4-BE49-F238E27FC236}">
                <a16:creationId xmlns:a16="http://schemas.microsoft.com/office/drawing/2014/main" id="{E6CBB7D4-FF36-43E8-9EB4-8D3D423E65E8}"/>
              </a:ext>
            </a:extLst>
          </p:cNvPr>
          <p:cNvSpPr txBox="1"/>
          <p:nvPr/>
        </p:nvSpPr>
        <p:spPr>
          <a:xfrm>
            <a:off x="143860" y="2031898"/>
            <a:ext cx="4686300" cy="307777"/>
          </a:xfrm>
          <a:prstGeom prst="rect">
            <a:avLst/>
          </a:prstGeom>
          <a:noFill/>
        </p:spPr>
        <p:txBody>
          <a:bodyPr wrap="square">
            <a:spAutoFit/>
          </a:bodyPr>
          <a:lstStyle/>
          <a:p>
            <a:r>
              <a:rPr lang="en-US" sz="1400" b="1" dirty="0" err="1">
                <a:solidFill>
                  <a:schemeClr val="tx1"/>
                </a:solidFill>
              </a:rPr>
              <a:t>Sthepany</a:t>
            </a:r>
            <a:r>
              <a:rPr lang="en-US" sz="1400" b="1" dirty="0">
                <a:solidFill>
                  <a:schemeClr val="tx1"/>
                </a:solidFill>
              </a:rPr>
              <a:t> </a:t>
            </a:r>
            <a:r>
              <a:rPr lang="en-US" sz="1400" b="1" dirty="0" err="1">
                <a:solidFill>
                  <a:schemeClr val="tx1"/>
                </a:solidFill>
              </a:rPr>
              <a:t>Maarek</a:t>
            </a:r>
            <a:r>
              <a:rPr lang="en-US" sz="1400" b="1" dirty="0">
                <a:solidFill>
                  <a:schemeClr val="tx1"/>
                </a:solidFill>
              </a:rPr>
              <a:t> - Udemy</a:t>
            </a:r>
          </a:p>
        </p:txBody>
      </p:sp>
      <p:sp>
        <p:nvSpPr>
          <p:cNvPr id="12" name="TextBox 11">
            <a:extLst>
              <a:ext uri="{FF2B5EF4-FFF2-40B4-BE49-F238E27FC236}">
                <a16:creationId xmlns:a16="http://schemas.microsoft.com/office/drawing/2014/main" id="{D4ECE2AA-B5EF-4FA3-A085-887BFF65461D}"/>
              </a:ext>
            </a:extLst>
          </p:cNvPr>
          <p:cNvSpPr txBox="1"/>
          <p:nvPr/>
        </p:nvSpPr>
        <p:spPr>
          <a:xfrm>
            <a:off x="143860" y="2417861"/>
            <a:ext cx="4686300" cy="307777"/>
          </a:xfrm>
          <a:prstGeom prst="rect">
            <a:avLst/>
          </a:prstGeom>
          <a:noFill/>
        </p:spPr>
        <p:txBody>
          <a:bodyPr wrap="square">
            <a:spAutoFit/>
          </a:bodyPr>
          <a:lstStyle/>
          <a:p>
            <a:r>
              <a:rPr lang="en-US" sz="1400" b="1" dirty="0" err="1">
                <a:solidFill>
                  <a:schemeClr val="tx1"/>
                </a:solidFill>
              </a:rPr>
              <a:t>Documentação</a:t>
            </a:r>
            <a:r>
              <a:rPr lang="en-US" sz="1400" b="1" dirty="0">
                <a:solidFill>
                  <a:schemeClr val="tx1"/>
                </a:solidFill>
              </a:rPr>
              <a:t> AWS</a:t>
            </a:r>
          </a:p>
        </p:txBody>
      </p:sp>
    </p:spTree>
    <p:extLst>
      <p:ext uri="{BB962C8B-B14F-4D97-AF65-F5344CB8AC3E}">
        <p14:creationId xmlns:p14="http://schemas.microsoft.com/office/powerpoint/2010/main" val="1485612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p:cNvSpPr>
            <a:spLocks noGrp="1"/>
          </p:cNvSpPr>
          <p:nvPr>
            <p:ph type="title"/>
          </p:nvPr>
        </p:nvSpPr>
        <p:spPr/>
        <p:txBody>
          <a:bodyPr/>
          <a:lstStyle/>
          <a:p>
            <a:pPr defTabSz="914411"/>
            <a:r>
              <a:rPr lang="en-US" dirty="0"/>
              <a:t>FIM</a:t>
            </a:r>
            <a:br>
              <a:rPr lang="en-US" dirty="0">
                <a:ea typeface=""/>
                <a:cs typeface=""/>
              </a:rPr>
            </a:br>
            <a:r>
              <a:rPr lang="en-US" dirty="0">
                <a:ea typeface=""/>
                <a:cs typeface=""/>
              </a:rPr>
              <a:t>—</a:t>
            </a:r>
            <a:br>
              <a:rPr lang="en-US" dirty="0">
                <a:ea typeface=""/>
                <a:cs typeface=""/>
              </a:rPr>
            </a:br>
            <a:r>
              <a:rPr lang="en-US" sz="1400" dirty="0">
                <a:ea typeface=""/>
                <a:cs typeface=""/>
              </a:rPr>
              <a:t>Thiago Carvalho</a:t>
            </a:r>
            <a:br>
              <a:rPr lang="en-US" sz="1600" dirty="0">
                <a:ea typeface=""/>
                <a:cs typeface=""/>
              </a:rPr>
            </a:br>
            <a:r>
              <a:rPr lang="en-US" sz="1200" dirty="0">
                <a:ea typeface=""/>
                <a:cs typeface=""/>
              </a:rPr>
              <a:t>AWS Certified Solutions Architect – Professional</a:t>
            </a:r>
            <a:br>
              <a:rPr lang="en-US" sz="1200" dirty="0">
                <a:ea typeface=""/>
                <a:cs typeface=""/>
              </a:rPr>
            </a:br>
            <a:r>
              <a:rPr lang="en-US" sz="1200" dirty="0">
                <a:ea typeface=""/>
                <a:cs typeface=""/>
              </a:rPr>
              <a:t>Microsoft Certified: DevOps Engineer Expert</a:t>
            </a:r>
            <a:br>
              <a:rPr lang="en-US" sz="1050" b="1" i="0" dirty="0">
                <a:solidFill>
                  <a:srgbClr val="2E2E2E"/>
                </a:solidFill>
                <a:effectLst/>
                <a:latin typeface="grad"/>
              </a:rPr>
            </a:br>
            <a:br>
              <a:rPr lang="en-US" sz="1200" dirty="0">
                <a:ea typeface=""/>
                <a:cs typeface=""/>
              </a:rPr>
            </a:br>
            <a:br>
              <a:rPr lang="en-US" sz="1600" dirty="0">
                <a:ea typeface=""/>
                <a:cs typeface=""/>
              </a:rPr>
            </a:br>
            <a:endParaRPr lang="en-US" sz="1400" dirty="0"/>
          </a:p>
        </p:txBody>
      </p:sp>
      <p:sp>
        <p:nvSpPr>
          <p:cNvPr id="3" name="Footer Placeholder"/>
          <p:cNvSpPr>
            <a:spLocks noGrp="1"/>
          </p:cNvSpPr>
          <p:nvPr>
            <p:ph type="ftr" sz="quarter" idx="10"/>
          </p:nvPr>
        </p:nvSpPr>
        <p:spPr/>
        <p:txBody>
          <a:bodyPr/>
          <a:lstStyle/>
          <a:p>
            <a:r>
              <a:rPr lang="en-US" dirty="0"/>
              <a:t>IBM GBS</a:t>
            </a:r>
          </a:p>
        </p:txBody>
      </p:sp>
      <p:pic>
        <p:nvPicPr>
          <p:cNvPr id="1032" name="Picture 8" descr="Resultado de imagem para logotipo aws fundo branco">
            <a:extLst>
              <a:ext uri="{FF2B5EF4-FFF2-40B4-BE49-F238E27FC236}">
                <a16:creationId xmlns:a16="http://schemas.microsoft.com/office/drawing/2014/main" id="{A41DB519-A499-4766-963B-457A7B7D9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60738" cy="29954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er a imagem de origem">
            <a:extLst>
              <a:ext uri="{FF2B5EF4-FFF2-40B4-BE49-F238E27FC236}">
                <a16:creationId xmlns:a16="http://schemas.microsoft.com/office/drawing/2014/main" id="{5DD291DE-1229-49CF-80F8-1DA6F98C4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589" y="2853559"/>
            <a:ext cx="2772650" cy="22181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m para logotipo cloud computing fundo branco">
            <a:extLst>
              <a:ext uri="{FF2B5EF4-FFF2-40B4-BE49-F238E27FC236}">
                <a16:creationId xmlns:a16="http://schemas.microsoft.com/office/drawing/2014/main" id="{896B5B3C-8D0A-44F0-A90E-86B5C6D63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3162" y="3160986"/>
            <a:ext cx="2047302" cy="198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20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114735" cy="166687"/>
          </a:xfrm>
        </p:spPr>
        <p:txBody>
          <a:bodyPr/>
          <a:lstStyle/>
          <a:p>
            <a:r>
              <a:rPr lang="en-US" sz="2000" dirty="0"/>
              <a:t>O que é </a:t>
            </a:r>
            <a:r>
              <a:rPr lang="en-US" sz="2000" dirty="0" err="1"/>
              <a:t>nuvem</a:t>
            </a:r>
            <a:r>
              <a:rPr lang="en-US" sz="2000" dirty="0"/>
              <a:t> AWS ?</a:t>
            </a:r>
          </a:p>
        </p:txBody>
      </p:sp>
      <p:pic>
        <p:nvPicPr>
          <p:cNvPr id="6146" name="Picture 2" descr="Unidade Descubra as categorias de serviço da AWS | Salesforce">
            <a:extLst>
              <a:ext uri="{FF2B5EF4-FFF2-40B4-BE49-F238E27FC236}">
                <a16:creationId xmlns:a16="http://schemas.microsoft.com/office/drawing/2014/main" id="{62C4F798-9B39-48AA-9DEF-3350D57FE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944" y="835282"/>
            <a:ext cx="7272111" cy="430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73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10" name="Footer Placeholder">
            <a:extLst>
              <a:ext uri="{FF2B5EF4-FFF2-40B4-BE49-F238E27FC236}">
                <a16:creationId xmlns:a16="http://schemas.microsoft.com/office/drawing/2014/main" id="{1CAA444C-3AF5-4DBF-8592-713F4D3785F1}"/>
              </a:ext>
            </a:extLst>
          </p:cNvPr>
          <p:cNvSpPr txBox="1">
            <a:spLocks/>
          </p:cNvSpPr>
          <p:nvPr/>
        </p:nvSpPr>
        <p:spPr>
          <a:xfrm>
            <a:off x="664094" y="2701720"/>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3000" b="1" dirty="0" err="1">
                <a:solidFill>
                  <a:schemeClr val="tx1"/>
                </a:solidFill>
              </a:rPr>
              <a:t>Quais</a:t>
            </a:r>
            <a:r>
              <a:rPr lang="en-US" sz="3000" b="1" dirty="0">
                <a:solidFill>
                  <a:schemeClr val="tx1"/>
                </a:solidFill>
              </a:rPr>
              <a:t> </a:t>
            </a:r>
            <a:r>
              <a:rPr lang="en-US" sz="3000" b="1" dirty="0" err="1">
                <a:solidFill>
                  <a:schemeClr val="tx1"/>
                </a:solidFill>
              </a:rPr>
              <a:t>os</a:t>
            </a:r>
            <a:r>
              <a:rPr lang="en-US" sz="3000" b="1" dirty="0">
                <a:solidFill>
                  <a:schemeClr val="tx1"/>
                </a:solidFill>
              </a:rPr>
              <a:t> </a:t>
            </a:r>
            <a:r>
              <a:rPr lang="en-US" sz="3000" b="1" dirty="0" err="1">
                <a:solidFill>
                  <a:schemeClr val="tx1"/>
                </a:solidFill>
              </a:rPr>
              <a:t>benefícios</a:t>
            </a:r>
            <a:r>
              <a:rPr lang="en-US" sz="3000" b="1" dirty="0">
                <a:solidFill>
                  <a:schemeClr val="tx1"/>
                </a:solidFill>
              </a:rPr>
              <a:t> da </a:t>
            </a:r>
            <a:r>
              <a:rPr lang="en-US" sz="3000" b="1" dirty="0" err="1">
                <a:solidFill>
                  <a:schemeClr val="tx1"/>
                </a:solidFill>
              </a:rPr>
              <a:t>nuvem</a:t>
            </a:r>
            <a:r>
              <a:rPr lang="en-US" sz="3000" b="1" dirty="0">
                <a:solidFill>
                  <a:schemeClr val="tx1"/>
                </a:solidFill>
              </a:rPr>
              <a:t> AWS ?</a:t>
            </a:r>
          </a:p>
        </p:txBody>
      </p:sp>
    </p:spTree>
    <p:extLst>
      <p:ext uri="{BB962C8B-B14F-4D97-AF65-F5344CB8AC3E}">
        <p14:creationId xmlns:p14="http://schemas.microsoft.com/office/powerpoint/2010/main" val="104340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err="1"/>
              <a:t>Quais</a:t>
            </a:r>
            <a:r>
              <a:rPr lang="en-US" sz="2000" dirty="0"/>
              <a:t> </a:t>
            </a:r>
            <a:r>
              <a:rPr lang="en-US" sz="2000" dirty="0" err="1"/>
              <a:t>os</a:t>
            </a:r>
            <a:r>
              <a:rPr lang="en-US" sz="2000" dirty="0"/>
              <a:t> </a:t>
            </a:r>
            <a:r>
              <a:rPr lang="en-US" sz="2000" dirty="0" err="1"/>
              <a:t>benefícios</a:t>
            </a:r>
            <a:r>
              <a:rPr lang="en-US" sz="2000" dirty="0"/>
              <a:t> da </a:t>
            </a:r>
            <a:r>
              <a:rPr lang="en-US" sz="2000" dirty="0" err="1"/>
              <a:t>nuvem</a:t>
            </a:r>
            <a:r>
              <a:rPr lang="en-US" sz="2000" dirty="0"/>
              <a:t> AWS ?</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228665" y="1068863"/>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err="1">
                <a:solidFill>
                  <a:schemeClr val="tx1"/>
                </a:solidFill>
              </a:rPr>
              <a:t>Troque</a:t>
            </a:r>
            <a:r>
              <a:rPr lang="en-US" sz="2000" b="1" dirty="0">
                <a:solidFill>
                  <a:schemeClr val="tx1"/>
                </a:solidFill>
              </a:rPr>
              <a:t> </a:t>
            </a:r>
            <a:r>
              <a:rPr lang="en-US" sz="2000" b="1" dirty="0" err="1">
                <a:solidFill>
                  <a:schemeClr val="tx1"/>
                </a:solidFill>
              </a:rPr>
              <a:t>despesas</a:t>
            </a:r>
            <a:r>
              <a:rPr lang="en-US" sz="2000" b="1" dirty="0">
                <a:solidFill>
                  <a:schemeClr val="tx1"/>
                </a:solidFill>
              </a:rPr>
              <a:t> de capital por </a:t>
            </a:r>
            <a:r>
              <a:rPr lang="en-US" sz="2000" b="1" dirty="0" err="1">
                <a:solidFill>
                  <a:schemeClr val="tx1"/>
                </a:solidFill>
              </a:rPr>
              <a:t>despesas</a:t>
            </a:r>
            <a:r>
              <a:rPr lang="en-US" sz="2000" b="1" dirty="0">
                <a:solidFill>
                  <a:schemeClr val="tx1"/>
                </a:solidFill>
              </a:rPr>
              <a:t> </a:t>
            </a:r>
            <a:r>
              <a:rPr lang="en-US" sz="2000" b="1" dirty="0" err="1">
                <a:solidFill>
                  <a:schemeClr val="tx1"/>
                </a:solidFill>
              </a:rPr>
              <a:t>variáveis</a:t>
            </a:r>
            <a:endParaRPr lang="en-US" sz="2000" b="1" dirty="0">
              <a:solidFill>
                <a:schemeClr val="tx1"/>
              </a:solidFill>
            </a:endParaRPr>
          </a:p>
        </p:txBody>
      </p:sp>
      <p:pic>
        <p:nvPicPr>
          <p:cNvPr id="7174" name="Picture 6" descr="Ícone de Relógio no estilo iOS">
            <a:extLst>
              <a:ext uri="{FF2B5EF4-FFF2-40B4-BE49-F238E27FC236}">
                <a16:creationId xmlns:a16="http://schemas.microsoft.com/office/drawing/2014/main" id="{7E300FB3-FCB7-4D29-A141-2DE71B30D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679" y="162399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a:extLst>
              <a:ext uri="{FF2B5EF4-FFF2-40B4-BE49-F238E27FC236}">
                <a16:creationId xmlns:a16="http://schemas.microsoft.com/office/drawing/2014/main" id="{8C8FE9F3-39A0-4DFA-BFE0-BFB28BA79310}"/>
              </a:ext>
            </a:extLst>
          </p:cNvPr>
          <p:cNvSpPr txBox="1">
            <a:spLocks/>
          </p:cNvSpPr>
          <p:nvPr/>
        </p:nvSpPr>
        <p:spPr>
          <a:xfrm>
            <a:off x="5936032" y="4095643"/>
            <a:ext cx="2504025"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lgn="ctr"/>
            <a:r>
              <a:rPr lang="en-US" sz="2000" b="1" dirty="0" err="1">
                <a:solidFill>
                  <a:schemeClr val="tx1"/>
                </a:solidFill>
              </a:rPr>
              <a:t>Pague</a:t>
            </a:r>
            <a:r>
              <a:rPr lang="en-US" sz="2000" b="1" dirty="0">
                <a:solidFill>
                  <a:schemeClr val="tx1"/>
                </a:solidFill>
              </a:rPr>
              <a:t> </a:t>
            </a:r>
            <a:r>
              <a:rPr lang="en-US" sz="2000" b="1" dirty="0" err="1">
                <a:solidFill>
                  <a:schemeClr val="tx1"/>
                </a:solidFill>
              </a:rPr>
              <a:t>somente</a:t>
            </a:r>
            <a:r>
              <a:rPr lang="en-US" sz="2000" b="1" dirty="0">
                <a:solidFill>
                  <a:schemeClr val="tx1"/>
                </a:solidFill>
              </a:rPr>
              <a:t> </a:t>
            </a:r>
            <a:r>
              <a:rPr lang="en-US" sz="2000" b="1" dirty="0" err="1">
                <a:solidFill>
                  <a:schemeClr val="tx1"/>
                </a:solidFill>
              </a:rPr>
              <a:t>pelo</a:t>
            </a:r>
            <a:r>
              <a:rPr lang="en-US" sz="2000" b="1" dirty="0">
                <a:solidFill>
                  <a:schemeClr val="tx1"/>
                </a:solidFill>
              </a:rPr>
              <a:t> que </a:t>
            </a:r>
            <a:r>
              <a:rPr lang="en-US" sz="2000" b="1" dirty="0" err="1">
                <a:solidFill>
                  <a:schemeClr val="tx1"/>
                </a:solidFill>
              </a:rPr>
              <a:t>consumir</a:t>
            </a:r>
            <a:endParaRPr lang="en-US" sz="2000" b="1" dirty="0">
              <a:solidFill>
                <a:schemeClr val="tx1"/>
              </a:solidFill>
            </a:endParaRPr>
          </a:p>
        </p:txBody>
      </p:sp>
      <p:pic>
        <p:nvPicPr>
          <p:cNvPr id="7176" name="Picture 8" descr="Data Center icon PNG and SVG Vector Free Download">
            <a:extLst>
              <a:ext uri="{FF2B5EF4-FFF2-40B4-BE49-F238E27FC236}">
                <a16:creationId xmlns:a16="http://schemas.microsoft.com/office/drawing/2014/main" id="{032572BA-5830-4001-BFA4-9305D5A57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897" y="1790137"/>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a:extLst>
              <a:ext uri="{FF2B5EF4-FFF2-40B4-BE49-F238E27FC236}">
                <a16:creationId xmlns:a16="http://schemas.microsoft.com/office/drawing/2014/main" id="{9A4168A4-B17F-472C-9269-3183F30936B7}"/>
              </a:ext>
            </a:extLst>
          </p:cNvPr>
          <p:cNvSpPr txBox="1">
            <a:spLocks/>
          </p:cNvSpPr>
          <p:nvPr/>
        </p:nvSpPr>
        <p:spPr>
          <a:xfrm>
            <a:off x="599155" y="4212903"/>
            <a:ext cx="2829845"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lgn="ctr"/>
            <a:r>
              <a:rPr lang="en-US" sz="2000" b="1" dirty="0" err="1">
                <a:solidFill>
                  <a:schemeClr val="tx1"/>
                </a:solidFill>
              </a:rPr>
              <a:t>Investimento</a:t>
            </a:r>
            <a:r>
              <a:rPr lang="en-US" sz="2000" b="1" dirty="0">
                <a:solidFill>
                  <a:schemeClr val="tx1"/>
                </a:solidFill>
              </a:rPr>
              <a:t> </a:t>
            </a:r>
            <a:r>
              <a:rPr lang="en-US" sz="2000" b="1" dirty="0" err="1">
                <a:solidFill>
                  <a:schemeClr val="tx1"/>
                </a:solidFill>
              </a:rPr>
              <a:t>em</a:t>
            </a:r>
            <a:r>
              <a:rPr lang="en-US" sz="2000" b="1" dirty="0">
                <a:solidFill>
                  <a:schemeClr val="tx1"/>
                </a:solidFill>
              </a:rPr>
              <a:t> Data Centers com base </a:t>
            </a:r>
            <a:r>
              <a:rPr lang="en-US" sz="2000" b="1" dirty="0" err="1">
                <a:solidFill>
                  <a:schemeClr val="tx1"/>
                </a:solidFill>
              </a:rPr>
              <a:t>em</a:t>
            </a:r>
            <a:r>
              <a:rPr lang="en-US" sz="2000" b="1" dirty="0">
                <a:solidFill>
                  <a:schemeClr val="tx1"/>
                </a:solidFill>
              </a:rPr>
              <a:t> </a:t>
            </a:r>
            <a:r>
              <a:rPr lang="en-US" sz="2000" b="1" dirty="0" err="1">
                <a:solidFill>
                  <a:schemeClr val="tx1"/>
                </a:solidFill>
              </a:rPr>
              <a:t>previsão</a:t>
            </a:r>
            <a:endParaRPr lang="en-US" sz="2000" b="1" dirty="0">
              <a:solidFill>
                <a:schemeClr val="tx1"/>
              </a:solidFill>
            </a:endParaRPr>
          </a:p>
        </p:txBody>
      </p:sp>
      <p:cxnSp>
        <p:nvCxnSpPr>
          <p:cNvPr id="4" name="Straight Arrow Connector 3">
            <a:extLst>
              <a:ext uri="{FF2B5EF4-FFF2-40B4-BE49-F238E27FC236}">
                <a16:creationId xmlns:a16="http://schemas.microsoft.com/office/drawing/2014/main" id="{32BDD154-A7FC-4DF3-9EF9-93B0B1EF366D}"/>
              </a:ext>
            </a:extLst>
          </p:cNvPr>
          <p:cNvCxnSpPr/>
          <p:nvPr/>
        </p:nvCxnSpPr>
        <p:spPr bwMode="auto">
          <a:xfrm>
            <a:off x="3515710" y="2799787"/>
            <a:ext cx="2349062" cy="0"/>
          </a:xfrm>
          <a:prstGeom prst="straightConnector1">
            <a:avLst/>
          </a:prstGeom>
          <a:ln w="19050">
            <a:solidFill>
              <a:srgbClr val="2A0A18"/>
            </a:solidFill>
            <a:headEnd type="none" w="med" len="med"/>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767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286B4-CDF6-4530-BF79-79EB6B6E5B41}"/>
              </a:ext>
            </a:extLst>
          </p:cNvPr>
          <p:cNvSpPr/>
          <p:nvPr/>
        </p:nvSpPr>
        <p:spPr bwMode="auto">
          <a:xfrm>
            <a:off x="0" y="0"/>
            <a:ext cx="9144000" cy="843455"/>
          </a:xfrm>
          <a:prstGeom prst="rect">
            <a:avLst/>
          </a:prstGeom>
          <a:solidFill>
            <a:schemeClr val="tx1"/>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b="0" i="0" u="none" strike="noStrike" kern="1200" cap="none" spc="0" normalizeH="0" baseline="0" noProof="0" dirty="0">
              <a:ln>
                <a:noFill/>
              </a:ln>
              <a:solidFill>
                <a:schemeClr val="tx1"/>
              </a:solidFill>
              <a:effectLst/>
              <a:uLnTx/>
              <a:uFillTx/>
              <a:latin typeface="IBM Plex Sans" charset="0"/>
              <a:ea typeface="IBM Plex Sans" charset="0"/>
              <a:cs typeface="IBM Plex Sans" charset="0"/>
            </a:endParaRPr>
          </a:p>
        </p:txBody>
      </p:sp>
      <p:sp>
        <p:nvSpPr>
          <p:cNvPr id="8" name="Footer Placeholder">
            <a:extLst>
              <a:ext uri="{FF2B5EF4-FFF2-40B4-BE49-F238E27FC236}">
                <a16:creationId xmlns:a16="http://schemas.microsoft.com/office/drawing/2014/main" id="{36B6ACB9-9495-46DD-A44F-C199CAFC154B}"/>
              </a:ext>
            </a:extLst>
          </p:cNvPr>
          <p:cNvSpPr>
            <a:spLocks noGrp="1"/>
          </p:cNvSpPr>
          <p:nvPr>
            <p:ph type="ftr" sz="quarter" idx="10"/>
          </p:nvPr>
        </p:nvSpPr>
        <p:spPr>
          <a:xfrm>
            <a:off x="228665" y="338383"/>
            <a:ext cx="4800535" cy="327014"/>
          </a:xfrm>
        </p:spPr>
        <p:txBody>
          <a:bodyPr/>
          <a:lstStyle/>
          <a:p>
            <a:r>
              <a:rPr lang="en-US" sz="2000" dirty="0" err="1"/>
              <a:t>Quais</a:t>
            </a:r>
            <a:r>
              <a:rPr lang="en-US" sz="2000" dirty="0"/>
              <a:t> </a:t>
            </a:r>
            <a:r>
              <a:rPr lang="en-US" sz="2000" dirty="0" err="1"/>
              <a:t>os</a:t>
            </a:r>
            <a:r>
              <a:rPr lang="en-US" sz="2000" dirty="0"/>
              <a:t> </a:t>
            </a:r>
            <a:r>
              <a:rPr lang="en-US" sz="2000" dirty="0" err="1"/>
              <a:t>benefícios</a:t>
            </a:r>
            <a:r>
              <a:rPr lang="en-US" sz="2000" dirty="0"/>
              <a:t> da </a:t>
            </a:r>
            <a:r>
              <a:rPr lang="en-US" sz="2000" dirty="0" err="1"/>
              <a:t>nuvem</a:t>
            </a:r>
            <a:r>
              <a:rPr lang="en-US" sz="2000" dirty="0"/>
              <a:t> AWS ?</a:t>
            </a:r>
          </a:p>
        </p:txBody>
      </p:sp>
      <p:sp>
        <p:nvSpPr>
          <p:cNvPr id="5" name="Footer Placeholder">
            <a:extLst>
              <a:ext uri="{FF2B5EF4-FFF2-40B4-BE49-F238E27FC236}">
                <a16:creationId xmlns:a16="http://schemas.microsoft.com/office/drawing/2014/main" id="{99F1709F-0A20-41E0-99C9-BD41287CB75B}"/>
              </a:ext>
            </a:extLst>
          </p:cNvPr>
          <p:cNvSpPr txBox="1">
            <a:spLocks/>
          </p:cNvSpPr>
          <p:nvPr/>
        </p:nvSpPr>
        <p:spPr>
          <a:xfrm>
            <a:off x="228665" y="1068863"/>
            <a:ext cx="8211392"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2000" b="1" dirty="0">
                <a:solidFill>
                  <a:schemeClr val="tx1"/>
                </a:solidFill>
              </a:rPr>
              <a:t>Pare de </a:t>
            </a:r>
            <a:r>
              <a:rPr lang="en-US" sz="2000" b="1" dirty="0" err="1">
                <a:solidFill>
                  <a:schemeClr val="tx1"/>
                </a:solidFill>
              </a:rPr>
              <a:t>gastar</a:t>
            </a:r>
            <a:r>
              <a:rPr lang="en-US" sz="2000" b="1" dirty="0">
                <a:solidFill>
                  <a:schemeClr val="tx1"/>
                </a:solidFill>
              </a:rPr>
              <a:t> </a:t>
            </a:r>
            <a:r>
              <a:rPr lang="en-US" sz="2000" b="1" dirty="0" err="1">
                <a:solidFill>
                  <a:schemeClr val="tx1"/>
                </a:solidFill>
              </a:rPr>
              <a:t>dinheiro</a:t>
            </a:r>
            <a:r>
              <a:rPr lang="en-US" sz="2000" b="1" dirty="0">
                <a:solidFill>
                  <a:schemeClr val="tx1"/>
                </a:solidFill>
              </a:rPr>
              <a:t> com </a:t>
            </a:r>
            <a:r>
              <a:rPr lang="en-US" sz="2000" b="1" dirty="0" err="1">
                <a:solidFill>
                  <a:schemeClr val="tx1"/>
                </a:solidFill>
              </a:rPr>
              <a:t>manutenção</a:t>
            </a:r>
            <a:r>
              <a:rPr lang="en-US" sz="2000" b="1" dirty="0">
                <a:solidFill>
                  <a:schemeClr val="tx1"/>
                </a:solidFill>
              </a:rPr>
              <a:t> de datacenters</a:t>
            </a:r>
          </a:p>
        </p:txBody>
      </p:sp>
      <p:sp>
        <p:nvSpPr>
          <p:cNvPr id="9" name="Footer Placeholder">
            <a:extLst>
              <a:ext uri="{FF2B5EF4-FFF2-40B4-BE49-F238E27FC236}">
                <a16:creationId xmlns:a16="http://schemas.microsoft.com/office/drawing/2014/main" id="{8C8FE9F3-39A0-4DFA-BFE0-BFB28BA79310}"/>
              </a:ext>
            </a:extLst>
          </p:cNvPr>
          <p:cNvSpPr txBox="1">
            <a:spLocks/>
          </p:cNvSpPr>
          <p:nvPr/>
        </p:nvSpPr>
        <p:spPr>
          <a:xfrm>
            <a:off x="5936032" y="4095643"/>
            <a:ext cx="2504025"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lgn="ctr"/>
            <a:r>
              <a:rPr lang="en-US" sz="2000" b="1" dirty="0" err="1">
                <a:solidFill>
                  <a:schemeClr val="tx1"/>
                </a:solidFill>
              </a:rPr>
              <a:t>Foque</a:t>
            </a:r>
            <a:r>
              <a:rPr lang="en-US" sz="2000" b="1" dirty="0">
                <a:solidFill>
                  <a:schemeClr val="tx1"/>
                </a:solidFill>
              </a:rPr>
              <a:t> </a:t>
            </a:r>
            <a:r>
              <a:rPr lang="en-US" sz="2000" b="1" dirty="0" err="1">
                <a:solidFill>
                  <a:schemeClr val="tx1"/>
                </a:solidFill>
              </a:rPr>
              <a:t>em</a:t>
            </a:r>
            <a:r>
              <a:rPr lang="en-US" sz="2000" b="1" dirty="0">
                <a:solidFill>
                  <a:schemeClr val="tx1"/>
                </a:solidFill>
              </a:rPr>
              <a:t> </a:t>
            </a:r>
            <a:r>
              <a:rPr lang="en-US" sz="2000" b="1" dirty="0" err="1">
                <a:solidFill>
                  <a:schemeClr val="tx1"/>
                </a:solidFill>
              </a:rPr>
              <a:t>negócios</a:t>
            </a:r>
            <a:r>
              <a:rPr lang="en-US" sz="2000" b="1" dirty="0">
                <a:solidFill>
                  <a:schemeClr val="tx1"/>
                </a:solidFill>
              </a:rPr>
              <a:t> e </a:t>
            </a:r>
            <a:r>
              <a:rPr lang="en-US" sz="2000" b="1" dirty="0" err="1">
                <a:solidFill>
                  <a:schemeClr val="tx1"/>
                </a:solidFill>
              </a:rPr>
              <a:t>clientes</a:t>
            </a:r>
            <a:endParaRPr lang="en-US" sz="2000" b="1" dirty="0">
              <a:solidFill>
                <a:schemeClr val="tx1"/>
              </a:solidFill>
            </a:endParaRPr>
          </a:p>
        </p:txBody>
      </p:sp>
      <p:pic>
        <p:nvPicPr>
          <p:cNvPr id="7176" name="Picture 8" descr="Data Center icon PNG and SVG Vector Free Download">
            <a:extLst>
              <a:ext uri="{FF2B5EF4-FFF2-40B4-BE49-F238E27FC236}">
                <a16:creationId xmlns:a16="http://schemas.microsoft.com/office/drawing/2014/main" id="{032572BA-5830-4001-BFA4-9305D5A57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897" y="1790137"/>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a:extLst>
              <a:ext uri="{FF2B5EF4-FFF2-40B4-BE49-F238E27FC236}">
                <a16:creationId xmlns:a16="http://schemas.microsoft.com/office/drawing/2014/main" id="{9A4168A4-B17F-472C-9269-3183F30936B7}"/>
              </a:ext>
            </a:extLst>
          </p:cNvPr>
          <p:cNvSpPr txBox="1">
            <a:spLocks/>
          </p:cNvSpPr>
          <p:nvPr/>
        </p:nvSpPr>
        <p:spPr>
          <a:xfrm>
            <a:off x="599155" y="4212903"/>
            <a:ext cx="2829845" cy="442250"/>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kern="1200">
                <a:solidFill>
                  <a:schemeClr val="bg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lgn="ctr"/>
            <a:r>
              <a:rPr lang="en-US" sz="2000" b="1" dirty="0">
                <a:solidFill>
                  <a:schemeClr val="tx1"/>
                </a:solidFill>
              </a:rPr>
              <a:t>Folha – Hardware – </a:t>
            </a:r>
            <a:r>
              <a:rPr lang="en-US" sz="2000" b="1" dirty="0" err="1">
                <a:solidFill>
                  <a:schemeClr val="tx1"/>
                </a:solidFill>
              </a:rPr>
              <a:t>Segurança</a:t>
            </a:r>
            <a:r>
              <a:rPr lang="en-US" sz="2000" b="1" dirty="0">
                <a:solidFill>
                  <a:schemeClr val="tx1"/>
                </a:solidFill>
              </a:rPr>
              <a:t> – </a:t>
            </a:r>
            <a:r>
              <a:rPr lang="en-US" sz="2000" b="1" dirty="0" err="1">
                <a:solidFill>
                  <a:schemeClr val="tx1"/>
                </a:solidFill>
              </a:rPr>
              <a:t>Utilitários</a:t>
            </a:r>
            <a:endParaRPr lang="en-US" sz="2000" b="1" dirty="0">
              <a:solidFill>
                <a:schemeClr val="tx1"/>
              </a:solidFill>
            </a:endParaRPr>
          </a:p>
        </p:txBody>
      </p:sp>
      <p:cxnSp>
        <p:nvCxnSpPr>
          <p:cNvPr id="4" name="Straight Arrow Connector 3">
            <a:extLst>
              <a:ext uri="{FF2B5EF4-FFF2-40B4-BE49-F238E27FC236}">
                <a16:creationId xmlns:a16="http://schemas.microsoft.com/office/drawing/2014/main" id="{32BDD154-A7FC-4DF3-9EF9-93B0B1EF366D}"/>
              </a:ext>
            </a:extLst>
          </p:cNvPr>
          <p:cNvCxnSpPr/>
          <p:nvPr/>
        </p:nvCxnSpPr>
        <p:spPr bwMode="auto">
          <a:xfrm>
            <a:off x="3515710" y="2799787"/>
            <a:ext cx="2349062" cy="0"/>
          </a:xfrm>
          <a:prstGeom prst="straightConnector1">
            <a:avLst/>
          </a:prstGeom>
          <a:ln w="19050">
            <a:solidFill>
              <a:srgbClr val="2A0A18"/>
            </a:solidFill>
            <a:headEnd type="none" w="med" len="med"/>
            <a:tailEnd type="triangle"/>
          </a:ln>
          <a:effectLst/>
        </p:spPr>
        <p:style>
          <a:lnRef idx="1">
            <a:schemeClr val="dk1"/>
          </a:lnRef>
          <a:fillRef idx="0">
            <a:schemeClr val="dk1"/>
          </a:fillRef>
          <a:effectRef idx="0">
            <a:schemeClr val="dk1"/>
          </a:effectRef>
          <a:fontRef idx="minor">
            <a:schemeClr val="tx1"/>
          </a:fontRef>
        </p:style>
      </p:cxnSp>
      <p:pic>
        <p:nvPicPr>
          <p:cNvPr id="8194" name="Picture 2" descr="Ícone de Negócios no estilo iOS">
            <a:extLst>
              <a:ext uri="{FF2B5EF4-FFF2-40B4-BE49-F238E27FC236}">
                <a16:creationId xmlns:a16="http://schemas.microsoft.com/office/drawing/2014/main" id="{2D1200A8-F9EB-4E31-8996-0659F7249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481" y="17282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077667"/>
      </p:ext>
    </p:extLst>
  </p:cSld>
  <p:clrMapOvr>
    <a:masterClrMapping/>
  </p:clrMapOvr>
</p:sld>
</file>

<file path=ppt/theme/theme1.xml><?xml version="1.0" encoding="utf-8"?>
<a:theme xmlns:a="http://schemas.openxmlformats.org/drawingml/2006/main" name="IBM 2020 Master template (black background)">
  <a:themeElements>
    <a:clrScheme name="Custom 2">
      <a:dk1>
        <a:srgbClr val="FFFFFF"/>
      </a:dk1>
      <a:lt1>
        <a:srgbClr val="000000"/>
      </a:lt1>
      <a:dk2>
        <a:srgbClr val="525252"/>
      </a:dk2>
      <a:lt2>
        <a:srgbClr val="F4F4F4"/>
      </a:lt2>
      <a:accent1>
        <a:srgbClr val="0F62FE"/>
      </a:accent1>
      <a:accent2>
        <a:srgbClr val="001D6C"/>
      </a:accent2>
      <a:accent3>
        <a:srgbClr val="9EF0F0"/>
      </a:accent3>
      <a:accent4>
        <a:srgbClr val="9EF0EF"/>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543E4242-0708-2F44-AD8E-B444C446D84D}"/>
    </a:ext>
  </a:extLst>
</a:theme>
</file>

<file path=ppt/theme/theme2.xml><?xml version="1.0" encoding="utf-8"?>
<a:theme xmlns:a="http://schemas.openxmlformats.org/drawingml/2006/main" name="IBM 2020 Master template (light gray background)">
  <a:themeElements>
    <a:clrScheme name="IBM Technology Garage">
      <a:dk1>
        <a:srgbClr val="FFFFFF"/>
      </a:dk1>
      <a:lt1>
        <a:srgbClr val="000000"/>
      </a:lt1>
      <a:dk2>
        <a:srgbClr val="525252"/>
      </a:dk2>
      <a:lt2>
        <a:srgbClr val="F4F4F4"/>
      </a:lt2>
      <a:accent1>
        <a:srgbClr val="0F62FE"/>
      </a:accent1>
      <a:accent2>
        <a:srgbClr val="001D6C"/>
      </a:accent2>
      <a:accent3>
        <a:srgbClr val="9EF0F0"/>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314AE980-9F44-5E48-AD66-1CB7958702B6}"/>
    </a:ext>
  </a:extLst>
</a:theme>
</file>

<file path=ppt/theme/theme3.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2020 Master template (black background)</Template>
  <TotalTime>14172</TotalTime>
  <Words>2696</Words>
  <Application>Microsoft Office PowerPoint</Application>
  <PresentationFormat>On-screen Show (16:9)</PresentationFormat>
  <Paragraphs>198</Paragraphs>
  <Slides>52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52</vt:i4>
      </vt:variant>
    </vt:vector>
  </HeadingPairs>
  <TitlesOfParts>
    <vt:vector size="63" baseType="lpstr">
      <vt:lpstr>Amazon Ember</vt:lpstr>
      <vt:lpstr>IBM Plex Sans</vt:lpstr>
      <vt:lpstr>IBM Plex Sans Regular</vt:lpstr>
      <vt:lpstr>AmazonEmberLight</vt:lpstr>
      <vt:lpstr>AmazonEmber</vt:lpstr>
      <vt:lpstr>Wingdings</vt:lpstr>
      <vt:lpstr>Arial</vt:lpstr>
      <vt:lpstr>grad</vt:lpstr>
      <vt:lpstr>AmazonEmberBold</vt:lpstr>
      <vt:lpstr>IBM 2020 Master template (black background)</vt:lpstr>
      <vt:lpstr>IBM 2020 Master template (light gray background)</vt:lpstr>
      <vt:lpstr>Introdução - AWS Cloud — Thiago Carvalho AWS Certified Solutions Architect – Professional Microsoft Certified: DevOps Engineer Expert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FIM — Thiago Carvalho AWS Certified Solutions Architect – Professional Microsoft Certified: DevOps Engineer Expert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Technology Garage Presentation Template — IBM Plex variant</dc:title>
  <dc:creator>RYAN DOWNS</dc:creator>
  <cp:lastModifiedBy>Thiago V Carvalho</cp:lastModifiedBy>
  <cp:revision>32</cp:revision>
  <cp:lastPrinted>2019-04-25T15:14:05Z</cp:lastPrinted>
  <dcterms:created xsi:type="dcterms:W3CDTF">2021-06-21T20:01:39Z</dcterms:created>
  <dcterms:modified xsi:type="dcterms:W3CDTF">2021-08-23T19:26:22Z</dcterms:modified>
</cp:coreProperties>
</file>