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B2B61-2A2D-4E22-AB20-8D7248C0A70F}" v="1511" dt="2021-12-14T22:41:30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4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3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4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1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2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3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2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8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7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2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BF409-DA62-400F-9205-E9EC5C87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735" y="809906"/>
            <a:ext cx="8928474" cy="1400530"/>
          </a:xfrm>
        </p:spPr>
        <p:txBody>
          <a:bodyPr/>
          <a:lstStyle/>
          <a:p>
            <a:pPr algn="ctr"/>
            <a:r>
              <a:rPr lang="it-IT" b="1" dirty="0" err="1"/>
              <a:t>Sorting</a:t>
            </a:r>
            <a:r>
              <a:rPr lang="it-IT" b="1" dirty="0"/>
              <a:t> </a:t>
            </a:r>
            <a:r>
              <a:rPr lang="it-IT" b="1" dirty="0" err="1"/>
              <a:t>pills</a:t>
            </a:r>
            <a:r>
              <a:rPr lang="it-IT" b="1" dirty="0"/>
              <a:t>: delicate task</a:t>
            </a:r>
          </a:p>
        </p:txBody>
      </p:sp>
      <p:pic>
        <p:nvPicPr>
          <p:cNvPr id="6" name="Immagine 6" descr="Immagine che contiene tavolo, persona, interni, tavolo da pranzo&#10;&#10;Descrizione generata automaticamente">
            <a:extLst>
              <a:ext uri="{FF2B5EF4-FFF2-40B4-BE49-F238E27FC236}">
                <a16:creationId xmlns:a16="http://schemas.microsoft.com/office/drawing/2014/main" id="{8D2C869B-63A2-4080-A982-9B2BC7B13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4280" y="2333091"/>
            <a:ext cx="4396339" cy="2198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60D8CF-E96F-4616-B091-C1ADF3A4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512" y="2334339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Following a </a:t>
            </a:r>
            <a:r>
              <a:rPr lang="it-IT" dirty="0" err="1"/>
              <a:t>medical</a:t>
            </a:r>
            <a:r>
              <a:rPr lang="it-IT" dirty="0"/>
              <a:t> schedule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repetitive</a:t>
            </a:r>
            <a:r>
              <a:rPr lang="it-IT" dirty="0"/>
              <a:t> task,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prospective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>
              <a:buClr>
                <a:srgbClr val="8AD0D6"/>
              </a:buClr>
            </a:pPr>
            <a:r>
              <a:rPr lang="it-IT" dirty="0" err="1"/>
              <a:t>Such</a:t>
            </a:r>
            <a:r>
              <a:rPr lang="it-IT" dirty="0"/>
              <a:t> a delicate task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harder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with aging.</a:t>
            </a:r>
          </a:p>
          <a:p>
            <a:pPr>
              <a:buClr>
                <a:srgbClr val="8AD0D6"/>
              </a:buClr>
            </a:pPr>
            <a:r>
              <a:rPr lang="it-IT" dirty="0"/>
              <a:t>Due to the </a:t>
            </a:r>
            <a:r>
              <a:rPr lang="it-IT" dirty="0" err="1"/>
              <a:t>growth</a:t>
            </a:r>
            <a:r>
              <a:rPr lang="it-IT" dirty="0"/>
              <a:t> of </a:t>
            </a:r>
            <a:r>
              <a:rPr lang="it-IT" dirty="0" err="1"/>
              <a:t>elderly</a:t>
            </a:r>
            <a:r>
              <a:rPr lang="it-IT" dirty="0"/>
              <a:t> </a:t>
            </a:r>
            <a:r>
              <a:rPr lang="it-IT" dirty="0" err="1"/>
              <a:t>population</a:t>
            </a:r>
            <a:r>
              <a:rPr lang="it-IT" dirty="0"/>
              <a:t>, more people risk </a:t>
            </a:r>
            <a:r>
              <a:rPr lang="it-IT" dirty="0" err="1"/>
              <a:t>ingestion</a:t>
            </a:r>
            <a:r>
              <a:rPr lang="it-IT" dirty="0"/>
              <a:t> of </a:t>
            </a:r>
            <a:r>
              <a:rPr lang="it-IT" dirty="0" err="1"/>
              <a:t>incorrect</a:t>
            </a:r>
            <a:r>
              <a:rPr lang="it-IT" dirty="0"/>
              <a:t> </a:t>
            </a:r>
            <a:r>
              <a:rPr lang="it-IT" dirty="0" err="1"/>
              <a:t>dosage</a:t>
            </a:r>
            <a:r>
              <a:rPr lang="it-IT" dirty="0"/>
              <a:t> from </a:t>
            </a:r>
            <a:r>
              <a:rPr lang="it-IT" dirty="0" err="1"/>
              <a:t>sorting</a:t>
            </a:r>
            <a:r>
              <a:rPr lang="it-IT" dirty="0"/>
              <a:t>.</a:t>
            </a:r>
          </a:p>
          <a:p>
            <a:pPr>
              <a:buClr>
                <a:srgbClr val="8AD0D6"/>
              </a:buClr>
            </a:pPr>
            <a:endParaRPr lang="it-IT" dirty="0"/>
          </a:p>
          <a:p>
            <a:pPr>
              <a:buClr>
                <a:srgbClr val="8AD0D6"/>
              </a:buClr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727E85-B642-495F-B061-3AF0ACAFE3C2}"/>
              </a:ext>
            </a:extLst>
          </p:cNvPr>
          <p:cNvSpPr txBox="1"/>
          <p:nvPr/>
        </p:nvSpPr>
        <p:spPr>
          <a:xfrm>
            <a:off x="1366838" y="4533900"/>
            <a:ext cx="426719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/>
              <a:t>Fig</a:t>
            </a:r>
            <a:r>
              <a:rPr lang="it-IT" sz="800" dirty="0"/>
              <a:t> 1: </a:t>
            </a:r>
            <a:r>
              <a:rPr lang="it-IT" sz="800" dirty="0">
                <a:ea typeface="+mn-lt"/>
                <a:cs typeface="+mn-lt"/>
              </a:rPr>
              <a:t>https://farmaplan.com.do/media/zoo/images/La-automedicacion-y-sus-peligros_175a60dbbf88ca9b86bad026360f63d0.jpg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344379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6205" y="2179124"/>
            <a:ext cx="9404723" cy="2495904"/>
          </a:xfrm>
        </p:spPr>
        <p:txBody>
          <a:bodyPr/>
          <a:lstStyle/>
          <a:p>
            <a:pPr algn="ctr"/>
            <a:r>
              <a:rPr lang="de-DE" sz="7200" b="1" dirty="0" err="1"/>
              <a:t>R.A.Pi.D</a:t>
            </a:r>
            <a:br>
              <a:rPr lang="de-DE" sz="7200" b="1" dirty="0"/>
            </a:br>
            <a:r>
              <a:rPr lang="de-DE" sz="4000" b="1" dirty="0"/>
              <a:t>Reliable </a:t>
            </a:r>
            <a:r>
              <a:rPr lang="de-DE" sz="4000" b="1" dirty="0" err="1"/>
              <a:t>Autonomous</a:t>
            </a:r>
            <a:r>
              <a:rPr lang="de-DE" sz="4000" b="1" dirty="0"/>
              <a:t> Pill Dispenser</a:t>
            </a:r>
            <a:br>
              <a:rPr lang="de-DE" sz="7200" b="1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E2440A-D9F3-4802-9A04-E4017C8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8" y="762280"/>
            <a:ext cx="9404723" cy="1400530"/>
          </a:xfrm>
        </p:spPr>
        <p:txBody>
          <a:bodyPr/>
          <a:lstStyle/>
          <a:p>
            <a:pPr algn="ctr"/>
            <a:r>
              <a:rPr lang="it-IT" b="1" dirty="0" err="1"/>
              <a:t>Characteristics</a:t>
            </a:r>
            <a:r>
              <a:rPr lang="it-IT" b="1" dirty="0"/>
              <a:t> </a:t>
            </a:r>
            <a:endParaRPr lang="it-IT" b="1"/>
          </a:p>
        </p:txBody>
      </p:sp>
      <p:pic>
        <p:nvPicPr>
          <p:cNvPr id="5" name="Immagine 5" descr="Immagine che contiene testo, veivolo, proiettore&#10;&#10;Descrizione generata automaticamente">
            <a:extLst>
              <a:ext uri="{FF2B5EF4-FFF2-40B4-BE49-F238E27FC236}">
                <a16:creationId xmlns:a16="http://schemas.microsoft.com/office/drawing/2014/main" id="{69CD56E3-9A32-4174-AEF6-BBACD18868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687" y="2404516"/>
            <a:ext cx="4396339" cy="2769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C35B83-8151-48E2-8691-1803B1C3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629" y="2210873"/>
            <a:ext cx="4955934" cy="30453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900" dirty="0"/>
              <a:t>Store and </a:t>
            </a:r>
            <a:r>
              <a:rPr lang="it-IT" sz="1900" dirty="0" err="1"/>
              <a:t>automatically</a:t>
            </a:r>
            <a:r>
              <a:rPr lang="it-IT" sz="1900" dirty="0"/>
              <a:t> dispense </a:t>
            </a:r>
            <a:r>
              <a:rPr lang="it-IT" sz="1900" dirty="0" err="1"/>
              <a:t>pills</a:t>
            </a:r>
            <a:endParaRPr lang="it-IT" sz="1900" dirty="0"/>
          </a:p>
          <a:p>
            <a:pPr>
              <a:buClr>
                <a:srgbClr val="8AD0D6"/>
              </a:buClr>
            </a:pPr>
            <a:r>
              <a:rPr lang="it-IT" sz="1900" dirty="0"/>
              <a:t>Smart </a:t>
            </a:r>
          </a:p>
          <a:p>
            <a:pPr>
              <a:buClr>
                <a:srgbClr val="8AD0D6"/>
              </a:buClr>
            </a:pPr>
            <a:r>
              <a:rPr lang="it-IT" sz="1900" dirty="0" err="1"/>
              <a:t>Affordable</a:t>
            </a:r>
            <a:r>
              <a:rPr lang="it-IT" sz="1900" dirty="0"/>
              <a:t> </a:t>
            </a:r>
            <a:r>
              <a:rPr lang="it-IT" sz="1900" dirty="0" err="1"/>
              <a:t>yet</a:t>
            </a:r>
            <a:r>
              <a:rPr lang="it-IT" sz="1900" dirty="0"/>
              <a:t> </a:t>
            </a:r>
            <a:r>
              <a:rPr lang="it-IT" sz="1900" dirty="0" err="1"/>
              <a:t>robust</a:t>
            </a:r>
            <a:endParaRPr lang="it-IT" sz="1900" dirty="0"/>
          </a:p>
          <a:p>
            <a:pPr>
              <a:buClr>
                <a:srgbClr val="8AD0D6"/>
              </a:buClr>
            </a:pPr>
            <a:r>
              <a:rPr lang="it-IT" sz="1900" dirty="0" err="1"/>
              <a:t>Safe</a:t>
            </a:r>
            <a:r>
              <a:rPr lang="it-IT" sz="1900" dirty="0"/>
              <a:t> and </a:t>
            </a:r>
            <a:r>
              <a:rPr lang="it-IT" sz="1900" dirty="0" err="1"/>
              <a:t>reliable</a:t>
            </a:r>
            <a:endParaRPr lang="it-IT" sz="1900" dirty="0"/>
          </a:p>
          <a:p>
            <a:pPr>
              <a:buClr>
                <a:srgbClr val="8AD0D6"/>
              </a:buClr>
            </a:pPr>
            <a:r>
              <a:rPr lang="it-IT" sz="1900" dirty="0" err="1"/>
              <a:t>Modularity</a:t>
            </a:r>
            <a:r>
              <a:rPr lang="it-IT" sz="1900" dirty="0"/>
              <a:t> and </a:t>
            </a:r>
            <a:r>
              <a:rPr lang="it-IT" sz="1900" dirty="0" err="1"/>
              <a:t>scalability</a:t>
            </a:r>
            <a:endParaRPr lang="it-IT" sz="1900" dirty="0"/>
          </a:p>
          <a:p>
            <a:pPr>
              <a:buClr>
                <a:srgbClr val="8AD0D6"/>
              </a:buClr>
            </a:pPr>
            <a:r>
              <a:rPr lang="it-IT" sz="1900" dirty="0"/>
              <a:t>Easy </a:t>
            </a:r>
            <a:r>
              <a:rPr lang="it-IT" sz="1900" dirty="0" err="1"/>
              <a:t>maintenance</a:t>
            </a:r>
            <a:r>
              <a:rPr lang="it-IT" sz="1900" dirty="0"/>
              <a:t> and </a:t>
            </a:r>
            <a:r>
              <a:rPr lang="it-IT" sz="1900" dirty="0" err="1"/>
              <a:t>repairability</a:t>
            </a:r>
            <a:endParaRPr lang="it-IT" sz="1900" dirty="0"/>
          </a:p>
          <a:p>
            <a:pPr>
              <a:buClr>
                <a:srgbClr val="8AD0D6"/>
              </a:buClr>
            </a:pPr>
            <a:r>
              <a:rPr lang="it-IT" sz="1900" dirty="0" err="1"/>
              <a:t>Convenient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3207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8AEB3-CCB3-4CD8-9445-0D8138A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04" y="674859"/>
            <a:ext cx="9404723" cy="1400530"/>
          </a:xfrm>
        </p:spPr>
        <p:txBody>
          <a:bodyPr/>
          <a:lstStyle/>
          <a:p>
            <a:pPr algn="ctr"/>
            <a:r>
              <a:rPr lang="it-IT" b="1" dirty="0">
                <a:ea typeface="+mj-lt"/>
                <a:cs typeface="+mj-lt"/>
              </a:rPr>
              <a:t>Features</a:t>
            </a:r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405CDA-2E03-4142-B9FC-249C50455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834356"/>
            <a:ext cx="4396339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Once </a:t>
            </a:r>
            <a:r>
              <a:rPr lang="it-IT" dirty="0" err="1"/>
              <a:t>downloaded</a:t>
            </a:r>
            <a:r>
              <a:rPr lang="it-IT" dirty="0"/>
              <a:t> the RAPID app, the schedule can be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remotely</a:t>
            </a:r>
            <a:r>
              <a:rPr lang="it-IT" dirty="0"/>
              <a:t>.</a:t>
            </a:r>
          </a:p>
          <a:p>
            <a:pPr>
              <a:buClr>
                <a:srgbClr val="8AD0D6"/>
              </a:buClr>
            </a:pPr>
            <a:r>
              <a:rPr lang="it-IT" dirty="0"/>
              <a:t>One setup         </a:t>
            </a:r>
            <a:r>
              <a:rPr lang="it-IT" dirty="0" err="1"/>
              <a:t>uninterrupted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.</a:t>
            </a:r>
          </a:p>
          <a:p>
            <a:pPr>
              <a:buClr>
                <a:srgbClr val="8AD0D6"/>
              </a:buClr>
            </a:pPr>
            <a:r>
              <a:rPr lang="it-IT" dirty="0"/>
              <a:t>The device </a:t>
            </a:r>
            <a:r>
              <a:rPr lang="it-IT" dirty="0" err="1"/>
              <a:t>will</a:t>
            </a:r>
            <a:r>
              <a:rPr lang="it-IT" dirty="0"/>
              <a:t> </a:t>
            </a:r>
            <a:r>
              <a:rPr lang="it-IT" dirty="0" err="1"/>
              <a:t>alert</a:t>
            </a:r>
            <a:r>
              <a:rPr lang="it-IT" dirty="0"/>
              <a:t> the user to take </a:t>
            </a:r>
            <a:r>
              <a:rPr lang="it-IT" dirty="0" err="1"/>
              <a:t>pills</a:t>
            </a:r>
            <a:r>
              <a:rPr lang="it-IT" dirty="0"/>
              <a:t> </a:t>
            </a:r>
            <a:r>
              <a:rPr lang="it-IT" dirty="0" err="1">
                <a:ea typeface="+mj-lt"/>
                <a:cs typeface="+mj-lt"/>
              </a:rPr>
              <a:t>through</a:t>
            </a:r>
            <a:r>
              <a:rPr lang="it-IT" dirty="0">
                <a:ea typeface="+mj-lt"/>
                <a:cs typeface="+mj-lt"/>
              </a:rPr>
              <a:t> sound </a:t>
            </a:r>
            <a:r>
              <a:rPr lang="it-IT" dirty="0" err="1">
                <a:ea typeface="+mj-lt"/>
                <a:cs typeface="+mj-lt"/>
              </a:rPr>
              <a:t>alarms</a:t>
            </a:r>
            <a:r>
              <a:rPr lang="it-IT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r>
              <a:rPr lang="it-IT" dirty="0" err="1"/>
              <a:t>Important</a:t>
            </a:r>
            <a:r>
              <a:rPr lang="it-IT" dirty="0"/>
              <a:t> information are </a:t>
            </a:r>
            <a:r>
              <a:rPr lang="it-IT" dirty="0" err="1"/>
              <a:t>displayed</a:t>
            </a:r>
            <a:r>
              <a:rPr lang="it-IT" dirty="0"/>
              <a:t> on the app.</a:t>
            </a:r>
          </a:p>
          <a:p>
            <a:pPr>
              <a:buClr>
                <a:srgbClr val="8AD0D6"/>
              </a:buClr>
            </a:pPr>
            <a:r>
              <a:rPr lang="it-IT" dirty="0" err="1"/>
              <a:t>Any</a:t>
            </a:r>
            <a:r>
              <a:rPr lang="it-IT" dirty="0"/>
              <a:t> warning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by the caregiver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or email </a:t>
            </a:r>
            <a:r>
              <a:rPr lang="it-IT" dirty="0" err="1"/>
              <a:t>notifications</a:t>
            </a:r>
            <a:r>
              <a:rPr lang="it-IT" dirty="0"/>
              <a:t>.</a:t>
            </a:r>
          </a:p>
          <a:p>
            <a:pPr marL="0" indent="0">
              <a:buClr>
                <a:srgbClr val="8AD0D6"/>
              </a:buClr>
              <a:buNone/>
            </a:pPr>
            <a:endParaRPr lang="it-IT" dirty="0"/>
          </a:p>
          <a:p>
            <a:pPr>
              <a:buClr>
                <a:srgbClr val="8AD0D6"/>
              </a:buClr>
            </a:pPr>
            <a:endParaRPr lang="it-IT" dirty="0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583DAB42-2624-4231-B6BA-3414112A3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493" y="2065697"/>
            <a:ext cx="4396341" cy="3304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9F77F1E5-6209-49EF-8BEE-48B9ED6B9291}"/>
              </a:ext>
            </a:extLst>
          </p:cNvPr>
          <p:cNvSpPr/>
          <p:nvPr/>
        </p:nvSpPr>
        <p:spPr>
          <a:xfrm>
            <a:off x="2767562" y="2863584"/>
            <a:ext cx="407096" cy="2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B202B0-E833-41F4-9290-2161FA420A6C}"/>
              </a:ext>
            </a:extLst>
          </p:cNvPr>
          <p:cNvSpPr txBox="1"/>
          <p:nvPr/>
        </p:nvSpPr>
        <p:spPr>
          <a:xfrm>
            <a:off x="6665120" y="5379243"/>
            <a:ext cx="42552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ea typeface="+mn-lt"/>
                <a:cs typeface="+mn-lt"/>
              </a:rPr>
              <a:t>Fig</a:t>
            </a:r>
            <a:r>
              <a:rPr lang="it-IT" sz="800" dirty="0">
                <a:ea typeface="+mn-lt"/>
                <a:cs typeface="+mn-lt"/>
              </a:rPr>
              <a:t> 2: https://miro.medium.com/max/1600/1*r4AlTTp20LS5w7C-Vvs4Hw.png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1351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F8AFB-69D4-4626-9A14-6C9922D9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05" y="714656"/>
            <a:ext cx="9404723" cy="1400530"/>
          </a:xfrm>
        </p:spPr>
        <p:txBody>
          <a:bodyPr/>
          <a:lstStyle/>
          <a:p>
            <a:pPr algn="ctr"/>
            <a:r>
              <a:rPr lang="it-IT" b="1" dirty="0"/>
              <a:t>In a </a:t>
            </a:r>
            <a:r>
              <a:rPr lang="it-IT" b="1" dirty="0" err="1"/>
              <a:t>nutshell</a:t>
            </a:r>
            <a:r>
              <a:rPr lang="it-IT" b="1" dirty="0"/>
              <a:t>...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75C4E-3BE9-4CC1-8BDC-742A684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187" y="196957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2400" dirty="0"/>
              <a:t>More </a:t>
            </a:r>
            <a:r>
              <a:rPr lang="it-IT" sz="2400" dirty="0" err="1"/>
              <a:t>tranquility</a:t>
            </a:r>
            <a:r>
              <a:rPr lang="it-IT" sz="2400" dirty="0"/>
              <a:t> and peace-of-mind for </a:t>
            </a:r>
            <a:r>
              <a:rPr lang="it-IT" sz="2400" dirty="0" err="1"/>
              <a:t>your</a:t>
            </a:r>
            <a:r>
              <a:rPr lang="it-IT" sz="2400" dirty="0"/>
              <a:t> family</a:t>
            </a:r>
          </a:p>
          <a:p>
            <a:pPr algn="ctr">
              <a:buClr>
                <a:srgbClr val="8AD0D6"/>
              </a:buClr>
            </a:pPr>
            <a:endParaRPr lang="it-IT" sz="2400" dirty="0"/>
          </a:p>
          <a:p>
            <a:pPr algn="ctr">
              <a:buClr>
                <a:srgbClr val="8AD0D6"/>
              </a:buClr>
            </a:pPr>
            <a:r>
              <a:rPr lang="it-IT" sz="2400" dirty="0" err="1"/>
              <a:t>Pill</a:t>
            </a:r>
            <a:r>
              <a:rPr lang="it-IT" sz="2400" dirty="0"/>
              <a:t> </a:t>
            </a:r>
            <a:r>
              <a:rPr lang="it-IT" sz="2400" dirty="0" err="1"/>
              <a:t>adherence</a:t>
            </a:r>
            <a:r>
              <a:rPr lang="it-IT" sz="2400" dirty="0"/>
              <a:t> tracking</a:t>
            </a:r>
          </a:p>
          <a:p>
            <a:pPr algn="ctr">
              <a:buClr>
                <a:srgbClr val="8AD0D6"/>
              </a:buClr>
            </a:pPr>
            <a:endParaRPr lang="it-IT" sz="2400" dirty="0"/>
          </a:p>
          <a:p>
            <a:pPr algn="ctr">
              <a:buClr>
                <a:srgbClr val="8AD0D6"/>
              </a:buClr>
            </a:pPr>
            <a:r>
              <a:rPr lang="it-IT" sz="2400" dirty="0"/>
              <a:t>Much </a:t>
            </a:r>
            <a:r>
              <a:rPr lang="it-IT" sz="2400" dirty="0" err="1"/>
              <a:t>cheaper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similar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endParaRPr lang="it-IT" sz="2400" dirty="0"/>
          </a:p>
          <a:p>
            <a:pPr algn="ctr">
              <a:buClr>
                <a:srgbClr val="8AD0D6"/>
              </a:buClr>
            </a:pPr>
            <a:endParaRPr lang="it-IT" sz="2400" dirty="0"/>
          </a:p>
          <a:p>
            <a:pPr algn="ctr">
              <a:buClr>
                <a:srgbClr val="8AD0D6"/>
              </a:buClr>
            </a:pPr>
            <a:r>
              <a:rPr lang="it-IT" sz="2400" dirty="0"/>
              <a:t>Modular: </a:t>
            </a:r>
            <a:r>
              <a:rPr lang="it-IT" sz="2400" dirty="0" err="1"/>
              <a:t>buy</a:t>
            </a:r>
            <a:r>
              <a:rPr lang="it-IT" sz="2400" dirty="0"/>
              <a:t> just </a:t>
            </a:r>
            <a:r>
              <a:rPr lang="it-IT" sz="2400" dirty="0" err="1"/>
              <a:t>what</a:t>
            </a:r>
            <a:r>
              <a:rPr lang="it-IT" sz="2400" dirty="0"/>
              <a:t> 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really</a:t>
            </a:r>
            <a:r>
              <a:rPr lang="it-IT" sz="2400" dirty="0"/>
              <a:t> </a:t>
            </a:r>
            <a:r>
              <a:rPr lang="it-IT" sz="2400" dirty="0" err="1"/>
              <a:t>need</a:t>
            </a:r>
            <a:endParaRPr lang="it-IT" sz="2400" dirty="0"/>
          </a:p>
          <a:p>
            <a:pPr>
              <a:buClr>
                <a:srgbClr val="8AD0D6"/>
              </a:buClr>
            </a:pPr>
            <a:endParaRPr lang="it-IT" dirty="0"/>
          </a:p>
          <a:p>
            <a:pPr>
              <a:buClr>
                <a:srgbClr val="8AD0D6"/>
              </a:buClr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662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Ion</vt:lpstr>
      <vt:lpstr>Sorting pills: delicate task</vt:lpstr>
      <vt:lpstr>R.A.Pi.D Reliable Autonomous Pill Dispenser   </vt:lpstr>
      <vt:lpstr>Characteristics </vt:lpstr>
      <vt:lpstr>Features </vt:lpstr>
      <vt:lpstr>In a nutshell...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357</cp:revision>
  <dcterms:created xsi:type="dcterms:W3CDTF">2021-12-14T20:25:14Z</dcterms:created>
  <dcterms:modified xsi:type="dcterms:W3CDTF">2021-12-14T22:41:54Z</dcterms:modified>
</cp:coreProperties>
</file>