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59" r:id="rId6"/>
    <p:sldId id="261" r:id="rId7"/>
    <p:sldId id="260" r:id="rId8"/>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pt-BR" smtClean="0"/>
              <a:t>Clique para editar o título mestre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93D2AC13-4A2F-4029-8603-A68AD58BE349}" type="datetimeFigureOut">
              <a:rPr lang="pt-BR" smtClean="0"/>
              <a:t>03/11/2015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7D0BFAD-0682-489B-A83B-A9DA91667109}" type="slidenum">
              <a:rPr lang="pt-BR" smtClean="0"/>
              <a:t>‹nº›</a:t>
            </a:fld>
            <a:endParaRPr lang="pt-B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93D2AC13-4A2F-4029-8603-A68AD58BE349}" type="datetimeFigureOut">
              <a:rPr lang="pt-BR" smtClean="0"/>
              <a:t>03/11/2015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7D0BFAD-0682-489B-A83B-A9DA91667109}"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93D2AC13-4A2F-4029-8603-A68AD58BE349}" type="datetimeFigureOut">
              <a:rPr lang="pt-BR" smtClean="0"/>
              <a:t>03/11/2015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7D0BFAD-0682-489B-A83B-A9DA91667109}"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93D2AC13-4A2F-4029-8603-A68AD58BE349}" type="datetimeFigureOut">
              <a:rPr lang="pt-BR" smtClean="0"/>
              <a:t>03/11/2015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7D0BFAD-0682-489B-A83B-A9DA91667109}"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pt-BR" smtClean="0"/>
              <a:t>Clique para editar o título mestre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93D2AC13-4A2F-4029-8603-A68AD58BE349}" type="datetimeFigureOut">
              <a:rPr lang="pt-BR" smtClean="0"/>
              <a:t>03/11/2015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7D0BFAD-0682-489B-A83B-A9DA91667109}" type="slidenum">
              <a:rPr lang="pt-BR" smtClean="0"/>
              <a:t>‹nº›</a:t>
            </a:fld>
            <a:endParaRPr lang="pt-B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93D2AC13-4A2F-4029-8603-A68AD58BE349}" type="datetimeFigureOut">
              <a:rPr lang="pt-BR" smtClean="0"/>
              <a:t>03/11/2015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7D0BFAD-0682-489B-A83B-A9DA91667109}"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93D2AC13-4A2F-4029-8603-A68AD58BE349}" type="datetimeFigureOut">
              <a:rPr lang="pt-BR" smtClean="0"/>
              <a:t>03/11/2015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B7D0BFAD-0682-489B-A83B-A9DA91667109}" type="slidenum">
              <a:rPr lang="pt-BR" smtClean="0"/>
              <a:t>‹nº›</a:t>
            </a:fld>
            <a:endParaRPr lang="pt-B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93D2AC13-4A2F-4029-8603-A68AD58BE349}" type="datetimeFigureOut">
              <a:rPr lang="pt-BR" smtClean="0"/>
              <a:t>03/11/2015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B7D0BFAD-0682-489B-A83B-A9DA91667109}"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D2AC13-4A2F-4029-8603-A68AD58BE349}" type="datetimeFigureOut">
              <a:rPr lang="pt-BR" smtClean="0"/>
              <a:t>03/11/2015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B7D0BFAD-0682-489B-A83B-A9DA91667109}"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93D2AC13-4A2F-4029-8603-A68AD58BE349}" type="datetimeFigureOut">
              <a:rPr lang="pt-BR" smtClean="0"/>
              <a:t>03/11/2015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7D0BFAD-0682-489B-A83B-A9DA91667109}" type="slidenum">
              <a:rPr lang="pt-BR" smtClean="0"/>
              <a:t>‹nº›</a:t>
            </a:fld>
            <a:endParaRPr lang="pt-B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pt-BR" smtClean="0"/>
              <a:t>Clique para editar o título mestre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93D2AC13-4A2F-4029-8603-A68AD58BE349}" type="datetimeFigureOut">
              <a:rPr lang="pt-BR" smtClean="0"/>
              <a:t>03/11/2015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7D0BFAD-0682-489B-A83B-A9DA91667109}"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3D2AC13-4A2F-4029-8603-A68AD58BE349}" type="datetimeFigureOut">
              <a:rPr lang="pt-BR" smtClean="0"/>
              <a:t>03/11/2015</a:t>
            </a:fld>
            <a:endParaRPr lang="pt-B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pt-B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7D0BFAD-0682-489B-A83B-A9DA91667109}"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371600"/>
            <a:ext cx="7918648" cy="3929608"/>
          </a:xfrm>
        </p:spPr>
        <p:txBody>
          <a:bodyPr/>
          <a:lstStyle/>
          <a:p>
            <a:r>
              <a:rPr lang="pt-BR" dirty="0" smtClean="0"/>
              <a:t>Conversando sobre o programa de gestão de membros </a:t>
            </a:r>
            <a:endParaRPr lang="pt-BR" dirty="0"/>
          </a:p>
        </p:txBody>
      </p:sp>
      <p:sp>
        <p:nvSpPr>
          <p:cNvPr id="3" name="Subtítulo 2"/>
          <p:cNvSpPr>
            <a:spLocks noGrp="1"/>
          </p:cNvSpPr>
          <p:nvPr>
            <p:ph type="subTitle" idx="1"/>
          </p:nvPr>
        </p:nvSpPr>
        <p:spPr/>
        <p:txBody>
          <a:bodyPr/>
          <a:lstStyle/>
          <a:p>
            <a:endParaRPr lang="pt-BR" dirty="0"/>
          </a:p>
        </p:txBody>
      </p:sp>
    </p:spTree>
    <p:extLst>
      <p:ext uri="{BB962C8B-B14F-4D97-AF65-F5344CB8AC3E}">
        <p14:creationId xmlns:p14="http://schemas.microsoft.com/office/powerpoint/2010/main" val="814361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Aí </a:t>
            </a:r>
            <a:r>
              <a:rPr lang="pt-BR" dirty="0" smtClean="0"/>
              <a:t>vai a ficha de cadastro de </a:t>
            </a:r>
            <a:r>
              <a:rPr lang="pt-BR" smtClean="0"/>
              <a:t>membros antiga </a:t>
            </a:r>
            <a:r>
              <a:rPr lang="pt-BR" dirty="0" smtClean="0"/>
              <a:t>para você ter uma ideia inicial</a:t>
            </a:r>
            <a:endParaRPr lang="pt-BR" dirty="0"/>
          </a:p>
        </p:txBody>
      </p:sp>
      <p:pic>
        <p:nvPicPr>
          <p:cNvPr id="5" name="Espaço Reservado para Conteúdo 3"/>
          <p:cNvPicPr>
            <a:picLocks/>
          </p:cNvPicPr>
          <p:nvPr/>
        </p:nvPicPr>
        <p:blipFill>
          <a:blip r:embed="rId2" cstate="print">
            <a:grayscl/>
          </a:blip>
          <a:srcRect/>
          <a:stretch>
            <a:fillRect/>
          </a:stretch>
        </p:blipFill>
        <p:spPr bwMode="auto">
          <a:xfrm>
            <a:off x="419019" y="1988840"/>
            <a:ext cx="3816424" cy="1906487"/>
          </a:xfrm>
          <a:prstGeom prst="rect">
            <a:avLst/>
          </a:prstGeom>
          <a:noFill/>
          <a:ln w="9525">
            <a:noFill/>
            <a:miter lim="800000"/>
            <a:headEnd/>
            <a:tailEnd/>
          </a:ln>
        </p:spPr>
      </p:pic>
      <p:pic>
        <p:nvPicPr>
          <p:cNvPr id="6" name="Imagem 5"/>
          <p:cNvPicPr/>
          <p:nvPr/>
        </p:nvPicPr>
        <p:blipFill>
          <a:blip r:embed="rId3" cstate="print">
            <a:grayscl/>
          </a:blip>
          <a:srcRect/>
          <a:stretch>
            <a:fillRect/>
          </a:stretch>
        </p:blipFill>
        <p:spPr bwMode="auto">
          <a:xfrm>
            <a:off x="4519230" y="1988840"/>
            <a:ext cx="3807149" cy="1967925"/>
          </a:xfrm>
          <a:prstGeom prst="rect">
            <a:avLst/>
          </a:prstGeom>
          <a:noFill/>
          <a:ln w="9525">
            <a:noFill/>
            <a:miter lim="800000"/>
            <a:headEnd/>
            <a:tailEnd/>
          </a:ln>
        </p:spPr>
      </p:pic>
      <p:pic>
        <p:nvPicPr>
          <p:cNvPr id="7" name="Imagem 6"/>
          <p:cNvPicPr/>
          <p:nvPr/>
        </p:nvPicPr>
        <p:blipFill>
          <a:blip r:embed="rId4" cstate="print">
            <a:grayscl/>
          </a:blip>
          <a:srcRect/>
          <a:stretch>
            <a:fillRect/>
          </a:stretch>
        </p:blipFill>
        <p:spPr bwMode="auto">
          <a:xfrm>
            <a:off x="467544" y="4293096"/>
            <a:ext cx="3816424" cy="1898833"/>
          </a:xfrm>
          <a:prstGeom prst="rect">
            <a:avLst/>
          </a:prstGeom>
          <a:noFill/>
          <a:ln w="9525">
            <a:noFill/>
            <a:miter lim="800000"/>
            <a:headEnd/>
            <a:tailEnd/>
          </a:ln>
        </p:spPr>
      </p:pic>
      <p:pic>
        <p:nvPicPr>
          <p:cNvPr id="8" name="Imagem 7"/>
          <p:cNvPicPr/>
          <p:nvPr/>
        </p:nvPicPr>
        <p:blipFill>
          <a:blip r:embed="rId5" cstate="print">
            <a:grayscl/>
          </a:blip>
          <a:srcRect/>
          <a:stretch>
            <a:fillRect/>
          </a:stretch>
        </p:blipFill>
        <p:spPr bwMode="auto">
          <a:xfrm>
            <a:off x="4503175" y="4304959"/>
            <a:ext cx="3756397" cy="1917948"/>
          </a:xfrm>
          <a:prstGeom prst="rect">
            <a:avLst/>
          </a:prstGeom>
          <a:noFill/>
          <a:ln w="9525">
            <a:noFill/>
            <a:miter lim="800000"/>
            <a:headEnd/>
            <a:tailEnd/>
          </a:ln>
        </p:spPr>
      </p:pic>
      <p:sp>
        <p:nvSpPr>
          <p:cNvPr id="9" name="AutoShape 2"/>
          <p:cNvSpPr>
            <a:spLocks noChangeArrowheads="1"/>
          </p:cNvSpPr>
          <p:nvPr/>
        </p:nvSpPr>
        <p:spPr bwMode="auto">
          <a:xfrm>
            <a:off x="467544" y="1730375"/>
            <a:ext cx="923824" cy="298450"/>
          </a:xfrm>
          <a:prstGeom prst="homePlate">
            <a:avLst>
              <a:gd name="adj" fmla="val 94415"/>
            </a:avLst>
          </a:prstGeom>
          <a:gradFill rotWithShape="0">
            <a:gsLst>
              <a:gs pos="0">
                <a:srgbClr val="FFFFFF"/>
              </a:gs>
              <a:gs pos="100000">
                <a:srgbClr val="999999"/>
              </a:gs>
            </a:gsLst>
            <a:lin ang="5400000" scaled="1"/>
          </a:gradFill>
          <a:ln w="12700">
            <a:solidFill>
              <a:srgbClr val="666666"/>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t-BR" altLang="pt-BR" sz="1100" b="0" i="0" u="none" strike="noStrike" cap="none" normalizeH="0" baseline="0" dirty="0" smtClean="0">
                <a:ln>
                  <a:noFill/>
                </a:ln>
                <a:solidFill>
                  <a:schemeClr val="tx1"/>
                </a:solidFill>
                <a:effectLst/>
                <a:latin typeface="Georgia" pitchFamily="18" charset="0"/>
                <a:cs typeface="Arial" pitchFamily="34" charset="0"/>
              </a:rPr>
              <a:t>Pessoal </a:t>
            </a:r>
            <a:endParaRPr kumimoji="0" lang="pt-BR" altLang="pt-B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Espaço Reservado para Conteúdo 9"/>
          <p:cNvSpPr>
            <a:spLocks noGrp="1"/>
          </p:cNvSpPr>
          <p:nvPr>
            <p:ph idx="1"/>
          </p:nvPr>
        </p:nvSpPr>
        <p:spPr/>
        <p:txBody>
          <a:bodyPr/>
          <a:lstStyle/>
          <a:p>
            <a:endParaRPr lang="pt-BR" dirty="0"/>
          </a:p>
        </p:txBody>
      </p:sp>
      <p:sp>
        <p:nvSpPr>
          <p:cNvPr id="11" name="AutoShape 3"/>
          <p:cNvSpPr>
            <a:spLocks noChangeArrowheads="1"/>
          </p:cNvSpPr>
          <p:nvPr/>
        </p:nvSpPr>
        <p:spPr bwMode="auto">
          <a:xfrm>
            <a:off x="4519230" y="1730375"/>
            <a:ext cx="1127125" cy="298450"/>
          </a:xfrm>
          <a:prstGeom prst="homePlate">
            <a:avLst>
              <a:gd name="adj" fmla="val 94415"/>
            </a:avLst>
          </a:prstGeom>
          <a:gradFill rotWithShape="0">
            <a:gsLst>
              <a:gs pos="0">
                <a:srgbClr val="810C00">
                  <a:alpha val="27000"/>
                </a:srgbClr>
              </a:gs>
              <a:gs pos="100000">
                <a:srgbClr val="100500"/>
              </a:gs>
            </a:gsLst>
            <a:lin ang="5400000" scaled="1"/>
          </a:gradFill>
          <a:ln w="12700">
            <a:solidFill>
              <a:schemeClr val="tx2">
                <a:lumMod val="20000"/>
                <a:lumOff val="80000"/>
              </a:schemeClr>
            </a:solidFill>
            <a:miter lim="800000"/>
            <a:headEnd/>
            <a:tailEnd/>
          </a:ln>
          <a:effectLst>
            <a:outerShdw dist="28398" dir="3806097" algn="ctr" rotWithShape="0">
              <a:srgbClr val="410600">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t-BR" altLang="pt-BR" sz="1100" b="0" i="0" u="none" strike="noStrike" cap="none" normalizeH="0" baseline="0" dirty="0" smtClean="0">
                <a:ln>
                  <a:noFill/>
                </a:ln>
                <a:solidFill>
                  <a:schemeClr val="tx1"/>
                </a:solidFill>
                <a:effectLst/>
                <a:latin typeface="Georgia" pitchFamily="18" charset="0"/>
                <a:cs typeface="Arial" pitchFamily="34" charset="0"/>
              </a:rPr>
              <a:t>Familiar </a:t>
            </a:r>
            <a:endParaRPr kumimoji="0" lang="pt-BR" altLang="pt-B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AutoShape 3"/>
          <p:cNvSpPr>
            <a:spLocks noChangeArrowheads="1"/>
          </p:cNvSpPr>
          <p:nvPr/>
        </p:nvSpPr>
        <p:spPr bwMode="auto">
          <a:xfrm>
            <a:off x="488954" y="4143871"/>
            <a:ext cx="1127125" cy="298450"/>
          </a:xfrm>
          <a:prstGeom prst="homePlate">
            <a:avLst>
              <a:gd name="adj" fmla="val 94415"/>
            </a:avLst>
          </a:prstGeom>
          <a:gradFill rotWithShape="0">
            <a:gsLst>
              <a:gs pos="0">
                <a:schemeClr val="accent4">
                  <a:lumMod val="50000"/>
                  <a:alpha val="12000"/>
                </a:schemeClr>
              </a:gs>
              <a:gs pos="100000">
                <a:srgbClr val="100500"/>
              </a:gs>
            </a:gsLst>
            <a:lin ang="5400000" scaled="1"/>
          </a:gradFill>
          <a:ln w="12700">
            <a:solidFill>
              <a:schemeClr val="accent6"/>
            </a:solidFill>
            <a:miter lim="800000"/>
            <a:headEnd/>
            <a:tailEnd/>
          </a:ln>
          <a:effectLst>
            <a:outerShdw dist="28398" dir="3806097" algn="ctr" rotWithShape="0">
              <a:srgbClr val="410600">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pt-BR" altLang="pt-BR" sz="1200" dirty="0" smtClean="0">
                <a:latin typeface="Arial" pitchFamily="34" charset="0"/>
                <a:cs typeface="Arial" pitchFamily="34" charset="0"/>
              </a:rPr>
              <a:t>Profissional</a:t>
            </a:r>
            <a:endParaRPr kumimoji="0" lang="pt-BR" altLang="pt-BR"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AutoShape 3"/>
          <p:cNvSpPr>
            <a:spLocks noChangeArrowheads="1"/>
          </p:cNvSpPr>
          <p:nvPr/>
        </p:nvSpPr>
        <p:spPr bwMode="auto">
          <a:xfrm>
            <a:off x="4503175" y="4045076"/>
            <a:ext cx="1127125" cy="298450"/>
          </a:xfrm>
          <a:prstGeom prst="homePlate">
            <a:avLst>
              <a:gd name="adj" fmla="val 94415"/>
            </a:avLst>
          </a:prstGeom>
          <a:gradFill rotWithShape="0">
            <a:gsLst>
              <a:gs pos="0">
                <a:schemeClr val="bg2">
                  <a:lumMod val="25000"/>
                  <a:alpha val="25000"/>
                </a:schemeClr>
              </a:gs>
              <a:gs pos="100000">
                <a:srgbClr val="100500"/>
              </a:gs>
            </a:gsLst>
            <a:lin ang="5400000" scaled="1"/>
          </a:gradFill>
          <a:ln w="12700">
            <a:solidFill>
              <a:schemeClr val="accent6"/>
            </a:solidFill>
            <a:miter lim="800000"/>
            <a:headEnd/>
            <a:tailEnd/>
          </a:ln>
          <a:effectLst>
            <a:outerShdw dist="28398" dir="3806097" algn="ctr" rotWithShape="0">
              <a:srgbClr val="410600">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t-BR" altLang="pt-BR" sz="1200" b="0" i="0" u="none" strike="noStrike" cap="none" normalizeH="0" baseline="0" dirty="0" smtClean="0">
                <a:ln>
                  <a:noFill/>
                </a:ln>
                <a:solidFill>
                  <a:schemeClr val="tx1"/>
                </a:solidFill>
                <a:effectLst/>
                <a:latin typeface="Arial" pitchFamily="34" charset="0"/>
                <a:cs typeface="Arial" pitchFamily="34" charset="0"/>
              </a:rPr>
              <a:t>Eclesiástica</a:t>
            </a:r>
          </a:p>
        </p:txBody>
      </p:sp>
    </p:spTree>
    <p:extLst>
      <p:ext uri="{BB962C8B-B14F-4D97-AF65-F5344CB8AC3E}">
        <p14:creationId xmlns:p14="http://schemas.microsoft.com/office/powerpoint/2010/main" val="2578807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Necessidades e uso das informações dos membros</a:t>
            </a:r>
            <a:endParaRPr lang="pt-BR" dirty="0"/>
          </a:p>
        </p:txBody>
      </p:sp>
      <p:sp>
        <p:nvSpPr>
          <p:cNvPr id="3" name="Espaço Reservado para Conteúdo 2"/>
          <p:cNvSpPr>
            <a:spLocks noGrp="1"/>
          </p:cNvSpPr>
          <p:nvPr>
            <p:ph idx="1"/>
          </p:nvPr>
        </p:nvSpPr>
        <p:spPr/>
        <p:txBody>
          <a:bodyPr/>
          <a:lstStyle/>
          <a:p>
            <a:r>
              <a:rPr lang="pt-BR" dirty="0" smtClean="0"/>
              <a:t>Lucas , organizei a ficha de membros de modo a você ter uma ideia de que tipo de informação usamos mais. </a:t>
            </a:r>
          </a:p>
          <a:p>
            <a:r>
              <a:rPr lang="pt-BR" dirty="0" smtClean="0"/>
              <a:t>As informações que estão em vermelho , são as mais usadas, depois vem as em amarelo e em branco. </a:t>
            </a:r>
          </a:p>
          <a:p>
            <a:r>
              <a:rPr lang="pt-BR" dirty="0" smtClean="0"/>
              <a:t>De uma olhada nas imagens novamente. </a:t>
            </a:r>
          </a:p>
          <a:p>
            <a:r>
              <a:rPr lang="pt-BR" dirty="0" smtClean="0"/>
              <a:t>Além das informações que estão nelas pensei que seria bom incluir </a:t>
            </a:r>
            <a:r>
              <a:rPr lang="pt-BR" dirty="0" err="1" smtClean="0"/>
              <a:t>facebook</a:t>
            </a:r>
            <a:r>
              <a:rPr lang="pt-BR" dirty="0" smtClean="0"/>
              <a:t> e grupo caseiro a que pertence, já que estas informações acabam sendo necessárias para secretaria.  </a:t>
            </a:r>
          </a:p>
          <a:p>
            <a:endParaRPr lang="pt-BR" dirty="0"/>
          </a:p>
          <a:p>
            <a:endParaRPr lang="pt-BR" dirty="0" smtClean="0"/>
          </a:p>
          <a:p>
            <a:endParaRPr lang="pt-BR" dirty="0"/>
          </a:p>
          <a:p>
            <a:endParaRPr lang="pt-BR" dirty="0" smtClean="0"/>
          </a:p>
          <a:p>
            <a:endParaRPr lang="pt-BR" dirty="0"/>
          </a:p>
          <a:p>
            <a:endParaRPr lang="pt-BR" dirty="0" smtClean="0"/>
          </a:p>
          <a:p>
            <a:endParaRPr lang="pt-BR" dirty="0"/>
          </a:p>
          <a:p>
            <a:endParaRPr lang="pt-BR" dirty="0" smtClean="0"/>
          </a:p>
          <a:p>
            <a:endParaRPr lang="pt-BR" dirty="0"/>
          </a:p>
        </p:txBody>
      </p:sp>
    </p:spTree>
    <p:extLst>
      <p:ext uri="{BB962C8B-B14F-4D97-AF65-F5344CB8AC3E}">
        <p14:creationId xmlns:p14="http://schemas.microsoft.com/office/powerpoint/2010/main" val="28450243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533400"/>
            <a:ext cx="6851104" cy="807368"/>
          </a:xfrm>
        </p:spPr>
        <p:txBody>
          <a:bodyPr/>
          <a:lstStyle/>
          <a:p>
            <a:r>
              <a:rPr lang="pt-BR" dirty="0" smtClean="0"/>
              <a:t>Informações principais</a:t>
            </a:r>
            <a:endParaRPr lang="pt-BR" dirty="0"/>
          </a:p>
        </p:txBody>
      </p:sp>
      <p:sp>
        <p:nvSpPr>
          <p:cNvPr id="5" name="Espaço Reservado para Conteúdo 4"/>
          <p:cNvSpPr>
            <a:spLocks noGrp="1"/>
          </p:cNvSpPr>
          <p:nvPr>
            <p:ph idx="1"/>
          </p:nvPr>
        </p:nvSpPr>
        <p:spPr>
          <a:xfrm>
            <a:off x="467544" y="1340768"/>
            <a:ext cx="8219256" cy="5136232"/>
          </a:xfrm>
        </p:spPr>
        <p:txBody>
          <a:bodyPr>
            <a:normAutofit fontScale="92500" lnSpcReduction="10000"/>
          </a:bodyPr>
          <a:lstStyle/>
          <a:p>
            <a:r>
              <a:rPr lang="pt-BR" sz="2000" dirty="0" smtClean="0"/>
              <a:t>Estas são as informações que mais utilizamos. E, que precisam ser “manipuladas para” realização de diferentes listagens. Por, exemplo alguém pode pedir uma lista com aniversário de todas as  mulheres, ou endereço de jovens, </a:t>
            </a:r>
            <a:r>
              <a:rPr lang="pt-BR" sz="2000" dirty="0" err="1" smtClean="0"/>
              <a:t>etc</a:t>
            </a:r>
            <a:r>
              <a:rPr lang="pt-BR" sz="2000" dirty="0" smtClean="0"/>
              <a:t> ...  </a:t>
            </a:r>
          </a:p>
          <a:p>
            <a:endParaRPr lang="pt-BR" dirty="0" smtClean="0"/>
          </a:p>
          <a:p>
            <a:endParaRPr lang="pt-BR" dirty="0"/>
          </a:p>
          <a:p>
            <a:endParaRPr lang="pt-BR" dirty="0" smtClean="0"/>
          </a:p>
          <a:p>
            <a:endParaRPr lang="pt-BR" dirty="0"/>
          </a:p>
          <a:p>
            <a:endParaRPr lang="pt-BR" dirty="0" smtClean="0"/>
          </a:p>
          <a:p>
            <a:endParaRPr lang="pt-BR" dirty="0"/>
          </a:p>
          <a:p>
            <a:endParaRPr lang="pt-BR" dirty="0" smtClean="0"/>
          </a:p>
          <a:p>
            <a:r>
              <a:rPr lang="pt-BR" sz="2200" dirty="0" smtClean="0"/>
              <a:t>Nesta listagem pensei em decompor alguns informações ( ver círculos vermelhos) para facilitar as buscas . Por exemplo podíamos separar a data de aniversário em 3 colunas para depois ser possível selecionar “aniversariantes do mês de setembro”. </a:t>
            </a:r>
            <a:endParaRPr lang="pt-BR" sz="2200" dirty="0"/>
          </a:p>
        </p:txBody>
      </p:sp>
      <p:pic>
        <p:nvPicPr>
          <p:cNvPr id="7" name="Espaço Reservado para Conteú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727" y="2564905"/>
            <a:ext cx="4611425" cy="2530921"/>
          </a:xfrm>
          <a:prstGeom prst="rect">
            <a:avLst/>
          </a:prstGeom>
        </p:spPr>
      </p:pic>
    </p:spTree>
    <p:extLst>
      <p:ext uri="{BB962C8B-B14F-4D97-AF65-F5344CB8AC3E}">
        <p14:creationId xmlns:p14="http://schemas.microsoft.com/office/powerpoint/2010/main" val="5404084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Família e filhos </a:t>
            </a:r>
            <a:endParaRPr lang="pt-BR" dirty="0"/>
          </a:p>
        </p:txBody>
      </p:sp>
      <p:sp>
        <p:nvSpPr>
          <p:cNvPr id="5" name="Espaço Reservado para Conteúdo 4"/>
          <p:cNvSpPr>
            <a:spLocks noGrp="1"/>
          </p:cNvSpPr>
          <p:nvPr>
            <p:ph idx="1"/>
          </p:nvPr>
        </p:nvSpPr>
        <p:spPr/>
        <p:txBody>
          <a:bodyPr/>
          <a:lstStyle/>
          <a:p>
            <a:endParaRPr lang="pt-BR"/>
          </a:p>
        </p:txBody>
      </p:sp>
      <p:pic>
        <p:nvPicPr>
          <p:cNvPr id="6" name="Imagem 5"/>
          <p:cNvPicPr/>
          <p:nvPr/>
        </p:nvPicPr>
        <p:blipFill>
          <a:blip r:embed="rId2" cstate="print">
            <a:grayscl/>
          </a:blip>
          <a:srcRect/>
          <a:stretch>
            <a:fillRect/>
          </a:stretch>
        </p:blipFill>
        <p:spPr bwMode="auto">
          <a:xfrm>
            <a:off x="1187624" y="2420888"/>
            <a:ext cx="6164580" cy="3359785"/>
          </a:xfrm>
          <a:prstGeom prst="rect">
            <a:avLst/>
          </a:prstGeom>
          <a:noFill/>
          <a:ln w="9525">
            <a:noFill/>
            <a:miter lim="800000"/>
            <a:headEnd/>
            <a:tailEnd/>
          </a:ln>
        </p:spPr>
      </p:pic>
    </p:spTree>
    <p:extLst>
      <p:ext uri="{BB962C8B-B14F-4D97-AF65-F5344CB8AC3E}">
        <p14:creationId xmlns:p14="http://schemas.microsoft.com/office/powerpoint/2010/main" val="3232325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Informações eclesiásticas </a:t>
            </a:r>
            <a:endParaRPr lang="pt-BR" dirty="0"/>
          </a:p>
        </p:txBody>
      </p:sp>
      <p:sp>
        <p:nvSpPr>
          <p:cNvPr id="5" name="Espaço Reservado para Conteúdo 4"/>
          <p:cNvSpPr>
            <a:spLocks noGrp="1"/>
          </p:cNvSpPr>
          <p:nvPr>
            <p:ph idx="1"/>
          </p:nvPr>
        </p:nvSpPr>
        <p:spPr/>
        <p:txBody>
          <a:bodyPr/>
          <a:lstStyle/>
          <a:p>
            <a:r>
              <a:rPr lang="pt-BR" dirty="0" err="1" smtClean="0"/>
              <a:t>Obs:Não</a:t>
            </a:r>
            <a:r>
              <a:rPr lang="pt-BR" dirty="0" smtClean="0"/>
              <a:t> precisamos tanto da data de batismo, mas precisamos da data em que o participante entrou na igreja. </a:t>
            </a:r>
          </a:p>
          <a:p>
            <a:endParaRPr lang="pt-BR" dirty="0" smtClean="0"/>
          </a:p>
          <a:p>
            <a:endParaRPr lang="pt-BR" dirty="0"/>
          </a:p>
        </p:txBody>
      </p:sp>
      <p:pic>
        <p:nvPicPr>
          <p:cNvPr id="6" name="Espaço Reservado para Conteú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924944"/>
            <a:ext cx="6222340" cy="3411328"/>
          </a:xfrm>
          <a:prstGeom prst="rect">
            <a:avLst/>
          </a:prstGeom>
        </p:spPr>
      </p:pic>
    </p:spTree>
    <p:extLst>
      <p:ext uri="{BB962C8B-B14F-4D97-AF65-F5344CB8AC3E}">
        <p14:creationId xmlns:p14="http://schemas.microsoft.com/office/powerpoint/2010/main" val="2457545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Informações profissionais</a:t>
            </a:r>
            <a:endParaRPr lang="pt-BR" dirty="0"/>
          </a:p>
        </p:txBody>
      </p:sp>
      <p:sp>
        <p:nvSpPr>
          <p:cNvPr id="5" name="Espaço Reservado para Conteúdo 4"/>
          <p:cNvSpPr>
            <a:spLocks noGrp="1"/>
          </p:cNvSpPr>
          <p:nvPr>
            <p:ph idx="1"/>
          </p:nvPr>
        </p:nvSpPr>
        <p:spPr/>
        <p:txBody>
          <a:bodyPr/>
          <a:lstStyle/>
          <a:p>
            <a:r>
              <a:rPr lang="pt-BR" dirty="0" err="1" smtClean="0"/>
              <a:t>Obs</a:t>
            </a:r>
            <a:r>
              <a:rPr lang="pt-BR" dirty="0" smtClean="0"/>
              <a:t>: Raramente se usa estas informações, a não ser o telefone do trabalho. </a:t>
            </a:r>
          </a:p>
          <a:p>
            <a:endParaRPr lang="pt-BR" dirty="0"/>
          </a:p>
        </p:txBody>
      </p:sp>
      <p:pic>
        <p:nvPicPr>
          <p:cNvPr id="6" name="Espaço Reservado para Conteú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492896"/>
            <a:ext cx="6193754" cy="3411329"/>
          </a:xfrm>
          <a:prstGeom prst="rect">
            <a:avLst/>
          </a:prstGeom>
        </p:spPr>
      </p:pic>
    </p:spTree>
    <p:extLst>
      <p:ext uri="{BB962C8B-B14F-4D97-AF65-F5344CB8AC3E}">
        <p14:creationId xmlns:p14="http://schemas.microsoft.com/office/powerpoint/2010/main" val="3699612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ilho">
  <a:themeElements>
    <a:clrScheme name="Brilho">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Escritório Clássico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rilho">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176</TotalTime>
  <Words>242</Words>
  <Application>Microsoft Office PowerPoint</Application>
  <PresentationFormat>Apresentação na tela (4:3)</PresentationFormat>
  <Paragraphs>33</Paragraphs>
  <Slides>7</Slides>
  <Notes>0</Notes>
  <HiddenSlides>0</HiddenSlides>
  <MMClips>0</MMClips>
  <ScaleCrop>false</ScaleCrop>
  <HeadingPairs>
    <vt:vector size="4" baseType="variant">
      <vt:variant>
        <vt:lpstr>Tema</vt:lpstr>
      </vt:variant>
      <vt:variant>
        <vt:i4>1</vt:i4>
      </vt:variant>
      <vt:variant>
        <vt:lpstr>Títulos de slides</vt:lpstr>
      </vt:variant>
      <vt:variant>
        <vt:i4>7</vt:i4>
      </vt:variant>
    </vt:vector>
  </HeadingPairs>
  <TitlesOfParts>
    <vt:vector size="8" baseType="lpstr">
      <vt:lpstr>Brilho</vt:lpstr>
      <vt:lpstr>Conversando sobre o programa de gestão de membros </vt:lpstr>
      <vt:lpstr>Aí vai a ficha de cadastro de membros antiga para você ter uma ideia inicial</vt:lpstr>
      <vt:lpstr>Necessidades e uso das informações dos membros</vt:lpstr>
      <vt:lpstr>Informações principais</vt:lpstr>
      <vt:lpstr>Família e filhos </vt:lpstr>
      <vt:lpstr>Informações eclesiásticas </vt:lpstr>
      <vt:lpstr>Informações profissionais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Secretaria</dc:creator>
  <cp:lastModifiedBy>Secretaria</cp:lastModifiedBy>
  <cp:revision>14</cp:revision>
  <dcterms:created xsi:type="dcterms:W3CDTF">2015-08-10T17:55:39Z</dcterms:created>
  <dcterms:modified xsi:type="dcterms:W3CDTF">2015-11-03T15:48:06Z</dcterms:modified>
</cp:coreProperties>
</file>