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0" r:id="rId4"/>
    <p:sldId id="259" r:id="rId5"/>
    <p:sldId id="263" r:id="rId6"/>
    <p:sldId id="285" r:id="rId7"/>
    <p:sldId id="264" r:id="rId8"/>
    <p:sldId id="265" r:id="rId9"/>
    <p:sldId id="266" r:id="rId10"/>
    <p:sldId id="261" r:id="rId11"/>
    <p:sldId id="274" r:id="rId12"/>
    <p:sldId id="267" r:id="rId13"/>
    <p:sldId id="268" r:id="rId14"/>
    <p:sldId id="275" r:id="rId15"/>
    <p:sldId id="282" r:id="rId16"/>
    <p:sldId id="272" r:id="rId17"/>
    <p:sldId id="273" r:id="rId18"/>
    <p:sldId id="276" r:id="rId19"/>
    <p:sldId id="283" r:id="rId20"/>
    <p:sldId id="277" r:id="rId21"/>
    <p:sldId id="281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669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5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206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9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589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0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EFF82-F96A-4001-B317-CC7F503F3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Démineur Solver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AAE7F9-3C00-4CBF-AFC6-59FF65104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Darmon Régis</a:t>
            </a:r>
          </a:p>
          <a:p>
            <a:r>
              <a:rPr lang="fr-FR" dirty="0"/>
              <a:t>Thiam </a:t>
            </a:r>
            <a:r>
              <a:rPr lang="fr-FR" dirty="0" err="1"/>
              <a:t>Yague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68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0DAD-15DC-4048-9AB3-5FE8FFA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fontAlgn="base"/>
            <a:r>
              <a:rPr lang="fr-FR" b="1" dirty="0"/>
              <a:t>II - Modèles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1FE1AE-D976-4943-B27D-81CBCDAC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0DAD-15DC-4048-9AB3-5FE8FFA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fontAlgn="base"/>
            <a:r>
              <a:rPr lang="fr-FR" b="1" dirty="0"/>
              <a:t>II – Modèles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Bandit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1FE1AE-D976-4943-B27D-81CBCDAC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8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/>
              <a:t>Bandit Agent</a:t>
            </a:r>
            <a:br>
              <a:rPr lang="fr-FR" dirty="0"/>
            </a:br>
            <a:r>
              <a:rPr lang="fr-FR" sz="3300" i="1" dirty="0"/>
              <a:t>Description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2000"/>
            <a:ext cx="6583681" cy="4455160"/>
          </a:xfrm>
        </p:spPr>
        <p:txBody>
          <a:bodyPr/>
          <a:lstStyle/>
          <a:p>
            <a:r>
              <a:rPr lang="fr-FR" dirty="0" err="1"/>
              <a:t>Subsampling</a:t>
            </a:r>
            <a:r>
              <a:rPr lang="fr-FR" dirty="0"/>
              <a:t> de la grille en sous-grilles</a:t>
            </a:r>
          </a:p>
          <a:p>
            <a:pPr lvl="1"/>
            <a:r>
              <a:rPr lang="fr-FR" dirty="0"/>
              <a:t>4x4 et 5x5  pour environnement 5x5</a:t>
            </a:r>
          </a:p>
          <a:p>
            <a:pPr lvl="1"/>
            <a:r>
              <a:rPr lang="fr-FR" dirty="0"/>
              <a:t>3x3 et 4x4 pour environnement 4x4</a:t>
            </a:r>
          </a:p>
          <a:p>
            <a:r>
              <a:rPr lang="fr-FR" dirty="0"/>
              <a:t>Prise en compte des bords (</a:t>
            </a:r>
            <a:r>
              <a:rPr lang="fr-FR" dirty="0" err="1"/>
              <a:t>array</a:t>
            </a:r>
            <a:r>
              <a:rPr lang="fr-FR" dirty="0"/>
              <a:t> [Haut, Bas, Gauche, Droite])</a:t>
            </a:r>
          </a:p>
          <a:p>
            <a:r>
              <a:rPr lang="fr-FR" dirty="0"/>
              <a:t>Dictionnaire d’apprentissage :</a:t>
            </a:r>
          </a:p>
          <a:p>
            <a:pPr lvl="1"/>
            <a:r>
              <a:rPr lang="fr-FR" dirty="0"/>
              <a:t>Clé : sous-grille + bords</a:t>
            </a:r>
          </a:p>
          <a:p>
            <a:pPr lvl="1"/>
            <a:r>
              <a:rPr lang="fr-FR" dirty="0"/>
              <a:t>Valeurs : 2 </a:t>
            </a:r>
            <a:r>
              <a:rPr lang="fr-FR" dirty="0" err="1"/>
              <a:t>arrays</a:t>
            </a:r>
            <a:r>
              <a:rPr lang="fr-FR" dirty="0"/>
              <a:t> de la taille du nombre de cases</a:t>
            </a:r>
          </a:p>
          <a:p>
            <a:pPr lvl="2"/>
            <a:r>
              <a:rPr lang="fr-FR" dirty="0"/>
              <a:t>Score moyen de la case</a:t>
            </a:r>
          </a:p>
          <a:p>
            <a:pPr lvl="2"/>
            <a:r>
              <a:rPr lang="fr-FR" dirty="0"/>
              <a:t>Compteur pour chaque case</a:t>
            </a:r>
          </a:p>
        </p:txBody>
      </p:sp>
      <p:pic>
        <p:nvPicPr>
          <p:cNvPr id="1026" name="Image 1" descr="https://lh5.googleusercontent.com/PE3NYjWSrIyZbJWoO-r53zMrph6xVZS-E6nGAFK_7uuqZSR3tSYa3PZCxmuuLFxv4KhdCmiBCmkl7ivRsVq47sUcEvD9jJvqghJZeO1mllZA7XIkdSVDCkdoW5rmt5eUQTRM7eID">
            <a:extLst>
              <a:ext uri="{FF2B5EF4-FFF2-40B4-BE49-F238E27FC236}">
                <a16:creationId xmlns:a16="http://schemas.microsoft.com/office/drawing/2014/main" id="{6A2F58DA-A527-4789-8533-838B90F9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30" y="3298506"/>
            <a:ext cx="3524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665EE1B7-F960-43CE-AEFE-2DD22177B83E}"/>
              </a:ext>
            </a:extLst>
          </p:cNvPr>
          <p:cNvSpPr txBox="1">
            <a:spLocks/>
          </p:cNvSpPr>
          <p:nvPr/>
        </p:nvSpPr>
        <p:spPr>
          <a:xfrm>
            <a:off x="1371599" y="2032000"/>
            <a:ext cx="6583681" cy="445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Subsampling</a:t>
            </a:r>
            <a:r>
              <a:rPr lang="fr-FR" dirty="0"/>
              <a:t> de la grille en sous-grilles</a:t>
            </a:r>
          </a:p>
          <a:p>
            <a:pPr lvl="1"/>
            <a:r>
              <a:rPr lang="fr-FR" dirty="0"/>
              <a:t>4x4 et 5x5  pour environnement 5x5</a:t>
            </a:r>
          </a:p>
          <a:p>
            <a:pPr lvl="1"/>
            <a:r>
              <a:rPr lang="fr-FR" dirty="0"/>
              <a:t>3x3 et 4x4 pour environnement 4x4</a:t>
            </a:r>
          </a:p>
          <a:p>
            <a:r>
              <a:rPr lang="fr-FR" dirty="0"/>
              <a:t>Prise en compte des bords (</a:t>
            </a:r>
            <a:r>
              <a:rPr lang="fr-FR" dirty="0" err="1"/>
              <a:t>array</a:t>
            </a:r>
            <a:r>
              <a:rPr lang="fr-FR" dirty="0"/>
              <a:t> [Haut, Bas, Gauche, Droite])</a:t>
            </a: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6CBF2DC0-7AA1-43D8-AB2C-6C9D1BD817D2}"/>
              </a:ext>
            </a:extLst>
          </p:cNvPr>
          <p:cNvSpPr txBox="1">
            <a:spLocks/>
          </p:cNvSpPr>
          <p:nvPr/>
        </p:nvSpPr>
        <p:spPr>
          <a:xfrm>
            <a:off x="1371599" y="2032000"/>
            <a:ext cx="6583681" cy="445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Subsampling</a:t>
            </a:r>
            <a:r>
              <a:rPr lang="fr-FR" dirty="0"/>
              <a:t> de la grille en sous-grilles</a:t>
            </a:r>
          </a:p>
          <a:p>
            <a:pPr lvl="1"/>
            <a:r>
              <a:rPr lang="fr-FR" dirty="0"/>
              <a:t>4x4 et 5x5  pour environnement 5x5</a:t>
            </a:r>
          </a:p>
          <a:p>
            <a:pPr lvl="1"/>
            <a:r>
              <a:rPr lang="fr-FR" dirty="0"/>
              <a:t>3x3 et 4x4 pour environnement 4x4</a:t>
            </a:r>
          </a:p>
        </p:txBody>
      </p:sp>
      <p:grpSp>
        <p:nvGrpSpPr>
          <p:cNvPr id="21" name="Image 2">
            <a:extLst>
              <a:ext uri="{FF2B5EF4-FFF2-40B4-BE49-F238E27FC236}">
                <a16:creationId xmlns:a16="http://schemas.microsoft.com/office/drawing/2014/main" id="{55694ADA-1DEB-4652-B3D3-20A3D45F5181}"/>
              </a:ext>
            </a:extLst>
          </p:cNvPr>
          <p:cNvGrpSpPr/>
          <p:nvPr/>
        </p:nvGrpSpPr>
        <p:grpSpPr>
          <a:xfrm>
            <a:off x="1483360" y="4450396"/>
            <a:ext cx="9102104" cy="1675122"/>
            <a:chOff x="2773680" y="2845116"/>
            <a:chExt cx="9102104" cy="1675122"/>
          </a:xfrm>
        </p:grpSpPr>
        <p:pic>
          <p:nvPicPr>
            <p:cNvPr id="22" name="Picture 4" descr="https://lh3.googleusercontent.com/_Rbjnwo6f20EKJ1J-QSHN71eMr1PMSNRk-6vZ81eWVSn3W9FFxIaBfJ1HqEA-tocyp4qzdgw6cVgl9AtZfzzf4Gu6XTZk8z06HfAAuc-o8XF25HGY-qrZwBitA268LJs2NOJ_U7R">
              <a:extLst>
                <a:ext uri="{FF2B5EF4-FFF2-40B4-BE49-F238E27FC236}">
                  <a16:creationId xmlns:a16="http://schemas.microsoft.com/office/drawing/2014/main" id="{A944395E-ABEF-489B-BE70-2CA1C5F06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680" y="2845116"/>
              <a:ext cx="2569605" cy="1675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lh3.googleusercontent.com/ccCqOxbcYhi89AUktZW8lEbHbg9SfOrJ0DjmdQPzurSNmg9pKc6grnIhQuuQ4aH7WaeWwFN5SlDO0inbPqCaGAw671ErfCfZULo2qJ38Zi0k71rNe3RweMPHWYFXycu2sFHP4yjF">
              <a:extLst>
                <a:ext uri="{FF2B5EF4-FFF2-40B4-BE49-F238E27FC236}">
                  <a16:creationId xmlns:a16="http://schemas.microsoft.com/office/drawing/2014/main" id="{5DB2E96F-25FF-4889-AB69-7C4FF623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265" y="3145470"/>
              <a:ext cx="1359846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lh4.googleusercontent.com/3ZAR8QhX7rmDs_6eCzzo-v9zXe9YxWfJt-AlobUB1jjeDx7YMG9FlHIe7ItCJI9dKSZ7XrGX8jDaTMoUpH9oDhnBjM6-ifDO8onzOmDydYncOZLNV5sxLre28We5J5SNPUCO4jHK">
              <a:extLst>
                <a:ext uri="{FF2B5EF4-FFF2-40B4-BE49-F238E27FC236}">
                  <a16:creationId xmlns:a16="http://schemas.microsoft.com/office/drawing/2014/main" id="{3B6DCDC1-C39A-43B2-8803-9D21ED3CA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654" y="3145470"/>
              <a:ext cx="3348130" cy="101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042E1CB0-C70F-4289-A750-E8BE65082282}"/>
                </a:ext>
              </a:extLst>
            </p:cNvPr>
            <p:cNvSpPr/>
            <p:nvPr/>
          </p:nvSpPr>
          <p:spPr>
            <a:xfrm>
              <a:off x="7370326" y="3429950"/>
              <a:ext cx="825420" cy="4787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Image 3">
            <a:extLst>
              <a:ext uri="{FF2B5EF4-FFF2-40B4-BE49-F238E27FC236}">
                <a16:creationId xmlns:a16="http://schemas.microsoft.com/office/drawing/2014/main" id="{E2A989F3-D802-4BC8-96BE-61050C6C0EF6}"/>
              </a:ext>
            </a:extLst>
          </p:cNvPr>
          <p:cNvGrpSpPr/>
          <p:nvPr/>
        </p:nvGrpSpPr>
        <p:grpSpPr>
          <a:xfrm>
            <a:off x="6088771" y="5128575"/>
            <a:ext cx="5340747" cy="1339850"/>
            <a:chOff x="5581253" y="285750"/>
            <a:chExt cx="5340747" cy="1339850"/>
          </a:xfrm>
        </p:grpSpPr>
        <p:pic>
          <p:nvPicPr>
            <p:cNvPr id="19" name="Picture 8" descr="https://lh4.googleusercontent.com/3ZAR8QhX7rmDs_6eCzzo-v9zXe9YxWfJt-AlobUB1jjeDx7YMG9FlHIe7ItCJI9dKSZ7XrGX8jDaTMoUpH9oDhnBjM6-ifDO8onzOmDydYncOZLNV5sxLre28We5J5SNPUCO4jHK">
              <a:extLst>
                <a:ext uri="{FF2B5EF4-FFF2-40B4-BE49-F238E27FC236}">
                  <a16:creationId xmlns:a16="http://schemas.microsoft.com/office/drawing/2014/main" id="{78537C78-7257-41BA-BE1F-28F6B03C2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253" y="448945"/>
              <a:ext cx="3858213" cy="1176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502A2F-A363-4466-8B16-526AAA0E714D}"/>
                </a:ext>
              </a:extLst>
            </p:cNvPr>
            <p:cNvSpPr/>
            <p:nvPr/>
          </p:nvSpPr>
          <p:spPr>
            <a:xfrm>
              <a:off x="7651750" y="448945"/>
              <a:ext cx="3270250" cy="11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3716D15-46EC-4EDC-A077-773E1363DEA0}"/>
                </a:ext>
              </a:extLst>
            </p:cNvPr>
            <p:cNvSpPr txBox="1"/>
            <p:nvPr/>
          </p:nvSpPr>
          <p:spPr>
            <a:xfrm>
              <a:off x="7804546" y="941230"/>
              <a:ext cx="296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[ [-8, 0, -100, 0], [3, 0, 1, 0] 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FAD532-B54D-4CCE-BAA4-4897A9DE2D8A}"/>
                </a:ext>
              </a:extLst>
            </p:cNvPr>
            <p:cNvSpPr/>
            <p:nvPr/>
          </p:nvSpPr>
          <p:spPr>
            <a:xfrm>
              <a:off x="5581254" y="330200"/>
              <a:ext cx="5340746" cy="374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058C6A-BAAE-4AAA-A91C-DED5C91C9580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7510360" y="330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492A266-E8E0-4CE7-AC8E-0F9580D0DEB0}"/>
                </a:ext>
              </a:extLst>
            </p:cNvPr>
            <p:cNvSpPr txBox="1"/>
            <p:nvPr/>
          </p:nvSpPr>
          <p:spPr>
            <a:xfrm>
              <a:off x="6399530" y="29210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Clé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13399A2-B6CD-4D50-8D55-04AEE55468E3}"/>
                </a:ext>
              </a:extLst>
            </p:cNvPr>
            <p:cNvSpPr txBox="1"/>
            <p:nvPr/>
          </p:nvSpPr>
          <p:spPr>
            <a:xfrm>
              <a:off x="8964930" y="285750"/>
              <a:ext cx="797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Valeur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B3D47D0-DF4A-4832-9978-1DAAE36F6212}"/>
                </a:ext>
              </a:extLst>
            </p:cNvPr>
            <p:cNvSpPr txBox="1"/>
            <p:nvPr/>
          </p:nvSpPr>
          <p:spPr>
            <a:xfrm>
              <a:off x="8139430" y="1289050"/>
              <a:ext cx="1030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i="1" dirty="0"/>
                <a:t>Score moyen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79A5E9E6-C5AC-4CD9-88BF-4AAC5174FCE2}"/>
                </a:ext>
              </a:extLst>
            </p:cNvPr>
            <p:cNvSpPr txBox="1"/>
            <p:nvPr/>
          </p:nvSpPr>
          <p:spPr>
            <a:xfrm>
              <a:off x="9625330" y="1282700"/>
              <a:ext cx="816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i="1" dirty="0"/>
                <a:t>Compteur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440"/>
          </a:xfrm>
        </p:spPr>
        <p:txBody>
          <a:bodyPr/>
          <a:lstStyle/>
          <a:p>
            <a:r>
              <a:rPr lang="fr-FR" dirty="0"/>
              <a:t>Bandit Agent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240"/>
            <a:ext cx="9601200" cy="445516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Description – suite</a:t>
            </a:r>
          </a:p>
          <a:p>
            <a:pPr lvl="1"/>
            <a:r>
              <a:rPr lang="fr-FR" dirty="0"/>
              <a:t>Pour chaque case: </a:t>
            </a:r>
          </a:p>
          <a:p>
            <a:pPr lvl="2"/>
            <a:r>
              <a:rPr lang="fr-FR" dirty="0"/>
              <a:t>observation de ses scores dans le dictionnaire,</a:t>
            </a:r>
          </a:p>
          <a:p>
            <a:pPr lvl="2"/>
            <a:r>
              <a:rPr lang="fr-FR" dirty="0"/>
              <a:t>On garde le meilleur score</a:t>
            </a:r>
          </a:p>
          <a:p>
            <a:pPr lvl="1"/>
            <a:r>
              <a:rPr lang="fr-FR" dirty="0"/>
              <a:t>Sélection en epsilon-</a:t>
            </a:r>
            <a:r>
              <a:rPr lang="fr-FR" dirty="0" err="1"/>
              <a:t>greedy</a:t>
            </a:r>
            <a:r>
              <a:rPr lang="fr-FR" dirty="0"/>
              <a:t> de la meilleure case</a:t>
            </a:r>
          </a:p>
          <a:p>
            <a:pPr lvl="1"/>
            <a:r>
              <a:rPr lang="fr-FR" dirty="0"/>
              <a:t>Mise à jour des scores à partir du </a:t>
            </a:r>
            <a:r>
              <a:rPr lang="fr-FR" dirty="0" err="1"/>
              <a:t>reward</a:t>
            </a:r>
            <a:r>
              <a:rPr lang="fr-FR" dirty="0"/>
              <a:t> résultant</a:t>
            </a:r>
          </a:p>
          <a:p>
            <a:r>
              <a:rPr lang="fr-FR" dirty="0"/>
              <a:t>Résultats</a:t>
            </a:r>
          </a:p>
          <a:p>
            <a:pPr lvl="1"/>
            <a:r>
              <a:rPr lang="fr-FR" dirty="0"/>
              <a:t>Pas de résultats probants </a:t>
            </a:r>
          </a:p>
          <a:p>
            <a:pPr lvl="1"/>
            <a:r>
              <a:rPr lang="fr-FR" dirty="0"/>
              <a:t>Computation time trop élevé : 5 heures pour 10 000 parties, pas assez pour constater une évolution</a:t>
            </a:r>
          </a:p>
          <a:p>
            <a:r>
              <a:rPr lang="fr-FR" dirty="0"/>
              <a:t>Pistes d’amélioration</a:t>
            </a:r>
          </a:p>
          <a:p>
            <a:pPr lvl="1"/>
            <a:r>
              <a:rPr lang="fr-FR" dirty="0"/>
              <a:t>Test de rotation pour diviser le dictionnaire par 4</a:t>
            </a:r>
          </a:p>
          <a:p>
            <a:pPr lvl="1"/>
            <a:r>
              <a:rPr lang="fr-FR" dirty="0"/>
              <a:t>Epurer le code</a:t>
            </a:r>
          </a:p>
        </p:txBody>
      </p:sp>
    </p:spTree>
    <p:extLst>
      <p:ext uri="{BB962C8B-B14F-4D97-AF65-F5344CB8AC3E}">
        <p14:creationId xmlns:p14="http://schemas.microsoft.com/office/powerpoint/2010/main" val="111574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0DAD-15DC-4048-9AB3-5FE8FFA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fontAlgn="base"/>
            <a:r>
              <a:rPr lang="fr-FR" b="1" dirty="0"/>
              <a:t>II – Modèles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Q-Learning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1FE1AE-D976-4943-B27D-81CBCDAC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86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/>
              <a:t>Q-Learning Agent</a:t>
            </a:r>
            <a:br>
              <a:rPr lang="fr-FR" dirty="0"/>
            </a:br>
            <a:r>
              <a:rPr lang="fr-FR" sz="3000" dirty="0"/>
              <a:t>Description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9640"/>
            <a:ext cx="9601200" cy="4455160"/>
          </a:xfrm>
        </p:spPr>
        <p:txBody>
          <a:bodyPr/>
          <a:lstStyle/>
          <a:p>
            <a:r>
              <a:rPr lang="fr-FR" dirty="0"/>
              <a:t>Etats: grille entière </a:t>
            </a:r>
          </a:p>
          <a:p>
            <a:endParaRPr lang="fr-FR" dirty="0"/>
          </a:p>
          <a:p>
            <a:r>
              <a:rPr lang="fr-FR" dirty="0"/>
              <a:t>Update des q-value avec du </a:t>
            </a:r>
            <a:r>
              <a:rPr lang="fr-FR" dirty="0" err="1"/>
              <a:t>bootstrapping</a:t>
            </a:r>
            <a:r>
              <a:rPr lang="fr-FR" dirty="0"/>
              <a:t> en utilisant l’équation de Bellman.</a:t>
            </a:r>
          </a:p>
          <a:p>
            <a:endParaRPr lang="fr-FR" dirty="0"/>
          </a:p>
          <a:p>
            <a:r>
              <a:rPr lang="fr-FR" dirty="0"/>
              <a:t>Exploration en epsilon-</a:t>
            </a:r>
            <a:r>
              <a:rPr lang="fr-FR" dirty="0" err="1"/>
              <a:t>greedy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9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/>
              <a:t>Q-Learning Agent</a:t>
            </a:r>
            <a:br>
              <a:rPr lang="fr-FR" dirty="0"/>
            </a:br>
            <a:r>
              <a:rPr lang="fr-FR" sz="3000" dirty="0"/>
              <a:t>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7600"/>
            <a:ext cx="9601200" cy="4178300"/>
          </a:xfrm>
        </p:spPr>
        <p:txBody>
          <a:bodyPr/>
          <a:lstStyle/>
          <a:p>
            <a:r>
              <a:rPr lang="fr-FR" dirty="0"/>
              <a:t>Environnement 4 X 4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00" dirty="0"/>
          </a:p>
          <a:p>
            <a:r>
              <a:rPr lang="fr-FR" dirty="0"/>
              <a:t>Environnement 5 X 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234E98-ABFB-441A-A370-8017DC44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17" y="1831300"/>
            <a:ext cx="3397194" cy="20419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BA994D1-CB59-4F00-AD74-92608DB9B234}"/>
              </a:ext>
            </a:extLst>
          </p:cNvPr>
          <p:cNvSpPr txBox="1"/>
          <p:nvPr/>
        </p:nvSpPr>
        <p:spPr>
          <a:xfrm>
            <a:off x="3860800" y="15113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victoire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2FB817-8E36-4966-84BA-E03B86AF5882}"/>
              </a:ext>
            </a:extLst>
          </p:cNvPr>
          <p:cNvSpPr txBox="1"/>
          <p:nvPr/>
        </p:nvSpPr>
        <p:spPr>
          <a:xfrm>
            <a:off x="7251700" y="1511300"/>
            <a:ext cx="28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tours par partie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5169A36-E883-4F31-98AF-4263BAB4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2" y="1835819"/>
            <a:ext cx="3397193" cy="20374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6039D69-A7A3-49D3-B615-1A432F71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2" y="4406453"/>
            <a:ext cx="3397193" cy="203741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4BB5221-638D-4EE6-91FC-1A9A3D823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018" y="4406453"/>
            <a:ext cx="3389676" cy="20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0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779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/>
              <a:t>Q-Learning Agent</a:t>
            </a:r>
            <a:br>
              <a:rPr lang="fr-FR" dirty="0"/>
            </a:br>
            <a:r>
              <a:rPr lang="fr-FR" sz="3000" dirty="0"/>
              <a:t>Pistes d’amélioration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4100"/>
            <a:ext cx="9601200" cy="4178300"/>
          </a:xfrm>
        </p:spPr>
        <p:txBody>
          <a:bodyPr/>
          <a:lstStyle/>
          <a:p>
            <a:r>
              <a:rPr lang="fr-FR" dirty="0"/>
              <a:t>Crash des résultats en passant de 4x4 à 5x5 :</a:t>
            </a:r>
          </a:p>
          <a:p>
            <a:pPr lvl="1"/>
            <a:r>
              <a:rPr lang="fr-FR" dirty="0"/>
              <a:t>Le nombre d’états explose, et le training time nécessaire est exponentiel</a:t>
            </a:r>
          </a:p>
          <a:p>
            <a:pPr lvl="1"/>
            <a:endParaRPr lang="fr-FR" dirty="0"/>
          </a:p>
          <a:p>
            <a:r>
              <a:rPr lang="fr-FR" dirty="0"/>
              <a:t>Modèle uniquement adapté à un environnement 4x4 ou 3x3</a:t>
            </a:r>
          </a:p>
          <a:p>
            <a:pPr lvl="1"/>
            <a:r>
              <a:rPr lang="fr-FR" dirty="0"/>
              <a:t>Pour briser cette contrainte, adopter la logique utilisée par l’agent Bandit </a:t>
            </a:r>
            <a:r>
              <a:rPr lang="fr-FR" dirty="0">
                <a:sym typeface="Wingdings" panose="05000000000000000000" pitchFamily="2" charset="2"/>
              </a:rPr>
              <a:t> computation time trop important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Augmenter le temps d’entraînement  augmentation exponentielle avec l’augmentation de la taille de la grille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17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0DAD-15DC-4048-9AB3-5FE8FFA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fontAlgn="base"/>
            <a:r>
              <a:rPr lang="fr-FR" b="1" dirty="0"/>
              <a:t>II – Modèles</a:t>
            </a:r>
            <a:br>
              <a:rPr lang="fr-FR" b="1" dirty="0"/>
            </a:br>
            <a:br>
              <a:rPr lang="fr-FR" b="1" dirty="0"/>
            </a:br>
            <a:r>
              <a:rPr lang="fr-FR" b="1" dirty="0" err="1"/>
              <a:t>Deep</a:t>
            </a:r>
            <a:r>
              <a:rPr lang="fr-FR" b="1" dirty="0"/>
              <a:t> Q-Learning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1FE1AE-D976-4943-B27D-81CBCDAC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30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Deep</a:t>
            </a:r>
            <a:r>
              <a:rPr lang="fr-FR" dirty="0"/>
              <a:t> Q-Learning Agent</a:t>
            </a:r>
            <a:br>
              <a:rPr lang="fr-FR" dirty="0"/>
            </a:br>
            <a:r>
              <a:rPr lang="fr-FR" sz="3000" dirty="0"/>
              <a:t>Description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FCC963-9344-40E2-B0C9-7E674022F7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50440"/>
                <a:ext cx="9601200" cy="4455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/>
                  <a:t>Objectif : Approximation de la q-value  </a:t>
                </a:r>
              </a:p>
              <a:p>
                <a:r>
                  <a:rPr lang="fr-FR" dirty="0"/>
                  <a:t>En entrée: Différence entre deux états successifs de la grille pixélisée. </a:t>
                </a:r>
              </a:p>
              <a:p>
                <a:r>
                  <a:rPr lang="fr-FR" dirty="0" err="1"/>
                  <a:t>Loss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fr-FR" dirty="0"/>
                          <m:t>r</m:t>
                        </m:r>
                        <m:r>
                          <m:rPr>
                            <m:nor/>
                          </m:rPr>
                          <a:rPr lang="fr-FR" dirty="0"/>
                          <m:t>+</m:t>
                        </m:r>
                        <m: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𝑄𝑒𝑠𝑡𝑖𝑚𝑎𝑡𝑒𝑑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)]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SGD pour l’optimisation</a:t>
                </a:r>
              </a:p>
              <a:p>
                <a:r>
                  <a:rPr lang="fr-FR" dirty="0"/>
                  <a:t>« Expérience Replay » pour entrainer le modèle avec replacement.</a:t>
                </a:r>
              </a:p>
              <a:p>
                <a:r>
                  <a:rPr lang="fr-FR" dirty="0"/>
                  <a:t>Exploration en epsilon </a:t>
                </a:r>
                <a:r>
                  <a:rPr lang="fr-FR" dirty="0" err="1"/>
                  <a:t>greedy</a:t>
                </a:r>
                <a:endParaRPr lang="fr-FR" dirty="0"/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FCC963-9344-40E2-B0C9-7E674022F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50440"/>
                <a:ext cx="9601200" cy="4455160"/>
              </a:xfrm>
              <a:blipFill>
                <a:blip r:embed="rId2"/>
                <a:stretch>
                  <a:fillRect l="-635" t="-1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3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C7F8A-41AA-464B-ACB3-DFDC5358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854B11-6D5F-4DF2-9EA1-FF733C46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5440"/>
            <a:ext cx="10617200" cy="5130800"/>
          </a:xfrm>
        </p:spPr>
        <p:txBody>
          <a:bodyPr numCol="1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fr-FR" b="1" dirty="0"/>
              <a:t>Présentation de démineur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Règles du jeu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Environnement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Difficulté du cas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Méthodologie d’apprentissage et KPIs suivis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Baseline : </a:t>
            </a:r>
            <a:r>
              <a:rPr lang="fr-FR" dirty="0" err="1"/>
              <a:t>Random</a:t>
            </a:r>
            <a:r>
              <a:rPr lang="fr-FR" dirty="0"/>
              <a:t> agent</a:t>
            </a:r>
          </a:p>
          <a:p>
            <a:pPr marL="457200" indent="-457200" fontAlgn="base">
              <a:buFont typeface="+mj-lt"/>
              <a:buAutoNum type="arabicPeriod"/>
            </a:pPr>
            <a:endParaRPr lang="fr-FR" b="1" dirty="0"/>
          </a:p>
          <a:p>
            <a:pPr marL="457200" indent="-457200" fontAlgn="base">
              <a:buFont typeface="+mj-lt"/>
              <a:buAutoNum type="arabicPeriod"/>
            </a:pPr>
            <a:r>
              <a:rPr lang="fr-FR" b="1" dirty="0"/>
              <a:t>Modèles essayés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Bandit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/>
              <a:t>Q-Learning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fr-FR" dirty="0" err="1"/>
              <a:t>Deep</a:t>
            </a:r>
            <a:r>
              <a:rPr lang="fr-FR" dirty="0"/>
              <a:t> Q-Learning</a:t>
            </a:r>
          </a:p>
        </p:txBody>
      </p:sp>
    </p:spTree>
    <p:extLst>
      <p:ext uri="{BB962C8B-B14F-4D97-AF65-F5344CB8AC3E}">
        <p14:creationId xmlns:p14="http://schemas.microsoft.com/office/powerpoint/2010/main" val="245133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Deep</a:t>
            </a:r>
            <a:r>
              <a:rPr lang="fr-FR" dirty="0"/>
              <a:t> Q-Learning Agent</a:t>
            </a:r>
            <a:br>
              <a:rPr lang="fr-FR" dirty="0"/>
            </a:br>
            <a:r>
              <a:rPr lang="fr-FR" sz="3000" dirty="0"/>
              <a:t>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7600"/>
            <a:ext cx="9601200" cy="5638800"/>
          </a:xfrm>
        </p:spPr>
        <p:txBody>
          <a:bodyPr>
            <a:normAutofit/>
          </a:bodyPr>
          <a:lstStyle/>
          <a:p>
            <a:r>
              <a:rPr lang="fr-FR" dirty="0"/>
              <a:t>Environnement 4 X 4</a:t>
            </a:r>
          </a:p>
          <a:p>
            <a:pPr lvl="1"/>
            <a:r>
              <a:rPr lang="fr-FR" dirty="0" err="1"/>
              <a:t>Conv</a:t>
            </a:r>
            <a:r>
              <a:rPr lang="fr-FR" dirty="0"/>
              <a:t> 2D (2x2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00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Les résultats sont dégradés par rapport au </a:t>
            </a:r>
            <a:r>
              <a:rPr lang="fr-FR" dirty="0" err="1"/>
              <a:t>Random</a:t>
            </a:r>
            <a:r>
              <a:rPr lang="fr-FR" dirty="0"/>
              <a:t> Agent.</a:t>
            </a:r>
          </a:p>
          <a:p>
            <a:pPr marL="0" indent="0">
              <a:buNone/>
            </a:pPr>
            <a:r>
              <a:rPr lang="fr-FR" dirty="0"/>
              <a:t>En effet, les patterns au démineurs ne sont pas visibles sur un stride 2x2.</a:t>
            </a:r>
          </a:p>
          <a:p>
            <a:pPr marL="0" indent="0">
              <a:buNone/>
            </a:pPr>
            <a:r>
              <a:rPr lang="fr-FR" dirty="0"/>
              <a:t>L’environnement 4x4 semble trop faible pour jouer un </a:t>
            </a:r>
            <a:r>
              <a:rPr lang="fr-FR" dirty="0" err="1"/>
              <a:t>Deep</a:t>
            </a:r>
            <a:r>
              <a:rPr lang="fr-FR" dirty="0"/>
              <a:t> Q-Learning Agent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A994D1-CB59-4F00-AD74-92608DB9B234}"/>
              </a:ext>
            </a:extLst>
          </p:cNvPr>
          <p:cNvSpPr txBox="1"/>
          <p:nvPr/>
        </p:nvSpPr>
        <p:spPr>
          <a:xfrm>
            <a:off x="3860800" y="20955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victoire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2FB817-8E36-4966-84BA-E03B86AF5882}"/>
              </a:ext>
            </a:extLst>
          </p:cNvPr>
          <p:cNvSpPr txBox="1"/>
          <p:nvPr/>
        </p:nvSpPr>
        <p:spPr>
          <a:xfrm>
            <a:off x="7251700" y="2095500"/>
            <a:ext cx="28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tours par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5C94F9-BF94-4670-941F-952DA0ED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1" y="2415500"/>
            <a:ext cx="3397194" cy="20374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64BC9E-6782-4985-BDFF-B4468153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19" y="2413134"/>
            <a:ext cx="3397194" cy="20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Deep</a:t>
            </a:r>
            <a:r>
              <a:rPr lang="fr-FR" dirty="0"/>
              <a:t> Q-Learning Agent</a:t>
            </a:r>
            <a:br>
              <a:rPr lang="fr-FR" dirty="0"/>
            </a:br>
            <a:r>
              <a:rPr lang="fr-FR" sz="3000" dirty="0"/>
              <a:t>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7600"/>
            <a:ext cx="9601200" cy="5638800"/>
          </a:xfrm>
        </p:spPr>
        <p:txBody>
          <a:bodyPr>
            <a:normAutofit/>
          </a:bodyPr>
          <a:lstStyle/>
          <a:p>
            <a:r>
              <a:rPr lang="fr-FR" dirty="0"/>
              <a:t>Environnement 5 X 5</a:t>
            </a:r>
          </a:p>
          <a:p>
            <a:pPr lvl="1"/>
            <a:r>
              <a:rPr lang="fr-FR" dirty="0" err="1"/>
              <a:t>Conv</a:t>
            </a:r>
            <a:r>
              <a:rPr lang="fr-FR" dirty="0"/>
              <a:t> 2D (3x3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00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Les résultats sur les victoires progressent, tandis que le nombre de tours par partie demeure très faible.</a:t>
            </a:r>
          </a:p>
          <a:p>
            <a:pPr marL="0" indent="0">
              <a:buNone/>
            </a:pPr>
            <a:r>
              <a:rPr lang="fr-FR" dirty="0"/>
              <a:t>Le nombre de parties d’entraînement est bien trop faible.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A994D1-CB59-4F00-AD74-92608DB9B234}"/>
              </a:ext>
            </a:extLst>
          </p:cNvPr>
          <p:cNvSpPr txBox="1"/>
          <p:nvPr/>
        </p:nvSpPr>
        <p:spPr>
          <a:xfrm>
            <a:off x="3860800" y="20955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victoire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2FB817-8E36-4966-84BA-E03B86AF5882}"/>
              </a:ext>
            </a:extLst>
          </p:cNvPr>
          <p:cNvSpPr txBox="1"/>
          <p:nvPr/>
        </p:nvSpPr>
        <p:spPr>
          <a:xfrm>
            <a:off x="7251700" y="2095500"/>
            <a:ext cx="28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tours par partie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480F4B-A060-41EE-9143-6ED40979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18" y="2509634"/>
            <a:ext cx="3397194" cy="20419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926672-95A2-4D77-95F1-8CC95E37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1" y="2509634"/>
            <a:ext cx="3397194" cy="20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77900"/>
            <a:ext cx="9601200" cy="72644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Deep</a:t>
            </a:r>
            <a:r>
              <a:rPr lang="fr-FR" dirty="0"/>
              <a:t> Q-Learning Agent</a:t>
            </a:r>
            <a:br>
              <a:rPr lang="fr-FR" dirty="0"/>
            </a:br>
            <a:r>
              <a:rPr lang="fr-FR" sz="3000" dirty="0"/>
              <a:t>Pistes d’amélioration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4100"/>
            <a:ext cx="9601200" cy="4178300"/>
          </a:xfrm>
        </p:spPr>
        <p:txBody>
          <a:bodyPr/>
          <a:lstStyle/>
          <a:p>
            <a:r>
              <a:rPr lang="fr-FR" dirty="0"/>
              <a:t>Trouver une meilleure architecture du réseau de neurones qui permettrait d’approximer plus efficacement les q-values</a:t>
            </a:r>
          </a:p>
          <a:p>
            <a:endParaRPr lang="fr-FR" dirty="0"/>
          </a:p>
          <a:p>
            <a:r>
              <a:rPr lang="fr-FR" dirty="0"/>
              <a:t>Constat : les patterns apparaissent à partir de strides de 4x4 jusqu’à 6x6</a:t>
            </a:r>
          </a:p>
          <a:p>
            <a:pPr lvl="1"/>
            <a:r>
              <a:rPr lang="fr-FR" dirty="0" err="1"/>
              <a:t>Conv</a:t>
            </a:r>
            <a:r>
              <a:rPr lang="fr-FR" dirty="0"/>
              <a:t> 2D </a:t>
            </a:r>
            <a:r>
              <a:rPr lang="fr-FR" dirty="0" err="1"/>
              <a:t>layers</a:t>
            </a:r>
            <a:r>
              <a:rPr lang="fr-FR" dirty="0"/>
              <a:t> correspondants</a:t>
            </a:r>
          </a:p>
          <a:p>
            <a:pPr lvl="1"/>
            <a:r>
              <a:rPr lang="fr-FR" dirty="0"/>
              <a:t>Besoin de tester sur des environnements plus larges (7x7 ou 8x8) </a:t>
            </a:r>
            <a:r>
              <a:rPr lang="fr-FR" dirty="0">
                <a:sym typeface="Wingdings" panose="05000000000000000000" pitchFamily="2" charset="2"/>
              </a:rPr>
              <a:t> computation time trop important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94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75A2E-719A-47EB-B468-EBA2D1CB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8756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0DAD-15DC-4048-9AB3-5FE8FFA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fontAlgn="base"/>
            <a:r>
              <a:rPr lang="fr-FR" b="1" dirty="0"/>
              <a:t>I - Présentation </a:t>
            </a:r>
            <a:r>
              <a:rPr lang="fr-FR" b="1" dirty="0" err="1"/>
              <a:t>dU</a:t>
            </a:r>
            <a:r>
              <a:rPr lang="fr-FR" b="1" dirty="0"/>
              <a:t> démineur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1FE1AE-D976-4943-B27D-81CBCDAC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75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774E6-74EB-4F14-BFBE-1A9F250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560"/>
          </a:xfrm>
        </p:spPr>
        <p:txBody>
          <a:bodyPr/>
          <a:lstStyle/>
          <a:p>
            <a:r>
              <a:rPr lang="fr-FR" dirty="0"/>
              <a:t>Règles du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8FC0F3-D8C7-47BC-97AD-5494DB94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45" y="1564639"/>
            <a:ext cx="3340770" cy="4459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D595889-0EE2-4035-B67B-DB5703C725EF}"/>
              </a:ext>
            </a:extLst>
          </p:cNvPr>
          <p:cNvSpPr txBox="1"/>
          <p:nvPr/>
        </p:nvSpPr>
        <p:spPr>
          <a:xfrm>
            <a:off x="4592320" y="6167120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Exemple de grille 9 x 9 avec 10 mines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D2E3-F5C8-4861-80A6-DEBDA929DDF3}"/>
              </a:ext>
            </a:extLst>
          </p:cNvPr>
          <p:cNvSpPr/>
          <p:nvPr/>
        </p:nvSpPr>
        <p:spPr>
          <a:xfrm>
            <a:off x="9084927" y="6556494"/>
            <a:ext cx="307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/>
              <a:t>Source : http://demineur.hugames.fr/</a:t>
            </a:r>
          </a:p>
        </p:txBody>
      </p:sp>
    </p:spTree>
    <p:extLst>
      <p:ext uri="{BB962C8B-B14F-4D97-AF65-F5344CB8AC3E}">
        <p14:creationId xmlns:p14="http://schemas.microsoft.com/office/powerpoint/2010/main" val="339933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CD24A-CFC9-4E1E-ADDD-81799AB2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720"/>
          </a:xfrm>
        </p:spPr>
        <p:txBody>
          <a:bodyPr>
            <a:normAutofit fontScale="90000"/>
          </a:bodyPr>
          <a:lstStyle/>
          <a:p>
            <a:r>
              <a:rPr lang="fr-FR" dirty="0"/>
              <a:t>Environnement et fonctionnement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DF9C3-4291-4A6A-A86E-74DCE446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520"/>
            <a:ext cx="9601200" cy="4996180"/>
          </a:xfrm>
        </p:spPr>
        <p:txBody>
          <a:bodyPr>
            <a:normAutofit/>
          </a:bodyPr>
          <a:lstStyle/>
          <a:p>
            <a:r>
              <a:rPr lang="fr-FR" dirty="0"/>
              <a:t>Fonctionnement de l’environnement : </a:t>
            </a:r>
          </a:p>
          <a:p>
            <a:pPr lvl="1"/>
            <a:r>
              <a:rPr lang="fr-FR" dirty="0"/>
              <a:t>Pour chaque case, deux valeurs:</a:t>
            </a:r>
          </a:p>
          <a:p>
            <a:pPr lvl="2"/>
            <a:r>
              <a:rPr lang="fr-FR" dirty="0" err="1"/>
              <a:t>Screen_state</a:t>
            </a:r>
            <a:r>
              <a:rPr lang="fr-FR" dirty="0"/>
              <a:t> : la case est-elle découverte ou non</a:t>
            </a:r>
          </a:p>
          <a:p>
            <a:pPr lvl="2"/>
            <a:r>
              <a:rPr lang="fr-FR" dirty="0"/>
              <a:t>Valeur réelle</a:t>
            </a:r>
          </a:p>
          <a:p>
            <a:r>
              <a:rPr lang="fr-FR" dirty="0"/>
              <a:t>Observations renvoyée à l’agent :</a:t>
            </a:r>
          </a:p>
          <a:p>
            <a:pPr lvl="1"/>
            <a:r>
              <a:rPr lang="fr-FR" dirty="0"/>
              <a:t>Grille affichée</a:t>
            </a:r>
          </a:p>
          <a:p>
            <a:r>
              <a:rPr lang="fr-FR" dirty="0"/>
              <a:t>Actions sélectionnables par l’agent :</a:t>
            </a:r>
          </a:p>
          <a:p>
            <a:pPr lvl="1"/>
            <a:r>
              <a:rPr lang="fr-FR" dirty="0"/>
              <a:t>L’ensemble des cases de la grille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3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CD24A-CFC9-4E1E-ADDD-81799AB2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720"/>
          </a:xfrm>
        </p:spPr>
        <p:txBody>
          <a:bodyPr>
            <a:normAutofit fontScale="90000"/>
          </a:bodyPr>
          <a:lstStyle/>
          <a:p>
            <a:r>
              <a:rPr lang="fr-FR" dirty="0"/>
              <a:t>Environnement et fonctionnement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DF9C3-4291-4A6A-A86E-74DCE446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520"/>
            <a:ext cx="9601200" cy="4996180"/>
          </a:xfrm>
        </p:spPr>
        <p:txBody>
          <a:bodyPr>
            <a:normAutofit/>
          </a:bodyPr>
          <a:lstStyle/>
          <a:p>
            <a:r>
              <a:rPr lang="fr-FR" dirty="0" err="1"/>
              <a:t>Rewards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+1 par case découverte lors du tour (possibilité de plusieurs cases si valeur de la case sélectionnée = 0)</a:t>
            </a:r>
          </a:p>
          <a:p>
            <a:pPr lvl="1"/>
            <a:r>
              <a:rPr lang="fr-FR" dirty="0"/>
              <a:t>- 10 si mine</a:t>
            </a:r>
          </a:p>
          <a:p>
            <a:pPr lvl="1"/>
            <a:r>
              <a:rPr lang="fr-FR" dirty="0"/>
              <a:t>- 1000 si case déjà découverte</a:t>
            </a:r>
          </a:p>
          <a:p>
            <a:r>
              <a:rPr lang="fr-FR" dirty="0"/>
              <a:t>Fin de partie - deux alternatives :</a:t>
            </a:r>
          </a:p>
          <a:p>
            <a:pPr lvl="1"/>
            <a:r>
              <a:rPr lang="fr-FR" dirty="0"/>
              <a:t>La case sélectionnée par l’agent est une mine </a:t>
            </a:r>
            <a:r>
              <a:rPr lang="fr-FR" dirty="0">
                <a:sym typeface="Wingdings" panose="05000000000000000000" pitchFamily="2" charset="2"/>
              </a:rPr>
              <a:t> Partie perdue</a:t>
            </a:r>
            <a:endParaRPr lang="fr-FR" dirty="0"/>
          </a:p>
          <a:p>
            <a:pPr lvl="1"/>
            <a:r>
              <a:rPr lang="fr-FR" dirty="0"/>
              <a:t>Toutes les cases sans mines ont été découvertes </a:t>
            </a:r>
            <a:r>
              <a:rPr lang="fr-FR" dirty="0">
                <a:sym typeface="Wingdings" panose="05000000000000000000" pitchFamily="2" charset="2"/>
              </a:rPr>
              <a:t> Partie gagnée</a:t>
            </a:r>
            <a:endParaRPr lang="fr-FR" dirty="0"/>
          </a:p>
          <a:p>
            <a:r>
              <a:rPr lang="fr-FR" dirty="0"/>
              <a:t>Spécificités :</a:t>
            </a:r>
          </a:p>
          <a:p>
            <a:pPr lvl="1"/>
            <a:r>
              <a:rPr lang="fr-FR" dirty="0"/>
              <a:t>Pas de drapeau</a:t>
            </a:r>
          </a:p>
          <a:p>
            <a:pPr lvl="1"/>
            <a:r>
              <a:rPr lang="fr-FR" dirty="0"/>
              <a:t>La première case sélectionnée n’est jamais une mine</a:t>
            </a:r>
          </a:p>
        </p:txBody>
      </p:sp>
    </p:spTree>
    <p:extLst>
      <p:ext uri="{BB962C8B-B14F-4D97-AF65-F5344CB8AC3E}">
        <p14:creationId xmlns:p14="http://schemas.microsoft.com/office/powerpoint/2010/main" val="4024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CD24A-CFC9-4E1E-ADDD-81799AB2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720"/>
          </a:xfrm>
        </p:spPr>
        <p:txBody>
          <a:bodyPr>
            <a:normAutofit/>
          </a:bodyPr>
          <a:lstStyle/>
          <a:p>
            <a:r>
              <a:rPr lang="fr-FR" dirty="0"/>
              <a:t>Difficulté du cas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DF9C3-4291-4A6A-A86E-74DCE446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520"/>
            <a:ext cx="9601200" cy="4373880"/>
          </a:xfrm>
        </p:spPr>
        <p:txBody>
          <a:bodyPr>
            <a:normAutofit/>
          </a:bodyPr>
          <a:lstStyle/>
          <a:p>
            <a:r>
              <a:rPr lang="fr-FR" dirty="0"/>
              <a:t>L’état du jeu est représenté par la grille affichée envoyée à l’agent par l’environnement</a:t>
            </a:r>
          </a:p>
          <a:p>
            <a:endParaRPr lang="fr-FR" dirty="0"/>
          </a:p>
          <a:p>
            <a:r>
              <a:rPr lang="fr-FR" dirty="0"/>
              <a:t>Très grand nombre d’états possible :</a:t>
            </a:r>
          </a:p>
          <a:p>
            <a:pPr lvl="1"/>
            <a:r>
              <a:rPr lang="fr-FR" dirty="0"/>
              <a:t>O(x*y</a:t>
            </a:r>
            <a:r>
              <a:rPr lang="fr-FR" baseline="30000" dirty="0"/>
              <a:t>10</a:t>
            </a:r>
            <a:r>
              <a:rPr lang="fr-FR" dirty="0"/>
              <a:t>) </a:t>
            </a:r>
            <a:r>
              <a:rPr lang="fr-FR" sz="1600" i="1" dirty="0"/>
              <a:t>avec x et y les dimensions de la grille</a:t>
            </a:r>
          </a:p>
          <a:p>
            <a:endParaRPr lang="fr-FR" i="1" dirty="0"/>
          </a:p>
          <a:p>
            <a:r>
              <a:rPr lang="fr-FR" i="1" dirty="0"/>
              <a:t>L’apprentissage se traduit par la reconnaissance de patterns sur la grille.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74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852A7-CFE2-4A84-86FA-9422D09F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fr-FR" dirty="0"/>
              <a:t>Méthodologie d’apprentissage et KPIs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9D17E-76BC-4EEC-BD31-4DB84678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10027920" cy="434340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Environnements testés :</a:t>
            </a:r>
          </a:p>
          <a:p>
            <a:pPr lvl="1"/>
            <a:r>
              <a:rPr lang="fr-FR" dirty="0"/>
              <a:t>4 x 4 – 3 mines</a:t>
            </a:r>
          </a:p>
          <a:p>
            <a:pPr lvl="1"/>
            <a:r>
              <a:rPr lang="fr-FR" dirty="0"/>
              <a:t>5 x 5 – 5 mines</a:t>
            </a:r>
          </a:p>
          <a:p>
            <a:r>
              <a:rPr lang="fr-FR" dirty="0"/>
              <a:t>Conservation de l’apprentissage :</a:t>
            </a:r>
          </a:p>
          <a:p>
            <a:pPr lvl="1"/>
            <a:r>
              <a:rPr lang="fr-FR" dirty="0"/>
              <a:t>Sauvegarde de l’objet d’apprentissage (dictionnaire du Q pour du Q-Learning par exemple), puis chargement du plus récent à chaque nouveau run</a:t>
            </a:r>
          </a:p>
          <a:p>
            <a:r>
              <a:rPr lang="fr-FR" dirty="0"/>
              <a:t>Observation de l’apprentissage :</a:t>
            </a:r>
          </a:p>
          <a:p>
            <a:pPr lvl="1"/>
            <a:r>
              <a:rPr lang="fr-FR" dirty="0"/>
              <a:t>Training sur 200 000 parties.</a:t>
            </a:r>
          </a:p>
          <a:p>
            <a:pPr lvl="1"/>
            <a:r>
              <a:rPr lang="fr-FR" dirty="0"/>
              <a:t>Lots de 10 000 parties splitté en exploration (epsilon = 0.2) / exploitation (epsilon = 0) sur 90% / 10% des parties</a:t>
            </a:r>
          </a:p>
          <a:p>
            <a:pPr lvl="1"/>
            <a:r>
              <a:rPr lang="fr-FR" dirty="0"/>
              <a:t>Résultats de chaque lot incrémentés sur un fichier csv</a:t>
            </a:r>
          </a:p>
          <a:p>
            <a:r>
              <a:rPr lang="fr-FR" dirty="0"/>
              <a:t>KPIs observés dans le csv :</a:t>
            </a:r>
          </a:p>
          <a:p>
            <a:pPr lvl="1"/>
            <a:r>
              <a:rPr lang="fr-FR" dirty="0"/>
              <a:t>Parties de la phase d’exploitation :</a:t>
            </a:r>
          </a:p>
          <a:p>
            <a:pPr lvl="2"/>
            <a:r>
              <a:rPr lang="fr-FR" dirty="0"/>
              <a:t>Gagnées</a:t>
            </a:r>
          </a:p>
          <a:p>
            <a:pPr lvl="2"/>
            <a:r>
              <a:rPr lang="fr-FR" dirty="0"/>
              <a:t>Perdues</a:t>
            </a:r>
          </a:p>
          <a:p>
            <a:pPr lvl="2"/>
            <a:r>
              <a:rPr lang="fr-FR" dirty="0"/>
              <a:t>Nombre moyen de tours joués dans chaque partie</a:t>
            </a:r>
          </a:p>
          <a:p>
            <a:pPr lvl="1"/>
            <a:r>
              <a:rPr lang="fr-FR" dirty="0"/>
              <a:t>Nombre de parties d’entraînement</a:t>
            </a:r>
          </a:p>
        </p:txBody>
      </p:sp>
    </p:spTree>
    <p:extLst>
      <p:ext uri="{BB962C8B-B14F-4D97-AF65-F5344CB8AC3E}">
        <p14:creationId xmlns:p14="http://schemas.microsoft.com/office/powerpoint/2010/main" val="343285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C9D9-4888-4861-B708-095715E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440"/>
          </a:xfrm>
        </p:spPr>
        <p:txBody>
          <a:bodyPr/>
          <a:lstStyle/>
          <a:p>
            <a:r>
              <a:rPr lang="fr-FR" dirty="0"/>
              <a:t>Baseline – </a:t>
            </a:r>
            <a:r>
              <a:rPr lang="fr-FR" dirty="0" err="1"/>
              <a:t>Random</a:t>
            </a:r>
            <a:r>
              <a:rPr lang="fr-FR" dirty="0"/>
              <a:t> Agent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C963-9344-40E2-B0C9-7E674022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240"/>
            <a:ext cx="9601200" cy="4455160"/>
          </a:xfrm>
        </p:spPr>
        <p:txBody>
          <a:bodyPr/>
          <a:lstStyle/>
          <a:p>
            <a:r>
              <a:rPr lang="fr-FR" dirty="0"/>
              <a:t>Sélectionne aléatoirement n’importe quelle case à chaque tour</a:t>
            </a:r>
          </a:p>
          <a:p>
            <a:r>
              <a:rPr lang="fr-FR" dirty="0"/>
              <a:t>Résultats :</a:t>
            </a:r>
          </a:p>
          <a:p>
            <a:pPr lvl="1"/>
            <a:r>
              <a:rPr lang="fr-FR" dirty="0"/>
              <a:t>Environnement : 4x4 – 3 mines</a:t>
            </a:r>
          </a:p>
          <a:p>
            <a:pPr lvl="2"/>
            <a:r>
              <a:rPr lang="fr-FR" dirty="0"/>
              <a:t>Nombre moyen de tours par partie : 6.13</a:t>
            </a:r>
          </a:p>
          <a:p>
            <a:pPr lvl="2"/>
            <a:r>
              <a:rPr lang="fr-FR" dirty="0"/>
              <a:t>Taux de victoires : 4.61 %</a:t>
            </a:r>
          </a:p>
          <a:p>
            <a:pPr lvl="1"/>
            <a:r>
              <a:rPr lang="fr-FR" dirty="0"/>
              <a:t>Environnement : 5x5 – 5 mines</a:t>
            </a:r>
          </a:p>
          <a:p>
            <a:pPr lvl="2"/>
            <a:r>
              <a:rPr lang="fr-FR" dirty="0"/>
              <a:t>Nombre moyen de tours par partie : 5.96</a:t>
            </a:r>
          </a:p>
          <a:p>
            <a:pPr lvl="2"/>
            <a:r>
              <a:rPr lang="fr-FR" dirty="0"/>
              <a:t>Taux de victoires : 0.615 %</a:t>
            </a:r>
          </a:p>
        </p:txBody>
      </p:sp>
    </p:spTree>
    <p:extLst>
      <p:ext uri="{BB962C8B-B14F-4D97-AF65-F5344CB8AC3E}">
        <p14:creationId xmlns:p14="http://schemas.microsoft.com/office/powerpoint/2010/main" val="14386557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247</TotalTime>
  <Words>939</Words>
  <Application>Microsoft Office PowerPoint</Application>
  <PresentationFormat>Grand écran</PresentationFormat>
  <Paragraphs>177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Franklin Gothic Book</vt:lpstr>
      <vt:lpstr>Mangal</vt:lpstr>
      <vt:lpstr>Wingdings</vt:lpstr>
      <vt:lpstr>Crop</vt:lpstr>
      <vt:lpstr>Démineur Solver</vt:lpstr>
      <vt:lpstr>Sommaire</vt:lpstr>
      <vt:lpstr>I - Présentation dU démineur</vt:lpstr>
      <vt:lpstr>Règles du jeu</vt:lpstr>
      <vt:lpstr>Environnement et fonctionnement du code</vt:lpstr>
      <vt:lpstr>Environnement et fonctionnement du code</vt:lpstr>
      <vt:lpstr>Difficulté du cas</vt:lpstr>
      <vt:lpstr>Méthodologie d’apprentissage et KPIs</vt:lpstr>
      <vt:lpstr>Baseline – Random Agent</vt:lpstr>
      <vt:lpstr>II - Modèles</vt:lpstr>
      <vt:lpstr>II – Modèles  Bandit</vt:lpstr>
      <vt:lpstr>Bandit Agent Description</vt:lpstr>
      <vt:lpstr>Bandit Agent</vt:lpstr>
      <vt:lpstr>II – Modèles  Q-Learning</vt:lpstr>
      <vt:lpstr>Q-Learning Agent Description</vt:lpstr>
      <vt:lpstr>Q-Learning Agent Résultats</vt:lpstr>
      <vt:lpstr>Q-Learning Agent Pistes d’amélioration</vt:lpstr>
      <vt:lpstr>II – Modèles  Deep Q-Learning</vt:lpstr>
      <vt:lpstr>Deep Q-Learning Agent Description</vt:lpstr>
      <vt:lpstr>Deep Q-Learning Agent Résultats</vt:lpstr>
      <vt:lpstr>Deep Q-Learning Agent Résultats</vt:lpstr>
      <vt:lpstr>Deep Q-Learning Agent Pistes d’amélioration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Démineur Solver</dc:title>
  <dc:creator>Regis Darmon</dc:creator>
  <cp:lastModifiedBy>Regis Darmon</cp:lastModifiedBy>
  <cp:revision>22</cp:revision>
  <dcterms:created xsi:type="dcterms:W3CDTF">2018-03-30T08:08:08Z</dcterms:created>
  <dcterms:modified xsi:type="dcterms:W3CDTF">2018-03-30T12:15:17Z</dcterms:modified>
</cp:coreProperties>
</file>