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6F1F-02C1-C46D-1125-40571A7C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44CEF-CB7F-49CB-ABAF-B5A52E3E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99D2-B913-DEE0-F91F-25878649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B3A8-1A55-6291-D9EB-DEE84067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FA08-C9E6-D348-0F79-F5F4235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D33D-E97B-6EB9-A236-5FCC7C31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9A446-8D27-08EC-20B2-52A3D8BEA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1FB8-55BA-2706-B5C7-F2923ACE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4453-73E4-5199-9FB7-3FBEBAE5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D48C-6884-2B3A-F759-B8615A12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6792A-476C-17AD-BE81-33BB8566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A4BB5-A743-0DAA-E08B-4C5982EB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AC00-9862-2F23-B82A-C6D8B9C6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500-0649-1F78-E138-54F7A838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1F60-01A4-D7C7-B04D-40671208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41AA-35B4-F39C-6AF7-A3741E8C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9AE6-E134-D9C1-2E4E-BCADC9CA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2D18-F291-9DFB-3BD9-59122888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0EFB-5B89-5263-D090-FB2ADBE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62C2-2296-CEC7-3FED-E48AA40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4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AC5C-BB88-6B3A-169E-30CEC98A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2CF7D-7E5C-A272-42F5-55782B20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15E6-35A8-5532-5E14-6AD1DE3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DD1F-623A-85B1-D960-B86D91E2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E3EA-80AC-D455-99D3-A8ABEA0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7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273-61B9-285C-BB9F-5050C769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CE32-3328-67E3-E680-9CE9BB406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5413B-8CCC-7CE3-267B-A4FB0D08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0D6B2-E798-D0C4-E0C8-D5B54228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9A0FB-B2B6-4323-2006-86AF622A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E818-0C4B-E1FC-575D-2C252CA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4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0BBD-3002-9B96-8590-78924C47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1066-9282-D341-D84C-701B3BCA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957ED-02B8-F921-6FA8-E16063E8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E9C39-2B77-6EF6-D964-4925A98B9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32D46-9016-59A5-30EB-C47DD62CB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B9E0D-2A54-29E8-79AF-D30C3077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CC847-BD89-DCA0-CEFA-0571ED0B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AE17A-C0B9-7677-8490-8778001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044E-E5E9-61F0-2BD8-9B8B6AE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F77C-3E45-05A1-A092-E2891C14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EB95B-1256-43F6-9079-A1D06D06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F739D-0710-F28F-6736-DBC1E5B0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C40AA-44FA-3823-4F64-2515456E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ECFBC-3350-29E2-D35C-E4C67EAA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622B4-4B4E-B057-D313-F2894CFA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87A2-989E-D753-4ED9-5210FD4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33C0-D389-FBDA-24D2-7605AED6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8281-5032-E368-8A24-32873221B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9243-F8D6-A79A-524C-F5098FD7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128B-4C4A-1A5B-D4AC-EA33CC56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25E3-8205-CC42-4350-CE3B3D3D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9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1899-35EA-5047-8616-B1650EC6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58E5D-7C86-16F2-24C9-3DD2E0B7B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73E04-9B4A-FE8A-424B-FA9439B0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F726D-66F5-5499-2AA3-C405F062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9AA5-C155-D791-A9DD-842ED4AB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33C9-0D16-764F-2753-99CAE4EF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DB9EB-C66E-8E07-A3A4-BB133CE3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76CB-5388-AE0C-2AA1-B950786D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BF78-3CDF-7E5D-DCBC-97B1363B3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D618-AC7B-417C-8DAD-7D972C7E865E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D3C3-9DFD-6C7E-C503-B2E1B264A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7A83-4BB3-E7EA-EF29-8319DE7F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15846-6C9A-A9E0-56DC-A1142EB66940}"/>
              </a:ext>
            </a:extLst>
          </p:cNvPr>
          <p:cNvSpPr txBox="1"/>
          <p:nvPr/>
        </p:nvSpPr>
        <p:spPr>
          <a:xfrm>
            <a:off x="4740607" y="1781415"/>
            <a:ext cx="3120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C000"/>
                </a:solidFill>
                <a:latin typeface="Brush Script MT" panose="03060802040406070304" pitchFamily="66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AA226-F43C-356B-ED04-8C87EDAF3171}"/>
              </a:ext>
            </a:extLst>
          </p:cNvPr>
          <p:cNvSpPr txBox="1"/>
          <p:nvPr/>
        </p:nvSpPr>
        <p:spPr>
          <a:xfrm>
            <a:off x="3756520" y="1215671"/>
            <a:ext cx="4597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Email etiquette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7CBB-41AA-D5EB-D9EC-EB6F4069B5FB}"/>
              </a:ext>
            </a:extLst>
          </p:cNvPr>
          <p:cNvSpPr txBox="1"/>
          <p:nvPr/>
        </p:nvSpPr>
        <p:spPr>
          <a:xfrm>
            <a:off x="1411405" y="2550856"/>
            <a:ext cx="93691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Email communication is a vital tool in today's professional world. However, proper email etiquette is crucial for effective communication.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Clear and concise communication,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Professional tone and language,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Respect for recipients' time.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Email Etiquette rules to provide professional email marketing">
            <a:extLst>
              <a:ext uri="{FF2B5EF4-FFF2-40B4-BE49-F238E27FC236}">
                <a16:creationId xmlns:a16="http://schemas.microsoft.com/office/drawing/2014/main" id="{FC00006A-22A1-2E5D-D80F-64497DD8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84" y="3671245"/>
            <a:ext cx="3253619" cy="204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0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0E630-7E79-A8CB-F617-3F45A9BD312F}"/>
              </a:ext>
            </a:extLst>
          </p:cNvPr>
          <p:cNvSpPr txBox="1"/>
          <p:nvPr/>
        </p:nvSpPr>
        <p:spPr>
          <a:xfrm>
            <a:off x="3648386" y="1397719"/>
            <a:ext cx="489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Recipient, CC, and BCC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035FC-AEFB-1EC5-A0E6-48547D4EFAB0}"/>
              </a:ext>
            </a:extLst>
          </p:cNvPr>
          <p:cNvSpPr txBox="1"/>
          <p:nvPr/>
        </p:nvSpPr>
        <p:spPr>
          <a:xfrm>
            <a:off x="3074356" y="1982494"/>
            <a:ext cx="604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Understanding Recipient, CC, and BCC</a:t>
            </a:r>
            <a:endParaRPr lang="en-IN" sz="3200" b="1" dirty="0">
              <a:solidFill>
                <a:srgbClr val="FFC000"/>
              </a:solidFill>
              <a:latin typeface="Brush Script MT" panose="03060802040406070304" pitchFamily="66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8B3F0-315B-C23C-1D16-C95A47401C8C}"/>
              </a:ext>
            </a:extLst>
          </p:cNvPr>
          <p:cNvSpPr txBox="1"/>
          <p:nvPr/>
        </p:nvSpPr>
        <p:spPr>
          <a:xfrm>
            <a:off x="949372" y="2582572"/>
            <a:ext cx="102932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Properly addressing recipients and understanding CC and BCC fields are essential for effective communication and privacy.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Recipient:</a:t>
            </a:r>
            <a:r>
              <a:rPr lang="en-US" sz="2400" b="1" dirty="0">
                <a:solidFill>
                  <a:schemeClr val="bg1"/>
                </a:solidFill>
                <a:latin typeface="Brush Script MT" panose="03060802040406070304" pitchFamily="66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The primary recipient(s) who should take action or respond to the email.</a:t>
            </a: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CC (Carbon Copy): </a:t>
            </a:r>
            <a:r>
              <a:rPr lang="en-US" sz="2000" b="1" dirty="0">
                <a:solidFill>
                  <a:schemeClr val="bg1"/>
                </a:solidFill>
              </a:rPr>
              <a:t>Additional recipients who should be kept informed but are not directly responsible for the action.</a:t>
            </a: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BCC (Blind Carbon Copy): </a:t>
            </a:r>
            <a:r>
              <a:rPr lang="en-US" sz="2000" b="1" dirty="0">
                <a:solidFill>
                  <a:schemeClr val="bg1"/>
                </a:solidFill>
              </a:rPr>
              <a:t>Recipients who receive the email without others' knowledge, maintaining their privacy.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2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B937A-E3A2-53A4-E300-7B7F27480134}"/>
              </a:ext>
            </a:extLst>
          </p:cNvPr>
          <p:cNvSpPr txBox="1"/>
          <p:nvPr/>
        </p:nvSpPr>
        <p:spPr>
          <a:xfrm>
            <a:off x="4671158" y="1397719"/>
            <a:ext cx="2849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Subject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E7E66-D352-E829-8D77-0CB30A61F37B}"/>
              </a:ext>
            </a:extLst>
          </p:cNvPr>
          <p:cNvSpPr txBox="1"/>
          <p:nvPr/>
        </p:nvSpPr>
        <p:spPr>
          <a:xfrm>
            <a:off x="1962434" y="2596054"/>
            <a:ext cx="826713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 </a:t>
            </a:r>
            <a:r>
              <a:rPr lang="en-US" sz="2000" b="1" dirty="0">
                <a:solidFill>
                  <a:schemeClr val="bg1"/>
                </a:solidFill>
              </a:rPr>
              <a:t>The subject line is the first thing recipients see and determines whether they open the email.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 specific and relevant,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keywords for easy searchability,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Avoid all caps and spammy language.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61184-6FDF-C61F-56B6-6706AB735242}"/>
              </a:ext>
            </a:extLst>
          </p:cNvPr>
          <p:cNvSpPr txBox="1"/>
          <p:nvPr/>
        </p:nvSpPr>
        <p:spPr>
          <a:xfrm>
            <a:off x="3784054" y="1982494"/>
            <a:ext cx="462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Crafting Effective Subject Lines</a:t>
            </a:r>
          </a:p>
        </p:txBody>
      </p:sp>
      <p:pic>
        <p:nvPicPr>
          <p:cNvPr id="2050" name="Picture 2" descr="Tips for Creating the Best Email Subject Lines">
            <a:extLst>
              <a:ext uri="{FF2B5EF4-FFF2-40B4-BE49-F238E27FC236}">
                <a16:creationId xmlns:a16="http://schemas.microsoft.com/office/drawing/2014/main" id="{CE034982-B47C-0E93-3960-6337F7B0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67" y="3286900"/>
            <a:ext cx="3361899" cy="176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45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CE3C1-336D-E9D4-4F39-6FC0C9D4D532}"/>
              </a:ext>
            </a:extLst>
          </p:cNvPr>
          <p:cNvSpPr txBox="1"/>
          <p:nvPr/>
        </p:nvSpPr>
        <p:spPr>
          <a:xfrm>
            <a:off x="4057472" y="1397719"/>
            <a:ext cx="407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Body of the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8F265-A4D2-D427-05B8-74D2180DFA4A}"/>
              </a:ext>
            </a:extLst>
          </p:cNvPr>
          <p:cNvSpPr txBox="1"/>
          <p:nvPr/>
        </p:nvSpPr>
        <p:spPr>
          <a:xfrm>
            <a:off x="4187126" y="1982494"/>
            <a:ext cx="3817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Structuring Your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06CC7-8CFB-4302-0342-927AFC5C5727}"/>
              </a:ext>
            </a:extLst>
          </p:cNvPr>
          <p:cNvSpPr txBox="1"/>
          <p:nvPr/>
        </p:nvSpPr>
        <p:spPr>
          <a:xfrm>
            <a:off x="1689479" y="2582235"/>
            <a:ext cx="843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 </a:t>
            </a:r>
            <a:r>
              <a:rPr lang="en-US" sz="2000" b="1" dirty="0">
                <a:solidFill>
                  <a:schemeClr val="bg1"/>
                </a:solidFill>
              </a:rPr>
              <a:t>The body of the email should convey your message clearly and respectfully.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proper greeting and salutation,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Organize content with paragraphs and bullet points,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Proofread for grammar and spelling errors.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Email Vectors &amp; Illustrations for Free Download | Freepik">
            <a:extLst>
              <a:ext uri="{FF2B5EF4-FFF2-40B4-BE49-F238E27FC236}">
                <a16:creationId xmlns:a16="http://schemas.microsoft.com/office/drawing/2014/main" id="{6EF5DCBD-1076-ADED-C268-4C49FCFD4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267" y="3151958"/>
            <a:ext cx="3397221" cy="22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81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B7896F-E30F-6740-57E2-83EF879B047C}"/>
              </a:ext>
            </a:extLst>
          </p:cNvPr>
          <p:cNvSpPr txBox="1"/>
          <p:nvPr/>
        </p:nvSpPr>
        <p:spPr>
          <a:xfrm>
            <a:off x="3866635" y="1397719"/>
            <a:ext cx="445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Tone and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9604B-0EE7-60CC-F02F-3EB12BE3AE48}"/>
              </a:ext>
            </a:extLst>
          </p:cNvPr>
          <p:cNvSpPr txBox="1"/>
          <p:nvPr/>
        </p:nvSpPr>
        <p:spPr>
          <a:xfrm>
            <a:off x="4026880" y="1982494"/>
            <a:ext cx="413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Maintaining Professionalism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A3B28-56C9-ED40-2A46-1B9A31E99FEA}"/>
              </a:ext>
            </a:extLst>
          </p:cNvPr>
          <p:cNvSpPr txBox="1"/>
          <p:nvPr/>
        </p:nvSpPr>
        <p:spPr>
          <a:xfrm>
            <a:off x="2085549" y="2555249"/>
            <a:ext cx="802090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The tone and language of your email impact how your message is received.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a polite and respectful tone,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Avoid slang and abbreviations,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 mindful of cultural differences.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Professional email Vectors &amp; Illustrations for Free Download | Freepik">
            <a:extLst>
              <a:ext uri="{FF2B5EF4-FFF2-40B4-BE49-F238E27FC236}">
                <a16:creationId xmlns:a16="http://schemas.microsoft.com/office/drawing/2014/main" id="{ECD7983E-10CE-A230-E750-134A1597C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2" b="31731"/>
          <a:stretch/>
        </p:blipFill>
        <p:spPr bwMode="auto">
          <a:xfrm>
            <a:off x="7092996" y="3330271"/>
            <a:ext cx="3219450" cy="192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28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B53B9-359F-AB70-D5D4-B7552722C874}"/>
              </a:ext>
            </a:extLst>
          </p:cNvPr>
          <p:cNvSpPr txBox="1"/>
          <p:nvPr/>
        </p:nvSpPr>
        <p:spPr>
          <a:xfrm>
            <a:off x="3866635" y="1397719"/>
            <a:ext cx="445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Closing and Sign-off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F6A36-28B8-B5CF-256B-E306025742DD}"/>
              </a:ext>
            </a:extLst>
          </p:cNvPr>
          <p:cNvSpPr txBox="1"/>
          <p:nvPr/>
        </p:nvSpPr>
        <p:spPr>
          <a:xfrm>
            <a:off x="4219828" y="1982494"/>
            <a:ext cx="3752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Ending on a Positive Note</a:t>
            </a:r>
            <a:endParaRPr lang="en-IN" sz="3200" b="1" dirty="0">
              <a:solidFill>
                <a:srgbClr val="FFC000"/>
              </a:solidFill>
              <a:latin typeface="Brush Script MT" panose="03060802040406070304" pitchFamily="66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04CBF-924C-8FDF-FBCA-5852F941FB92}"/>
              </a:ext>
            </a:extLst>
          </p:cNvPr>
          <p:cNvSpPr txBox="1"/>
          <p:nvPr/>
        </p:nvSpPr>
        <p:spPr>
          <a:xfrm>
            <a:off x="1250477" y="2654321"/>
            <a:ext cx="9145137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 proper closing leaves a lasting impression and promotes further communication.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Best Practices: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Express gratitude if applicable,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appropriate sign-offs (e.g., "Regards“,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“Sincerely,"),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Include your contact information if necessary.</a:t>
            </a:r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Company Email Signature: Over 8,629 Royalty-Free Licensable Stock Vectors &amp; Vector  Art | Shutterstock">
            <a:extLst>
              <a:ext uri="{FF2B5EF4-FFF2-40B4-BE49-F238E27FC236}">
                <a16:creationId xmlns:a16="http://schemas.microsoft.com/office/drawing/2014/main" id="{CA5FE697-E2E2-BE16-4563-9414A7C0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630" y="3429000"/>
            <a:ext cx="3691893" cy="180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0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326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THIANESH GOVINDASAMY</dc:creator>
  <cp:lastModifiedBy>THIANESH GOVINDASAMY</cp:lastModifiedBy>
  <cp:revision>4</cp:revision>
  <dcterms:created xsi:type="dcterms:W3CDTF">2024-05-09T16:40:08Z</dcterms:created>
  <dcterms:modified xsi:type="dcterms:W3CDTF">2024-05-10T04:32:45Z</dcterms:modified>
</cp:coreProperties>
</file>