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ghSrS1I+lf69/h+VR5MMyEXGEB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d366f7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d366f7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fd366f7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fd366f7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76d77667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76d77667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76d776672_1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076d776672_1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76d77667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76d77667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6d77667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6d77667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76d776672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76d776672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fd366f7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fd366f7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76d776672_1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076d776672_1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76d776672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076d776672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76d77667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76d77667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76d776672_1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076d776672_1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6d776672_1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76d776672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76d776672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076d776672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 name="Shape 17"/>
        <p:cNvGrpSpPr/>
        <p:nvPr/>
      </p:nvGrpSpPr>
      <p:grpSpPr>
        <a:xfrm>
          <a:off x="0" y="0"/>
          <a:ext cx="0" cy="0"/>
          <a:chOff x="0" y="0"/>
          <a:chExt cx="0" cy="0"/>
        </a:xfrm>
      </p:grpSpPr>
      <p:sp>
        <p:nvSpPr>
          <p:cNvPr id="18" name="Google Shape;18;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 name="Google Shape;19;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FF0000"/>
              </a:buClr>
              <a:buSzPts val="2800"/>
              <a:buFont typeface="Arial"/>
              <a:buNone/>
              <a:defRPr b="0" i="0" sz="2800" u="none" cap="none" strike="noStrike">
                <a:solidFill>
                  <a:srgbClr val="FF0000"/>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ted.com/" TargetMode="External"/><Relationship Id="rId4" Type="http://schemas.openxmlformats.org/officeDocument/2006/relationships/hyperlink" Target="https://www.kaggle.com/rounakbanik/ted-talks" TargetMode="External"/><Relationship Id="rId5" Type="http://schemas.openxmlformats.org/officeDocument/2006/relationships/hyperlink" Target="https://plotly.com/das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4744375" y="2369825"/>
            <a:ext cx="4089000" cy="2970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67741"/>
              <a:buNone/>
            </a:pPr>
            <a:r>
              <a:rPr lang="en-US" sz="3100"/>
              <a:t>    </a:t>
            </a:r>
            <a:r>
              <a:rPr b="1" lang="en-US" sz="2877"/>
              <a:t>Analysis of </a:t>
            </a:r>
            <a:r>
              <a:rPr b="1" lang="en-US" sz="2877">
                <a:solidFill>
                  <a:srgbClr val="FF0000"/>
                </a:solidFill>
              </a:rPr>
              <a:t>TED Talk</a:t>
            </a:r>
            <a:r>
              <a:rPr lang="en-US" sz="3100">
                <a:solidFill>
                  <a:srgbClr val="FF0000"/>
                </a:solidFill>
              </a:rPr>
              <a:t>s</a:t>
            </a:r>
            <a:endParaRPr sz="3100">
              <a:solidFill>
                <a:srgbClr val="FF0000"/>
              </a:solidFill>
            </a:endParaRPr>
          </a:p>
          <a:p>
            <a:pPr indent="0" lvl="0" marL="0" rtl="0" algn="ctr">
              <a:lnSpc>
                <a:spcPct val="100000"/>
              </a:lnSpc>
              <a:spcBef>
                <a:spcPts val="0"/>
              </a:spcBef>
              <a:spcAft>
                <a:spcPts val="0"/>
              </a:spcAft>
              <a:buSzPct val="371428"/>
              <a:buNone/>
            </a:pPr>
            <a:r>
              <a:t/>
            </a:r>
            <a:endParaRPr sz="1400"/>
          </a:p>
          <a:p>
            <a:pPr indent="0" lvl="0" marL="0" rtl="0" algn="r">
              <a:lnSpc>
                <a:spcPct val="100000"/>
              </a:lnSpc>
              <a:spcBef>
                <a:spcPts val="0"/>
              </a:spcBef>
              <a:spcAft>
                <a:spcPts val="0"/>
              </a:spcAft>
              <a:buSzPct val="325000"/>
              <a:buNone/>
            </a:pPr>
            <a:r>
              <a:rPr lang="en-US" sz="1600">
                <a:solidFill>
                  <a:schemeClr val="lt2"/>
                </a:solidFill>
              </a:rPr>
              <a:t>Anushik Malkhasyan</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En-ning Chiang</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Hazel Nguyen</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Himani Desai</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Mridula Singhal</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Suwara Thianrungrot</a:t>
            </a:r>
            <a:endParaRPr sz="1600">
              <a:solidFill>
                <a:schemeClr val="lt2"/>
              </a:solidFill>
            </a:endParaRPr>
          </a:p>
          <a:p>
            <a:pPr indent="0" lvl="0" marL="0" rtl="0" algn="r">
              <a:lnSpc>
                <a:spcPct val="100000"/>
              </a:lnSpc>
              <a:spcBef>
                <a:spcPts val="0"/>
              </a:spcBef>
              <a:spcAft>
                <a:spcPts val="0"/>
              </a:spcAft>
              <a:buSzPct val="325000"/>
              <a:buNone/>
            </a:pPr>
            <a:r>
              <a:rPr lang="en-US" sz="1600">
                <a:solidFill>
                  <a:schemeClr val="lt2"/>
                </a:solidFill>
              </a:rPr>
              <a:t>Yao Xiao</a:t>
            </a:r>
            <a:endParaRPr sz="1600">
              <a:solidFill>
                <a:schemeClr val="lt2"/>
              </a:solidFill>
            </a:endParaRPr>
          </a:p>
          <a:p>
            <a:pPr indent="0" lvl="0" marL="0" rtl="0" algn="ctr">
              <a:lnSpc>
                <a:spcPct val="100000"/>
              </a:lnSpc>
              <a:spcBef>
                <a:spcPts val="0"/>
              </a:spcBef>
              <a:spcAft>
                <a:spcPts val="0"/>
              </a:spcAft>
              <a:buSzPct val="325000"/>
              <a:buNone/>
            </a:pPr>
            <a:r>
              <a:t/>
            </a:r>
            <a:endParaRPr sz="1600">
              <a:solidFill>
                <a:schemeClr val="lt2"/>
              </a:solidFill>
            </a:endParaRPr>
          </a:p>
          <a:p>
            <a:pPr indent="0" lvl="0" marL="0" rtl="0" algn="ctr">
              <a:lnSpc>
                <a:spcPct val="100000"/>
              </a:lnSpc>
              <a:spcBef>
                <a:spcPts val="0"/>
              </a:spcBef>
              <a:spcAft>
                <a:spcPts val="0"/>
              </a:spcAft>
              <a:buSzPct val="167741"/>
              <a:buNone/>
            </a:pPr>
            <a:r>
              <a:t/>
            </a:r>
            <a:endParaRPr sz="3100">
              <a:solidFill>
                <a:srgbClr val="FFFFFF"/>
              </a:solidFill>
            </a:endParaRPr>
          </a:p>
        </p:txBody>
      </p:sp>
      <p:pic>
        <p:nvPicPr>
          <p:cNvPr id="55" name="Google Shape;55;p1"/>
          <p:cNvPicPr preferRelativeResize="0"/>
          <p:nvPr/>
        </p:nvPicPr>
        <p:blipFill>
          <a:blip r:embed="rId3">
            <a:alphaModFix/>
          </a:blip>
          <a:stretch>
            <a:fillRect/>
          </a:stretch>
        </p:blipFill>
        <p:spPr>
          <a:xfrm>
            <a:off x="5197063" y="440273"/>
            <a:ext cx="3488424" cy="1929550"/>
          </a:xfrm>
          <a:prstGeom prst="rect">
            <a:avLst/>
          </a:prstGeom>
          <a:noFill/>
          <a:ln>
            <a:noFill/>
          </a:ln>
        </p:spPr>
      </p:pic>
      <p:pic>
        <p:nvPicPr>
          <p:cNvPr id="56" name="Google Shape;56;p1"/>
          <p:cNvPicPr preferRelativeResize="0"/>
          <p:nvPr/>
        </p:nvPicPr>
        <p:blipFill>
          <a:blip r:embed="rId4">
            <a:alphaModFix/>
          </a:blip>
          <a:stretch>
            <a:fillRect/>
          </a:stretch>
        </p:blipFill>
        <p:spPr>
          <a:xfrm>
            <a:off x="392650" y="453700"/>
            <a:ext cx="4580451" cy="423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Top Descriptions for the Highest Viewed Talks</a:t>
            </a:r>
            <a:endParaRPr b="1">
              <a:solidFill>
                <a:schemeClr val="dk1"/>
              </a:solidFill>
            </a:endParaRPr>
          </a:p>
        </p:txBody>
      </p:sp>
      <p:sp>
        <p:nvSpPr>
          <p:cNvPr id="121" name="Google Shape;121;p6"/>
          <p:cNvSpPr txBox="1"/>
          <p:nvPr>
            <p:ph idx="1" type="body"/>
          </p:nvPr>
        </p:nvSpPr>
        <p:spPr>
          <a:xfrm>
            <a:off x="532075" y="3509250"/>
            <a:ext cx="8520600" cy="14190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sz="1200"/>
              <a:t>Sorted Talks that are top 30 views and normalized value counts for Tags </a:t>
            </a:r>
            <a:endParaRPr sz="1200"/>
          </a:p>
          <a:p>
            <a:pPr indent="-304800" lvl="0" marL="457200" rtl="0" algn="l">
              <a:lnSpc>
                <a:spcPct val="115000"/>
              </a:lnSpc>
              <a:spcBef>
                <a:spcPts val="0"/>
              </a:spcBef>
              <a:spcAft>
                <a:spcPts val="0"/>
              </a:spcAft>
              <a:buSzPts val="1200"/>
              <a:buChar char="●"/>
            </a:pPr>
            <a:r>
              <a:rPr lang="en-US" sz="1200"/>
              <a:t>Converted str to list and created rating list for Ratings</a:t>
            </a:r>
            <a:endParaRPr sz="1200"/>
          </a:p>
          <a:p>
            <a:pPr indent="-304800" lvl="0" marL="457200" rtl="0" algn="l">
              <a:lnSpc>
                <a:spcPct val="115000"/>
              </a:lnSpc>
              <a:spcBef>
                <a:spcPts val="0"/>
              </a:spcBef>
              <a:spcAft>
                <a:spcPts val="0"/>
              </a:spcAft>
              <a:buSzPts val="1200"/>
              <a:buChar char="●"/>
            </a:pPr>
            <a:r>
              <a:rPr b="1" lang="en-US" sz="1200"/>
              <a:t>Culture, Psychology, and Business</a:t>
            </a:r>
            <a:r>
              <a:rPr lang="en-US" sz="1200"/>
              <a:t> are top three tags for the highest viewed Talks </a:t>
            </a:r>
            <a:endParaRPr sz="1200"/>
          </a:p>
          <a:p>
            <a:pPr indent="-304800" lvl="0" marL="457200" rtl="0" algn="l">
              <a:lnSpc>
                <a:spcPct val="115000"/>
              </a:lnSpc>
              <a:spcBef>
                <a:spcPts val="0"/>
              </a:spcBef>
              <a:spcAft>
                <a:spcPts val="0"/>
              </a:spcAft>
              <a:buSzPts val="1200"/>
              <a:buChar char="●"/>
            </a:pPr>
            <a:r>
              <a:rPr b="1" lang="en-US" sz="1200"/>
              <a:t>Jaw-Dropping, Courageous, and Ingenious</a:t>
            </a:r>
            <a:r>
              <a:rPr lang="en-US" sz="1200"/>
              <a:t> are top Descriptions for the highest views Talks</a:t>
            </a:r>
            <a:endParaRPr sz="1200"/>
          </a:p>
        </p:txBody>
      </p:sp>
      <p:pic>
        <p:nvPicPr>
          <p:cNvPr id="122" name="Google Shape;122;p6"/>
          <p:cNvPicPr preferRelativeResize="0"/>
          <p:nvPr/>
        </p:nvPicPr>
        <p:blipFill rotWithShape="1">
          <a:blip r:embed="rId3">
            <a:alphaModFix/>
          </a:blip>
          <a:srcRect b="5784" l="0" r="12914" t="0"/>
          <a:stretch/>
        </p:blipFill>
        <p:spPr>
          <a:xfrm>
            <a:off x="4792375" y="1152475"/>
            <a:ext cx="3898376" cy="2204375"/>
          </a:xfrm>
          <a:prstGeom prst="rect">
            <a:avLst/>
          </a:prstGeom>
          <a:noFill/>
          <a:ln>
            <a:noFill/>
          </a:ln>
        </p:spPr>
      </p:pic>
      <p:pic>
        <p:nvPicPr>
          <p:cNvPr id="123" name="Google Shape;123;p6"/>
          <p:cNvPicPr preferRelativeResize="0"/>
          <p:nvPr/>
        </p:nvPicPr>
        <p:blipFill rotWithShape="1">
          <a:blip r:embed="rId4">
            <a:alphaModFix/>
          </a:blip>
          <a:srcRect b="0" l="0" r="0" t="0"/>
          <a:stretch/>
        </p:blipFill>
        <p:spPr>
          <a:xfrm>
            <a:off x="532075" y="1170125"/>
            <a:ext cx="4039925" cy="218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Duration (Hour) for Top Views</a:t>
            </a:r>
            <a:endParaRPr b="1">
              <a:solidFill>
                <a:schemeClr val="dk1"/>
              </a:solidFill>
            </a:endParaRPr>
          </a:p>
        </p:txBody>
      </p:sp>
      <p:sp>
        <p:nvSpPr>
          <p:cNvPr id="129" name="Google Shape;129;p7"/>
          <p:cNvSpPr txBox="1"/>
          <p:nvPr>
            <p:ph idx="1" type="body"/>
          </p:nvPr>
        </p:nvSpPr>
        <p:spPr>
          <a:xfrm>
            <a:off x="6321700" y="1152475"/>
            <a:ext cx="25107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sz="1200"/>
              <a:t>Videos with duration around 0.5-0.8 hour have the highest view counts</a:t>
            </a:r>
            <a:endParaRPr sz="1200"/>
          </a:p>
          <a:p>
            <a:pPr indent="0" lvl="0" marL="0" rtl="0" algn="l">
              <a:lnSpc>
                <a:spcPct val="115000"/>
              </a:lnSpc>
              <a:spcBef>
                <a:spcPts val="1200"/>
              </a:spcBef>
              <a:spcAft>
                <a:spcPts val="0"/>
              </a:spcAft>
              <a:buSzPts val="1800"/>
              <a:buNone/>
            </a:pPr>
            <a:r>
              <a:t/>
            </a:r>
            <a:endParaRPr sz="1200"/>
          </a:p>
          <a:p>
            <a:pPr indent="-304800" lvl="0" marL="457200" rtl="0" algn="l">
              <a:lnSpc>
                <a:spcPct val="115000"/>
              </a:lnSpc>
              <a:spcBef>
                <a:spcPts val="1200"/>
              </a:spcBef>
              <a:spcAft>
                <a:spcPts val="0"/>
              </a:spcAft>
              <a:buSzPts val="1200"/>
              <a:buChar char="●"/>
            </a:pPr>
            <a:r>
              <a:rPr lang="en-US" sz="1200"/>
              <a:t>We would recommend presenters limit the length of their talks to be between 0.5 and 0.8 hours </a:t>
            </a:r>
            <a:endParaRPr sz="1200"/>
          </a:p>
        </p:txBody>
      </p:sp>
      <p:pic>
        <p:nvPicPr>
          <p:cNvPr id="130" name="Google Shape;130;p7"/>
          <p:cNvPicPr preferRelativeResize="0"/>
          <p:nvPr/>
        </p:nvPicPr>
        <p:blipFill rotWithShape="1">
          <a:blip r:embed="rId3">
            <a:alphaModFix/>
          </a:blip>
          <a:srcRect b="0" l="0" r="7027" t="0"/>
          <a:stretch/>
        </p:blipFill>
        <p:spPr>
          <a:xfrm>
            <a:off x="311700" y="1152475"/>
            <a:ext cx="5959324"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Number of Views for </a:t>
            </a:r>
            <a:r>
              <a:rPr b="1" lang="en-US">
                <a:solidFill>
                  <a:srgbClr val="FF0000"/>
                </a:solidFill>
              </a:rPr>
              <a:t>TED</a:t>
            </a:r>
            <a:r>
              <a:rPr b="1" lang="en-US">
                <a:solidFill>
                  <a:schemeClr val="dk1"/>
                </a:solidFill>
              </a:rPr>
              <a:t> vs. </a:t>
            </a:r>
            <a:r>
              <a:rPr b="1" lang="en-US">
                <a:solidFill>
                  <a:srgbClr val="FF0000"/>
                </a:solidFill>
              </a:rPr>
              <a:t>TEDx</a:t>
            </a:r>
            <a:endParaRPr b="1">
              <a:solidFill>
                <a:srgbClr val="FF0000"/>
              </a:solidFill>
            </a:endParaRPr>
          </a:p>
        </p:txBody>
      </p:sp>
      <p:sp>
        <p:nvSpPr>
          <p:cNvPr id="136" name="Google Shape;136;p8"/>
          <p:cNvSpPr txBox="1"/>
          <p:nvPr>
            <p:ph idx="1" type="body"/>
          </p:nvPr>
        </p:nvSpPr>
        <p:spPr>
          <a:xfrm>
            <a:off x="4928375" y="1203275"/>
            <a:ext cx="4005600" cy="981125"/>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sz="1200"/>
              <a:t>Official TED Talks have more view count compared to TEDx. </a:t>
            </a:r>
            <a:endParaRPr sz="1200"/>
          </a:p>
        </p:txBody>
      </p:sp>
      <p:pic>
        <p:nvPicPr>
          <p:cNvPr id="137" name="Google Shape;137;p8"/>
          <p:cNvPicPr preferRelativeResize="0"/>
          <p:nvPr/>
        </p:nvPicPr>
        <p:blipFill rotWithShape="1">
          <a:blip r:embed="rId3">
            <a:alphaModFix/>
          </a:blip>
          <a:srcRect b="0" l="0" r="13374" t="0"/>
          <a:stretch/>
        </p:blipFill>
        <p:spPr>
          <a:xfrm>
            <a:off x="311700" y="1152475"/>
            <a:ext cx="461667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0" y="186150"/>
            <a:ext cx="7279800" cy="755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2400"/>
              <a:buNone/>
            </a:pPr>
            <a:r>
              <a:rPr b="1" lang="en-US" sz="2500">
                <a:solidFill>
                  <a:schemeClr val="dk1"/>
                </a:solidFill>
              </a:rPr>
              <a:t>Top 8 Occupations with Number of Talks</a:t>
            </a:r>
            <a:endParaRPr b="1">
              <a:solidFill>
                <a:schemeClr val="dk1"/>
              </a:solidFill>
            </a:endParaRPr>
          </a:p>
        </p:txBody>
      </p:sp>
      <p:sp>
        <p:nvSpPr>
          <p:cNvPr id="143" name="Google Shape;143;p9"/>
          <p:cNvSpPr txBox="1"/>
          <p:nvPr>
            <p:ph idx="1" type="body"/>
          </p:nvPr>
        </p:nvSpPr>
        <p:spPr>
          <a:xfrm>
            <a:off x="5946871" y="1338800"/>
            <a:ext cx="2808000" cy="3179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US"/>
              <a:t>The bar chart depicts the top 8 occupations(By number of Ted talks)</a:t>
            </a:r>
            <a:endParaRPr/>
          </a:p>
          <a:p>
            <a:pPr indent="-228600" lvl="0" marL="457200" rtl="0" algn="l">
              <a:lnSpc>
                <a:spcPct val="115000"/>
              </a:lnSpc>
              <a:spcBef>
                <a:spcPts val="0"/>
              </a:spcBef>
              <a:spcAft>
                <a:spcPts val="0"/>
              </a:spcAft>
              <a:buSzPts val="1200"/>
              <a:buNone/>
            </a:pPr>
            <a:r>
              <a:t/>
            </a:r>
            <a:endParaRPr/>
          </a:p>
          <a:p>
            <a:pPr indent="0" lvl="0" marL="152400" rtl="0" algn="l">
              <a:lnSpc>
                <a:spcPct val="115000"/>
              </a:lnSpc>
              <a:spcBef>
                <a:spcPts val="0"/>
              </a:spcBef>
              <a:spcAft>
                <a:spcPts val="0"/>
              </a:spcAft>
              <a:buSzPts val="1200"/>
              <a:buNone/>
            </a:pPr>
            <a:r>
              <a:t/>
            </a:r>
            <a:endParaRPr/>
          </a:p>
          <a:p>
            <a:pPr indent="-304800" lvl="0" marL="457200" rtl="0" algn="l">
              <a:lnSpc>
                <a:spcPct val="115000"/>
              </a:lnSpc>
              <a:spcBef>
                <a:spcPts val="0"/>
              </a:spcBef>
              <a:spcAft>
                <a:spcPts val="0"/>
              </a:spcAft>
              <a:buSzPts val="1200"/>
              <a:buChar char="●"/>
            </a:pPr>
            <a:r>
              <a:rPr lang="en-US"/>
              <a:t>‘Writer’ with a count of 45 has the highest number of Ted talks amongst all the occupations in the dataset</a:t>
            </a:r>
            <a:endParaRPr/>
          </a:p>
          <a:p>
            <a:pPr indent="-228600" lvl="0" marL="457200" rtl="0" algn="l">
              <a:lnSpc>
                <a:spcPct val="115000"/>
              </a:lnSpc>
              <a:spcBef>
                <a:spcPts val="0"/>
              </a:spcBef>
              <a:spcAft>
                <a:spcPts val="0"/>
              </a:spcAft>
              <a:buSzPts val="1200"/>
              <a:buNone/>
            </a:pPr>
            <a:r>
              <a:t/>
            </a:r>
            <a:endParaRPr/>
          </a:p>
        </p:txBody>
      </p:sp>
      <p:pic>
        <p:nvPicPr>
          <p:cNvPr id="144" name="Google Shape;144;p9"/>
          <p:cNvPicPr preferRelativeResize="0"/>
          <p:nvPr/>
        </p:nvPicPr>
        <p:blipFill rotWithShape="1">
          <a:blip r:embed="rId3">
            <a:alphaModFix/>
          </a:blip>
          <a:srcRect b="0" l="0" r="0" t="0"/>
          <a:stretch/>
        </p:blipFill>
        <p:spPr>
          <a:xfrm>
            <a:off x="152400" y="1225686"/>
            <a:ext cx="5783943" cy="317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idx="1" type="body"/>
          </p:nvPr>
        </p:nvSpPr>
        <p:spPr>
          <a:xfrm>
            <a:off x="333469" y="714440"/>
            <a:ext cx="3999900" cy="351423"/>
          </a:xfrm>
          <a:prstGeom prst="rect">
            <a:avLst/>
          </a:prstGeom>
          <a:noFill/>
          <a:ln>
            <a:noFill/>
          </a:ln>
        </p:spPr>
        <p:txBody>
          <a:bodyPr anchorCtr="0" anchor="t" bIns="91425" lIns="91425" spcFirstLastPara="1" rIns="91425" wrap="square" tIns="91425">
            <a:noAutofit/>
          </a:bodyPr>
          <a:lstStyle/>
          <a:p>
            <a:pPr indent="0" lvl="0" marL="139700" rtl="0" algn="ctr">
              <a:lnSpc>
                <a:spcPct val="115000"/>
              </a:lnSpc>
              <a:spcBef>
                <a:spcPts val="0"/>
              </a:spcBef>
              <a:spcAft>
                <a:spcPts val="0"/>
              </a:spcAft>
              <a:buSzPts val="1400"/>
              <a:buNone/>
            </a:pPr>
            <a:r>
              <a:rPr b="1" lang="en-US" sz="1200">
                <a:solidFill>
                  <a:schemeClr val="dk1"/>
                </a:solidFill>
              </a:rPr>
              <a:t>Funny Ratio and their Occupation</a:t>
            </a:r>
            <a:endParaRPr/>
          </a:p>
          <a:p>
            <a:pPr indent="0" lvl="0" marL="139700" rtl="0" algn="ctr">
              <a:lnSpc>
                <a:spcPct val="115000"/>
              </a:lnSpc>
              <a:spcBef>
                <a:spcPts val="0"/>
              </a:spcBef>
              <a:spcAft>
                <a:spcPts val="0"/>
              </a:spcAft>
              <a:buSzPts val="1400"/>
              <a:buNone/>
            </a:pPr>
            <a:r>
              <a:t/>
            </a:r>
            <a:endParaRPr b="1">
              <a:solidFill>
                <a:schemeClr val="dk1"/>
              </a:solidFill>
            </a:endParaRPr>
          </a:p>
        </p:txBody>
      </p:sp>
      <p:pic>
        <p:nvPicPr>
          <p:cNvPr id="150" name="Google Shape;150;p10"/>
          <p:cNvPicPr preferRelativeResize="0"/>
          <p:nvPr/>
        </p:nvPicPr>
        <p:blipFill rotWithShape="1">
          <a:blip r:embed="rId3">
            <a:alphaModFix/>
          </a:blip>
          <a:srcRect b="0" l="0" r="0" t="0"/>
          <a:stretch/>
        </p:blipFill>
        <p:spPr>
          <a:xfrm>
            <a:off x="4728894" y="1156922"/>
            <a:ext cx="4182424" cy="2950620"/>
          </a:xfrm>
          <a:prstGeom prst="rect">
            <a:avLst/>
          </a:prstGeom>
          <a:noFill/>
          <a:ln>
            <a:noFill/>
          </a:ln>
        </p:spPr>
      </p:pic>
      <p:pic>
        <p:nvPicPr>
          <p:cNvPr id="151" name="Google Shape;151;p10"/>
          <p:cNvPicPr preferRelativeResize="0"/>
          <p:nvPr/>
        </p:nvPicPr>
        <p:blipFill rotWithShape="1">
          <a:blip r:embed="rId4">
            <a:alphaModFix/>
          </a:blip>
          <a:srcRect b="0" l="0" r="0" t="0"/>
          <a:stretch/>
        </p:blipFill>
        <p:spPr>
          <a:xfrm>
            <a:off x="406895" y="1156921"/>
            <a:ext cx="4016324" cy="2950621"/>
          </a:xfrm>
          <a:prstGeom prst="rect">
            <a:avLst/>
          </a:prstGeom>
          <a:noFill/>
          <a:ln>
            <a:noFill/>
          </a:ln>
        </p:spPr>
      </p:pic>
      <p:sp>
        <p:nvSpPr>
          <p:cNvPr id="152" name="Google Shape;152;p10"/>
          <p:cNvSpPr txBox="1"/>
          <p:nvPr/>
        </p:nvSpPr>
        <p:spPr>
          <a:xfrm>
            <a:off x="4572000" y="714440"/>
            <a:ext cx="4136931" cy="351423"/>
          </a:xfrm>
          <a:prstGeom prst="rect">
            <a:avLst/>
          </a:prstGeom>
          <a:noFill/>
          <a:ln>
            <a:noFill/>
          </a:ln>
        </p:spPr>
        <p:txBody>
          <a:bodyPr anchorCtr="0" anchor="t" bIns="91425" lIns="91425" spcFirstLastPara="1" rIns="91425" wrap="square" tIns="91425">
            <a:noAutofit/>
          </a:bodyPr>
          <a:lstStyle/>
          <a:p>
            <a:pPr indent="0" lvl="0" marL="139700" marR="0" rtl="0" algn="ctr">
              <a:lnSpc>
                <a:spcPct val="115000"/>
              </a:lnSpc>
              <a:spcBef>
                <a:spcPts val="0"/>
              </a:spcBef>
              <a:spcAft>
                <a:spcPts val="0"/>
              </a:spcAft>
              <a:buClr>
                <a:schemeClr val="lt2"/>
              </a:buClr>
              <a:buSzPts val="1400"/>
              <a:buFont typeface="Arial"/>
              <a:buNone/>
            </a:pPr>
            <a:r>
              <a:rPr b="1" i="0" lang="en-US" sz="1200" u="none" cap="none" strike="noStrike">
                <a:solidFill>
                  <a:schemeClr val="dk1"/>
                </a:solidFill>
                <a:latin typeface="Arial"/>
                <a:ea typeface="Arial"/>
                <a:cs typeface="Arial"/>
                <a:sym typeface="Arial"/>
              </a:rPr>
              <a:t>Confusing Ratio and their Occupation</a:t>
            </a:r>
            <a:endParaRPr/>
          </a:p>
          <a:p>
            <a:pPr indent="0" lvl="0" marL="139700" marR="0" rtl="0" algn="ctr">
              <a:lnSpc>
                <a:spcPct val="115000"/>
              </a:lnSpc>
              <a:spcBef>
                <a:spcPts val="0"/>
              </a:spcBef>
              <a:spcAft>
                <a:spcPts val="0"/>
              </a:spcAft>
              <a:buClr>
                <a:schemeClr val="lt2"/>
              </a:buClr>
              <a:buSzPts val="1400"/>
              <a:buFont typeface="Arial"/>
              <a:buNone/>
            </a:pPr>
            <a:r>
              <a:t/>
            </a:r>
            <a:endParaRPr b="1" i="0" sz="1200" u="none" cap="none" strike="noStrike">
              <a:solidFill>
                <a:schemeClr val="dk1"/>
              </a:solidFill>
              <a:latin typeface="Arial"/>
              <a:ea typeface="Arial"/>
              <a:cs typeface="Arial"/>
              <a:sym typeface="Arial"/>
            </a:endParaRPr>
          </a:p>
        </p:txBody>
      </p:sp>
      <p:sp>
        <p:nvSpPr>
          <p:cNvPr id="153" name="Google Shape;153;p10"/>
          <p:cNvSpPr txBox="1"/>
          <p:nvPr/>
        </p:nvSpPr>
        <p:spPr>
          <a:xfrm>
            <a:off x="3066446" y="237450"/>
            <a:ext cx="30111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500" u="none" cap="none" strike="noStrike">
                <a:solidFill>
                  <a:schemeClr val="dk1"/>
                </a:solidFill>
              </a:rPr>
              <a:t>Top </a:t>
            </a:r>
            <a:r>
              <a:rPr b="1" i="0" lang="en-US" sz="2500" u="none" cap="none" strike="noStrike">
                <a:solidFill>
                  <a:srgbClr val="FF0000"/>
                </a:solidFill>
              </a:rPr>
              <a:t>Ted </a:t>
            </a:r>
            <a:r>
              <a:rPr b="1" i="0" lang="en-US" sz="2500" u="none" cap="none" strike="noStrike">
                <a:solidFill>
                  <a:schemeClr val="dk1"/>
                </a:solidFill>
              </a:rPr>
              <a:t>Talks by</a:t>
            </a:r>
            <a:endParaRPr b="1" i="0" sz="2500" u="none" cap="none" strike="noStrike">
              <a:solidFill>
                <a:schemeClr val="dk1"/>
              </a:solidFill>
            </a:endParaRPr>
          </a:p>
        </p:txBody>
      </p:sp>
      <p:sp>
        <p:nvSpPr>
          <p:cNvPr id="154" name="Google Shape;154;p10"/>
          <p:cNvSpPr txBox="1"/>
          <p:nvPr/>
        </p:nvSpPr>
        <p:spPr>
          <a:xfrm>
            <a:off x="406895" y="4318570"/>
            <a:ext cx="4070700" cy="6465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Speaker Julius Sweetney, who is an Actor, Comedian and </a:t>
            </a:r>
            <a:r>
              <a:rPr lang="en-US" sz="1200">
                <a:solidFill>
                  <a:schemeClr val="lt2"/>
                </a:solidFill>
              </a:rPr>
              <a:t>Playwright</a:t>
            </a:r>
            <a:r>
              <a:rPr b="0" i="0" lang="en-US" sz="1200" u="none" cap="none" strike="noStrike">
                <a:solidFill>
                  <a:schemeClr val="lt2"/>
                </a:solidFill>
                <a:latin typeface="Arial"/>
                <a:ea typeface="Arial"/>
                <a:cs typeface="Arial"/>
                <a:sym typeface="Arial"/>
              </a:rPr>
              <a:t> by profession has the highest Funny Ratio</a:t>
            </a:r>
            <a:endParaRPr sz="1200">
              <a:solidFill>
                <a:schemeClr val="lt2"/>
              </a:solidFill>
            </a:endParaRPr>
          </a:p>
        </p:txBody>
      </p:sp>
      <p:sp>
        <p:nvSpPr>
          <p:cNvPr id="155" name="Google Shape;155;p10"/>
          <p:cNvSpPr txBox="1"/>
          <p:nvPr/>
        </p:nvSpPr>
        <p:spPr>
          <a:xfrm>
            <a:off x="4333369" y="4324468"/>
            <a:ext cx="4572000" cy="4617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Speaker Garrett Lisi, whose occupation is that of a Physicist has the highest confusing Ted talk ratio</a:t>
            </a:r>
            <a:endParaRPr sz="12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66558" y="53139"/>
            <a:ext cx="8520600" cy="55646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500">
                <a:solidFill>
                  <a:schemeClr val="dk1"/>
                </a:solidFill>
              </a:rPr>
              <a:t>Regression Plot of Views vs Ratings</a:t>
            </a:r>
            <a:endParaRPr b="1">
              <a:solidFill>
                <a:schemeClr val="dk1"/>
              </a:solidFill>
            </a:endParaRPr>
          </a:p>
        </p:txBody>
      </p:sp>
      <p:pic>
        <p:nvPicPr>
          <p:cNvPr id="161" name="Google Shape;161;p11"/>
          <p:cNvPicPr preferRelativeResize="0"/>
          <p:nvPr/>
        </p:nvPicPr>
        <p:blipFill rotWithShape="1">
          <a:blip r:embed="rId3">
            <a:alphaModFix/>
          </a:blip>
          <a:srcRect b="0" l="0" r="0" t="0"/>
          <a:stretch/>
        </p:blipFill>
        <p:spPr>
          <a:xfrm>
            <a:off x="580571" y="755414"/>
            <a:ext cx="7982857" cy="2510300"/>
          </a:xfrm>
          <a:prstGeom prst="rect">
            <a:avLst/>
          </a:prstGeom>
          <a:noFill/>
          <a:ln>
            <a:noFill/>
          </a:ln>
        </p:spPr>
      </p:pic>
      <p:sp>
        <p:nvSpPr>
          <p:cNvPr id="162" name="Google Shape;162;p11"/>
          <p:cNvSpPr txBox="1"/>
          <p:nvPr/>
        </p:nvSpPr>
        <p:spPr>
          <a:xfrm>
            <a:off x="660399" y="3502354"/>
            <a:ext cx="7845000" cy="12006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The above visualization is a graphical demonstration of a regression plot of Views Vs. Ratings for top 8 Occupations (By Count of Ratings)</a:t>
            </a:r>
            <a:endParaRPr sz="1200">
              <a:solidFill>
                <a:schemeClr val="lt2"/>
              </a:solidFill>
            </a:endParaRPr>
          </a:p>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An interesting finding is that the Occupation category of Journalist has the highest R</a:t>
            </a:r>
            <a:r>
              <a:rPr b="0" baseline="30000" i="0" lang="en-US" sz="1200" u="none" cap="none" strike="noStrike">
                <a:solidFill>
                  <a:schemeClr val="lt2"/>
                </a:solidFill>
                <a:latin typeface="Arial"/>
                <a:ea typeface="Arial"/>
                <a:cs typeface="Arial"/>
                <a:sym typeface="Arial"/>
              </a:rPr>
              <a:t>2 </a:t>
            </a:r>
            <a:r>
              <a:rPr b="0" i="0" lang="en-US" sz="1200" u="none" cap="none" strike="noStrike">
                <a:solidFill>
                  <a:schemeClr val="lt2"/>
                </a:solidFill>
                <a:latin typeface="Arial"/>
                <a:ea typeface="Arial"/>
                <a:cs typeface="Arial"/>
                <a:sym typeface="Arial"/>
              </a:rPr>
              <a:t>amongst the trendlines of all the occupations and denotes that about 88.44% of the given data fits in the regression model.</a:t>
            </a:r>
            <a:endParaRPr sz="1200">
              <a:solidFill>
                <a:schemeClr val="lt2"/>
              </a:solidFill>
            </a:endParaRPr>
          </a:p>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Conversely,  Photographer had the lowest R</a:t>
            </a:r>
            <a:r>
              <a:rPr b="0" baseline="30000" i="0" lang="en-US" sz="1200" u="none" cap="none" strike="noStrike">
                <a:solidFill>
                  <a:schemeClr val="lt2"/>
                </a:solidFill>
                <a:latin typeface="Arial"/>
                <a:ea typeface="Arial"/>
                <a:cs typeface="Arial"/>
                <a:sym typeface="Arial"/>
              </a:rPr>
              <a:t>2 </a:t>
            </a:r>
            <a:r>
              <a:rPr b="0" i="0" lang="en-US" sz="1200" u="none" cap="none" strike="noStrike">
                <a:solidFill>
                  <a:schemeClr val="lt2"/>
                </a:solidFill>
                <a:latin typeface="Arial"/>
                <a:ea typeface="Arial"/>
                <a:cs typeface="Arial"/>
                <a:sym typeface="Arial"/>
              </a:rPr>
              <a:t> amongst all and only about 33.54% of the data fits in the regression model.</a:t>
            </a:r>
            <a:endParaRPr sz="12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456842"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US">
                <a:solidFill>
                  <a:schemeClr val="dk1"/>
                </a:solidFill>
              </a:rPr>
              <a:t>Top 15 Occupations vs. Count of Rating/Tags</a:t>
            </a:r>
            <a:endParaRPr b="1">
              <a:solidFill>
                <a:schemeClr val="dk1"/>
              </a:solidFill>
            </a:endParaRPr>
          </a:p>
        </p:txBody>
      </p:sp>
      <p:pic>
        <p:nvPicPr>
          <p:cNvPr id="168" name="Google Shape;168;p12"/>
          <p:cNvPicPr preferRelativeResize="0"/>
          <p:nvPr/>
        </p:nvPicPr>
        <p:blipFill rotWithShape="1">
          <a:blip r:embed="rId3">
            <a:alphaModFix/>
          </a:blip>
          <a:srcRect b="0" l="0" r="0" t="0"/>
          <a:stretch/>
        </p:blipFill>
        <p:spPr>
          <a:xfrm>
            <a:off x="95693" y="572700"/>
            <a:ext cx="5332649" cy="4236356"/>
          </a:xfrm>
          <a:prstGeom prst="rect">
            <a:avLst/>
          </a:prstGeom>
          <a:noFill/>
          <a:ln>
            <a:noFill/>
          </a:ln>
        </p:spPr>
      </p:pic>
      <p:sp>
        <p:nvSpPr>
          <p:cNvPr id="169" name="Google Shape;169;p12"/>
          <p:cNvSpPr txBox="1"/>
          <p:nvPr/>
        </p:nvSpPr>
        <p:spPr>
          <a:xfrm>
            <a:off x="5504721" y="717843"/>
            <a:ext cx="3305400" cy="1569900"/>
          </a:xfrm>
          <a:prstGeom prst="rect">
            <a:avLst/>
          </a:prstGeom>
          <a:noFill/>
          <a:ln>
            <a:noFill/>
          </a:ln>
        </p:spPr>
        <p:txBody>
          <a:bodyPr anchorCtr="0" anchor="t" bIns="45700" lIns="91425" spcFirstLastPara="1" rIns="91425" wrap="square" tIns="45700">
            <a:spAutoFit/>
          </a:bodyPr>
          <a:lstStyle/>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The heatmap gives an overview of which tags are used more often in which occupations</a:t>
            </a:r>
            <a:endParaRPr sz="1200">
              <a:solidFill>
                <a:schemeClr val="lt2"/>
              </a:solidFill>
            </a:endParaRPr>
          </a:p>
          <a:p>
            <a:pPr indent="-82550" lvl="0" marL="31115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lt2"/>
              </a:solidFill>
              <a:latin typeface="Arial"/>
              <a:ea typeface="Arial"/>
              <a:cs typeface="Arial"/>
              <a:sym typeface="Arial"/>
            </a:endParaRPr>
          </a:p>
          <a:p>
            <a:pPr indent="-158750" lvl="0" marL="311150" marR="0" rtl="0" algn="l">
              <a:lnSpc>
                <a:spcPct val="100000"/>
              </a:lnSpc>
              <a:spcBef>
                <a:spcPts val="0"/>
              </a:spcBef>
              <a:spcAft>
                <a:spcPts val="0"/>
              </a:spcAft>
              <a:buClr>
                <a:schemeClr val="lt2"/>
              </a:buClr>
              <a:buSzPts val="1200"/>
              <a:buFont typeface="Arial"/>
              <a:buChar char="•"/>
            </a:pPr>
            <a:r>
              <a:rPr b="0" i="0" lang="en-US" sz="1200" u="none" cap="none" strike="noStrike">
                <a:solidFill>
                  <a:schemeClr val="lt2"/>
                </a:solidFill>
                <a:latin typeface="Arial"/>
                <a:ea typeface="Arial"/>
                <a:cs typeface="Arial"/>
                <a:sym typeface="Arial"/>
              </a:rPr>
              <a:t>For example, As interesting insight would be the tag ‘Inspiring’ been used the most for a Writer, the count of the tag being more than 41k</a:t>
            </a:r>
            <a:endParaRPr sz="12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cfd366f7b4_0_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References</a:t>
            </a:r>
            <a:endParaRPr b="1">
              <a:solidFill>
                <a:schemeClr val="dk1"/>
              </a:solidFill>
            </a:endParaRPr>
          </a:p>
        </p:txBody>
      </p:sp>
      <p:sp>
        <p:nvSpPr>
          <p:cNvPr id="175" name="Google Shape;175;gcfd366f7b4_0_31"/>
          <p:cNvSpPr txBox="1"/>
          <p:nvPr>
            <p:ph idx="1" type="body"/>
          </p:nvPr>
        </p:nvSpPr>
        <p:spPr>
          <a:xfrm>
            <a:off x="311700" y="1152475"/>
            <a:ext cx="83901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US" u="sng">
                <a:solidFill>
                  <a:schemeClr val="hlink"/>
                </a:solidFill>
                <a:hlinkClick r:id="rId3"/>
              </a:rPr>
              <a:t>https://www.ted.com/</a:t>
            </a:r>
            <a:endParaRPr/>
          </a:p>
          <a:p>
            <a:pPr indent="-317500" lvl="0" marL="457200" rtl="0" algn="l">
              <a:spcBef>
                <a:spcPts val="0"/>
              </a:spcBef>
              <a:spcAft>
                <a:spcPts val="0"/>
              </a:spcAft>
              <a:buSzPts val="1400"/>
              <a:buChar char="●"/>
            </a:pPr>
            <a:r>
              <a:rPr lang="en-US" u="sng">
                <a:solidFill>
                  <a:schemeClr val="hlink"/>
                </a:solidFill>
                <a:hlinkClick r:id="rId4"/>
              </a:rPr>
              <a:t>https://www.kaggle.com/rounakbanik/ted-talks</a:t>
            </a:r>
            <a:endParaRPr/>
          </a:p>
          <a:p>
            <a:pPr indent="-317500" lvl="0" marL="457200" rtl="0" algn="l">
              <a:spcBef>
                <a:spcPts val="0"/>
              </a:spcBef>
              <a:spcAft>
                <a:spcPts val="0"/>
              </a:spcAft>
              <a:buSzPts val="1400"/>
              <a:buChar char="●"/>
            </a:pPr>
            <a:r>
              <a:rPr lang="en-US" u="sng">
                <a:solidFill>
                  <a:schemeClr val="hlink"/>
                </a:solidFill>
                <a:hlinkClick r:id="rId5"/>
              </a:rPr>
              <a:t>https://plotly.com/dash/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cfd366f7b4_0_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81" name="Google Shape;181;gcfd366f7b4_0_37"/>
          <p:cNvPicPr preferRelativeResize="0"/>
          <p:nvPr/>
        </p:nvPicPr>
        <p:blipFill>
          <a:blip r:embed="rId3">
            <a:alphaModFix/>
          </a:blip>
          <a:stretch>
            <a:fillRect/>
          </a:stretch>
        </p:blipFill>
        <p:spPr>
          <a:xfrm>
            <a:off x="219738" y="954475"/>
            <a:ext cx="8704517" cy="38209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076d776672_3_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87" name="Google Shape;187;g1076d776672_3_18"/>
          <p:cNvPicPr preferRelativeResize="0"/>
          <p:nvPr/>
        </p:nvPicPr>
        <p:blipFill>
          <a:blip r:embed="rId3">
            <a:alphaModFix/>
          </a:blip>
          <a:stretch>
            <a:fillRect/>
          </a:stretch>
        </p:blipFill>
        <p:spPr>
          <a:xfrm>
            <a:off x="152400" y="1170125"/>
            <a:ext cx="8839204" cy="36686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076d776672_1_2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TED </a:t>
            </a:r>
            <a:r>
              <a:rPr b="1" lang="en-US">
                <a:solidFill>
                  <a:schemeClr val="dk1"/>
                </a:solidFill>
              </a:rPr>
              <a:t>Ideas </a:t>
            </a:r>
            <a:r>
              <a:rPr b="1" lang="en-US">
                <a:solidFill>
                  <a:schemeClr val="dk1"/>
                </a:solidFill>
              </a:rPr>
              <a:t>Worth </a:t>
            </a:r>
            <a:r>
              <a:rPr b="1" lang="en-US">
                <a:solidFill>
                  <a:schemeClr val="dk1"/>
                </a:solidFill>
              </a:rPr>
              <a:t>Spreading </a:t>
            </a:r>
            <a:endParaRPr b="1">
              <a:solidFill>
                <a:schemeClr val="dk1"/>
              </a:solidFill>
            </a:endParaRPr>
          </a:p>
        </p:txBody>
      </p:sp>
      <p:sp>
        <p:nvSpPr>
          <p:cNvPr id="62" name="Google Shape;62;g1076d776672_1_286"/>
          <p:cNvSpPr txBox="1"/>
          <p:nvPr>
            <p:ph idx="1" type="body"/>
          </p:nvPr>
        </p:nvSpPr>
        <p:spPr>
          <a:xfrm>
            <a:off x="311699" y="1152475"/>
            <a:ext cx="8268600" cy="1640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en-US" sz="1800"/>
              <a:t>TED is a nonprofit organization dedicated to spreading ideas in the form of short and powerful talks. As a conference TED started in 1984 by converging Design, Entertainment and Technology. However, today it covers from science to global issues. Additionally, TEDx which runs independently helps share the ideas around the world. </a:t>
            </a:r>
            <a:endParaRPr sz="1800"/>
          </a:p>
        </p:txBody>
      </p:sp>
      <p:sp>
        <p:nvSpPr>
          <p:cNvPr id="63" name="Google Shape;63;g1076d776672_1_286"/>
          <p:cNvSpPr txBox="1"/>
          <p:nvPr>
            <p:ph idx="2" type="body"/>
          </p:nvPr>
        </p:nvSpPr>
        <p:spPr>
          <a:xfrm>
            <a:off x="311699" y="2702578"/>
            <a:ext cx="8520600" cy="22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b="1">
              <a:solidFill>
                <a:srgbClr val="FF0000"/>
              </a:solidFill>
            </a:endParaRPr>
          </a:p>
          <a:p>
            <a:pPr indent="0" lvl="0" marL="0" rtl="0" algn="l">
              <a:lnSpc>
                <a:spcPct val="115000"/>
              </a:lnSpc>
              <a:spcBef>
                <a:spcPts val="0"/>
              </a:spcBef>
              <a:spcAft>
                <a:spcPts val="0"/>
              </a:spcAft>
              <a:buSzPts val="1400"/>
              <a:buNone/>
            </a:pPr>
            <a:r>
              <a:rPr b="1" lang="en-US">
                <a:solidFill>
                  <a:srgbClr val="FF0000"/>
                </a:solidFill>
              </a:rPr>
              <a:t>TED</a:t>
            </a:r>
            <a:r>
              <a:rPr b="1" lang="en-US">
                <a:solidFill>
                  <a:schemeClr val="dk1"/>
                </a:solidFill>
              </a:rPr>
              <a:t>’s mission: Spread ideas</a:t>
            </a:r>
            <a:endParaRPr/>
          </a:p>
          <a:p>
            <a:pPr indent="0" lvl="0" marL="0" rtl="0" algn="l">
              <a:lnSpc>
                <a:spcPct val="115000"/>
              </a:lnSpc>
              <a:spcBef>
                <a:spcPts val="0"/>
              </a:spcBef>
              <a:spcAft>
                <a:spcPts val="0"/>
              </a:spcAft>
              <a:buSzPts val="1400"/>
              <a:buNone/>
            </a:pPr>
            <a:r>
              <a:t/>
            </a:r>
            <a:endParaRPr b="1" sz="500">
              <a:solidFill>
                <a:schemeClr val="dk1"/>
              </a:solidFill>
            </a:endParaRPr>
          </a:p>
          <a:p>
            <a:pPr indent="0" lvl="0" marL="0" rtl="0" algn="l">
              <a:lnSpc>
                <a:spcPct val="115000"/>
              </a:lnSpc>
              <a:spcBef>
                <a:spcPts val="0"/>
              </a:spcBef>
              <a:spcAft>
                <a:spcPts val="0"/>
              </a:spcAft>
              <a:buSzPts val="1400"/>
              <a:buNone/>
            </a:pPr>
            <a:r>
              <a:rPr lang="en-US"/>
              <a:t>TED is a global community that welcomes people from every culture and discipline seeking a deeper acknowledgement of the world. TED believes in the power of ideas to change attitudes, lives and, ultimately, the world. They build a clearinghouse of free knowledge from the world's most inspired thinkers and a community of curious souls to engage with ideas and each other, both online and at TED and TEDx events around the world. TED’s agenda is to make great ideas accessible and spark conversation.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76d776672_3_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93" name="Google Shape;193;g1076d776672_3_25"/>
          <p:cNvPicPr preferRelativeResize="0"/>
          <p:nvPr/>
        </p:nvPicPr>
        <p:blipFill>
          <a:blip r:embed="rId3">
            <a:alphaModFix/>
          </a:blip>
          <a:stretch>
            <a:fillRect/>
          </a:stretch>
        </p:blipFill>
        <p:spPr>
          <a:xfrm>
            <a:off x="152400" y="1170125"/>
            <a:ext cx="8839204" cy="36686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076d776672_3_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Appendices</a:t>
            </a:r>
            <a:endParaRPr b="1">
              <a:solidFill>
                <a:schemeClr val="dk1"/>
              </a:solidFill>
            </a:endParaRPr>
          </a:p>
        </p:txBody>
      </p:sp>
      <p:pic>
        <p:nvPicPr>
          <p:cNvPr id="199" name="Google Shape;199;g1076d776672_3_30"/>
          <p:cNvPicPr preferRelativeResize="0"/>
          <p:nvPr/>
        </p:nvPicPr>
        <p:blipFill>
          <a:blip r:embed="rId3">
            <a:alphaModFix/>
          </a:blip>
          <a:stretch>
            <a:fillRect/>
          </a:stretch>
        </p:blipFill>
        <p:spPr>
          <a:xfrm>
            <a:off x="902163" y="1017725"/>
            <a:ext cx="7339681" cy="3820974"/>
          </a:xfrm>
          <a:prstGeom prst="rect">
            <a:avLst/>
          </a:prstGeom>
          <a:noFill/>
          <a:ln>
            <a:noFill/>
          </a:ln>
        </p:spPr>
      </p:pic>
      <p:sp>
        <p:nvSpPr>
          <p:cNvPr id="200" name="Google Shape;200;g1076d776672_3_30"/>
          <p:cNvSpPr txBox="1"/>
          <p:nvPr/>
        </p:nvSpPr>
        <p:spPr>
          <a:xfrm>
            <a:off x="3784850" y="1680025"/>
            <a:ext cx="3933300" cy="307800"/>
          </a:xfrm>
          <a:prstGeom prst="rect">
            <a:avLst/>
          </a:prstGeom>
          <a:noFill/>
          <a:ln>
            <a:noFill/>
          </a:ln>
        </p:spPr>
        <p:txBody>
          <a:bodyPr anchorCtr="0" anchor="t" bIns="45700" lIns="91425" spcFirstLastPara="1" rIns="91425" wrap="square" tIns="45700">
            <a:spAutoFit/>
          </a:bodyPr>
          <a:lstStyle/>
          <a:p>
            <a:pPr indent="-171450" lvl="0" marL="311150" marR="0" rtl="0" algn="l">
              <a:lnSpc>
                <a:spcPct val="100000"/>
              </a:lnSpc>
              <a:spcBef>
                <a:spcPts val="0"/>
              </a:spcBef>
              <a:spcAft>
                <a:spcPts val="0"/>
              </a:spcAft>
              <a:buClr>
                <a:schemeClr val="dk1"/>
              </a:buClr>
              <a:buSzPts val="1400"/>
              <a:buFont typeface="Arial"/>
              <a:buChar char="•"/>
            </a:pPr>
            <a:r>
              <a:rPr lang="en-US" sz="1200">
                <a:solidFill>
                  <a:schemeClr val="dk1"/>
                </a:solidFill>
              </a:rPr>
              <a:t>Count, mean, and median of views in each year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076d776672_3_39"/>
          <p:cNvSpPr txBox="1"/>
          <p:nvPr>
            <p:ph type="title"/>
          </p:nvPr>
        </p:nvSpPr>
        <p:spPr>
          <a:xfrm>
            <a:off x="311700" y="2225700"/>
            <a:ext cx="8520600" cy="69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US" sz="3800"/>
              <a:t>THANK YOU</a:t>
            </a:r>
            <a:endParaRPr b="1"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cfd366f7b4_0_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Business Problem</a:t>
            </a:r>
            <a:endParaRPr b="1">
              <a:solidFill>
                <a:schemeClr val="dk1"/>
              </a:solidFill>
            </a:endParaRPr>
          </a:p>
        </p:txBody>
      </p:sp>
      <p:sp>
        <p:nvSpPr>
          <p:cNvPr id="69" name="Google Shape;69;gcfd366f7b4_0_16"/>
          <p:cNvSpPr txBox="1"/>
          <p:nvPr>
            <p:ph idx="1" type="body"/>
          </p:nvPr>
        </p:nvSpPr>
        <p:spPr>
          <a:xfrm>
            <a:off x="311700" y="14293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US" sz="1500"/>
              <a:t>TED is one of the top organization which influences and sparks the ideas across the world. Hence, we would like to evaluate an overall performance of the TED Talks. We use three KPIs:</a:t>
            </a:r>
            <a:endParaRPr sz="1500"/>
          </a:p>
          <a:p>
            <a:pPr indent="0" lvl="0" marL="0" rtl="0" algn="just">
              <a:spcBef>
                <a:spcPts val="0"/>
              </a:spcBef>
              <a:spcAft>
                <a:spcPts val="0"/>
              </a:spcAft>
              <a:buNone/>
            </a:pPr>
            <a:r>
              <a:t/>
            </a:r>
            <a:endParaRPr sz="1500"/>
          </a:p>
          <a:p>
            <a:pPr indent="-323850" lvl="0" marL="457200" rtl="0" algn="just">
              <a:spcBef>
                <a:spcPts val="0"/>
              </a:spcBef>
              <a:spcAft>
                <a:spcPts val="0"/>
              </a:spcAft>
              <a:buSzPts val="1500"/>
              <a:buAutoNum type="arabicPeriod"/>
            </a:pPr>
            <a:r>
              <a:rPr lang="en-US" sz="1500"/>
              <a:t>Engagement: The viewers’ reaction to the talks through comments/ratings</a:t>
            </a:r>
            <a:endParaRPr sz="1500"/>
          </a:p>
          <a:p>
            <a:pPr indent="-323850" lvl="0" marL="457200" rtl="0" algn="just">
              <a:spcBef>
                <a:spcPts val="0"/>
              </a:spcBef>
              <a:spcAft>
                <a:spcPts val="0"/>
              </a:spcAft>
              <a:buSzPts val="1500"/>
              <a:buAutoNum type="arabicPeriod"/>
            </a:pPr>
            <a:r>
              <a:rPr lang="en-US" sz="1500"/>
              <a:t>Views: The audience’s interest to the talks based on the views</a:t>
            </a:r>
            <a:endParaRPr sz="1500"/>
          </a:p>
          <a:p>
            <a:pPr indent="-323850" lvl="0" marL="457200" rtl="0" algn="just">
              <a:spcBef>
                <a:spcPts val="0"/>
              </a:spcBef>
              <a:spcAft>
                <a:spcPts val="0"/>
              </a:spcAft>
              <a:buSzPts val="1500"/>
              <a:buAutoNum type="arabicPeriod"/>
            </a:pPr>
            <a:r>
              <a:rPr lang="en-US" sz="1500"/>
              <a:t>Speaker’s occupations: </a:t>
            </a:r>
            <a:r>
              <a:rPr lang="en-US" sz="1500"/>
              <a:t>Background of the</a:t>
            </a:r>
            <a:r>
              <a:rPr lang="en-US" sz="1500"/>
              <a:t> speakers who attracted the most audience</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US" sz="1500"/>
              <a:t>This analysis will help decide which factors lead to the success of the TED talks. This also helps organization understand which topics and speakers would attract the audience. Lastly, the sponsors of the events can use this dashboard to predict the performance of </a:t>
            </a:r>
            <a:r>
              <a:rPr lang="en-US" sz="1500"/>
              <a:t>future TED events.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076d776672_1_2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2300">
                <a:solidFill>
                  <a:schemeClr val="dk1"/>
                </a:solidFill>
              </a:rPr>
              <a:t>EDA</a:t>
            </a:r>
            <a:endParaRPr b="1" sz="2300">
              <a:solidFill>
                <a:schemeClr val="dk1"/>
              </a:solidFill>
            </a:endParaRPr>
          </a:p>
        </p:txBody>
      </p:sp>
      <p:sp>
        <p:nvSpPr>
          <p:cNvPr id="75" name="Google Shape;75;g1076d776672_1_212"/>
          <p:cNvSpPr txBox="1"/>
          <p:nvPr>
            <p:ph idx="1" type="body"/>
          </p:nvPr>
        </p:nvSpPr>
        <p:spPr>
          <a:xfrm>
            <a:off x="4730125" y="2765075"/>
            <a:ext cx="4267200" cy="19059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The raw data we used for the analysis doesn’t have any NULL or  NA value.</a:t>
            </a:r>
            <a:endParaRPr/>
          </a:p>
          <a:p>
            <a:pPr indent="-171450" lvl="0" marL="171450" rtl="0" algn="l">
              <a:lnSpc>
                <a:spcPct val="115000"/>
              </a:lnSpc>
              <a:spcBef>
                <a:spcPts val="1200"/>
              </a:spcBef>
              <a:spcAft>
                <a:spcPts val="0"/>
              </a:spcAft>
              <a:buSzPts val="1800"/>
              <a:buChar char="●"/>
            </a:pPr>
            <a:r>
              <a:rPr lang="en-US" sz="1200"/>
              <a:t>By analyzing the comments, the duration and the number of the events we see that there are outliers in the data</a:t>
            </a:r>
            <a:endParaRPr/>
          </a:p>
          <a:p>
            <a:pPr indent="-171450" lvl="0" marL="171450" rtl="0" algn="l">
              <a:lnSpc>
                <a:spcPct val="115000"/>
              </a:lnSpc>
              <a:spcBef>
                <a:spcPts val="1200"/>
              </a:spcBef>
              <a:spcAft>
                <a:spcPts val="0"/>
              </a:spcAft>
              <a:buSzPts val="1800"/>
              <a:buChar char="●"/>
            </a:pPr>
            <a:r>
              <a:rPr lang="en-US" sz="1200"/>
              <a:t>Since 2002 TED Talks activity/events increased; thus, our analysis are based on the data after 2002 (included) </a:t>
            </a:r>
            <a:endParaRPr/>
          </a:p>
          <a:p>
            <a:pPr indent="0" lvl="0" marL="0" rtl="0" algn="l">
              <a:lnSpc>
                <a:spcPct val="115000"/>
              </a:lnSpc>
              <a:spcBef>
                <a:spcPts val="1200"/>
              </a:spcBef>
              <a:spcAft>
                <a:spcPts val="1200"/>
              </a:spcAft>
              <a:buSzPts val="1800"/>
              <a:buNone/>
            </a:pPr>
            <a:r>
              <a:t/>
            </a:r>
            <a:endParaRPr sz="1200"/>
          </a:p>
        </p:txBody>
      </p:sp>
      <p:pic>
        <p:nvPicPr>
          <p:cNvPr id="76" name="Google Shape;76;g1076d776672_1_212"/>
          <p:cNvPicPr preferRelativeResize="0"/>
          <p:nvPr/>
        </p:nvPicPr>
        <p:blipFill rotWithShape="1">
          <a:blip r:embed="rId3">
            <a:alphaModFix/>
          </a:blip>
          <a:srcRect b="0" l="0" r="0" t="0"/>
          <a:stretch/>
        </p:blipFill>
        <p:spPr>
          <a:xfrm>
            <a:off x="166400" y="1042875"/>
            <a:ext cx="4413876" cy="1677200"/>
          </a:xfrm>
          <a:prstGeom prst="rect">
            <a:avLst/>
          </a:prstGeom>
          <a:noFill/>
          <a:ln>
            <a:noFill/>
          </a:ln>
        </p:spPr>
      </p:pic>
      <p:pic>
        <p:nvPicPr>
          <p:cNvPr id="77" name="Google Shape;77;g1076d776672_1_212"/>
          <p:cNvPicPr preferRelativeResize="0"/>
          <p:nvPr/>
        </p:nvPicPr>
        <p:blipFill rotWithShape="1">
          <a:blip r:embed="rId4">
            <a:alphaModFix/>
          </a:blip>
          <a:srcRect b="0" l="0" r="0" t="0"/>
          <a:stretch/>
        </p:blipFill>
        <p:spPr>
          <a:xfrm>
            <a:off x="4730125" y="1029350"/>
            <a:ext cx="4267199" cy="1677200"/>
          </a:xfrm>
          <a:prstGeom prst="rect">
            <a:avLst/>
          </a:prstGeom>
          <a:noFill/>
          <a:ln>
            <a:noFill/>
          </a:ln>
        </p:spPr>
      </p:pic>
      <p:pic>
        <p:nvPicPr>
          <p:cNvPr id="78" name="Google Shape;78;g1076d776672_1_212"/>
          <p:cNvPicPr preferRelativeResize="0"/>
          <p:nvPr/>
        </p:nvPicPr>
        <p:blipFill rotWithShape="1">
          <a:blip r:embed="rId5">
            <a:alphaModFix/>
          </a:blip>
          <a:srcRect b="0" l="0" r="0" t="0"/>
          <a:stretch/>
        </p:blipFill>
        <p:spPr>
          <a:xfrm>
            <a:off x="242600" y="2917475"/>
            <a:ext cx="4413876" cy="175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076d776672_1_2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chemeClr val="dk1"/>
                </a:solidFill>
              </a:rPr>
              <a:t>EDA</a:t>
            </a:r>
            <a:endParaRPr b="1">
              <a:solidFill>
                <a:schemeClr val="dk1"/>
              </a:solidFill>
            </a:endParaRPr>
          </a:p>
        </p:txBody>
      </p:sp>
      <p:pic>
        <p:nvPicPr>
          <p:cNvPr id="84" name="Google Shape;84;g1076d776672_1_220"/>
          <p:cNvPicPr preferRelativeResize="0"/>
          <p:nvPr/>
        </p:nvPicPr>
        <p:blipFill rotWithShape="1">
          <a:blip r:embed="rId3">
            <a:alphaModFix/>
          </a:blip>
          <a:srcRect b="6922" l="280" r="-390" t="8653"/>
          <a:stretch/>
        </p:blipFill>
        <p:spPr>
          <a:xfrm>
            <a:off x="129305" y="1590425"/>
            <a:ext cx="8945925" cy="2817092"/>
          </a:xfrm>
          <a:prstGeom prst="rect">
            <a:avLst/>
          </a:prstGeom>
          <a:noFill/>
          <a:ln>
            <a:noFill/>
          </a:ln>
        </p:spPr>
      </p:pic>
      <p:sp>
        <p:nvSpPr>
          <p:cNvPr id="85" name="Google Shape;85;g1076d776672_1_220"/>
          <p:cNvSpPr txBox="1"/>
          <p:nvPr>
            <p:ph idx="1" type="body"/>
          </p:nvPr>
        </p:nvSpPr>
        <p:spPr>
          <a:xfrm>
            <a:off x="199698" y="1017725"/>
            <a:ext cx="8814900" cy="9318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There is a record that event’s name does not align with film date – event’s name is 2011 but the timestamp is 2010. We examined this data and decided to exclude it from our analysis.</a:t>
            </a:r>
            <a:endParaRPr/>
          </a:p>
          <a:p>
            <a:pPr indent="0" lvl="0" marL="0" rtl="0" algn="l">
              <a:lnSpc>
                <a:spcPct val="115000"/>
              </a:lnSpc>
              <a:spcBef>
                <a:spcPts val="1200"/>
              </a:spcBef>
              <a:spcAft>
                <a:spcPts val="1200"/>
              </a:spcAft>
              <a:buSzPts val="18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076d776672_3_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a:solidFill>
                  <a:schemeClr val="dk1"/>
                </a:solidFill>
              </a:rPr>
              <a:t>Overall</a:t>
            </a:r>
            <a:r>
              <a:rPr b="1" lang="en-US"/>
              <a:t> TED </a:t>
            </a:r>
            <a:r>
              <a:rPr b="1" lang="en-US">
                <a:solidFill>
                  <a:schemeClr val="dk1"/>
                </a:solidFill>
              </a:rPr>
              <a:t>Performance</a:t>
            </a:r>
            <a:endParaRPr b="1">
              <a:solidFill>
                <a:schemeClr val="dk1"/>
              </a:solidFill>
            </a:endParaRPr>
          </a:p>
        </p:txBody>
      </p:sp>
      <p:pic>
        <p:nvPicPr>
          <p:cNvPr id="91" name="Google Shape;91;g1076d776672_3_1"/>
          <p:cNvPicPr preferRelativeResize="0"/>
          <p:nvPr/>
        </p:nvPicPr>
        <p:blipFill>
          <a:blip r:embed="rId3">
            <a:alphaModFix/>
          </a:blip>
          <a:stretch>
            <a:fillRect/>
          </a:stretch>
        </p:blipFill>
        <p:spPr>
          <a:xfrm>
            <a:off x="152400" y="1170125"/>
            <a:ext cx="8839204" cy="811411"/>
          </a:xfrm>
          <a:prstGeom prst="rect">
            <a:avLst/>
          </a:prstGeom>
          <a:noFill/>
          <a:ln>
            <a:noFill/>
          </a:ln>
        </p:spPr>
      </p:pic>
      <p:sp>
        <p:nvSpPr>
          <p:cNvPr id="92" name="Google Shape;92;g1076d776672_3_1"/>
          <p:cNvSpPr txBox="1"/>
          <p:nvPr>
            <p:ph idx="1" type="body"/>
          </p:nvPr>
        </p:nvSpPr>
        <p:spPr>
          <a:xfrm>
            <a:off x="152400" y="2133925"/>
            <a:ext cx="8839200" cy="21168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Over 16 years (2002 - 2017) of TED, there are 347 talks that spread ideas to the world</a:t>
            </a:r>
            <a:endParaRPr/>
          </a:p>
          <a:p>
            <a:pPr indent="-171450" lvl="0" marL="171450" rtl="0" algn="l">
              <a:lnSpc>
                <a:spcPct val="115000"/>
              </a:lnSpc>
              <a:spcBef>
                <a:spcPts val="1200"/>
              </a:spcBef>
              <a:spcAft>
                <a:spcPts val="0"/>
              </a:spcAft>
              <a:buSzPts val="1800"/>
              <a:buChar char="●"/>
            </a:pPr>
            <a:r>
              <a:rPr lang="en-US" sz="1200"/>
              <a:t>Over 1 million views per talk</a:t>
            </a:r>
            <a:endParaRPr/>
          </a:p>
          <a:p>
            <a:pPr indent="-171450" lvl="0" marL="171450" rtl="0" algn="l">
              <a:lnSpc>
                <a:spcPct val="115000"/>
              </a:lnSpc>
              <a:spcBef>
                <a:spcPts val="1200"/>
              </a:spcBef>
              <a:spcAft>
                <a:spcPts val="0"/>
              </a:spcAft>
              <a:buSzPts val="1800"/>
              <a:buChar char="●"/>
            </a:pPr>
            <a:r>
              <a:rPr lang="en-US" sz="1200"/>
              <a:t>TED bring more than 1.4k discussion in each talk</a:t>
            </a:r>
            <a:endParaRPr/>
          </a:p>
          <a:p>
            <a:pPr indent="0" lvl="0" marL="0" rtl="0" algn="l">
              <a:lnSpc>
                <a:spcPct val="115000"/>
              </a:lnSpc>
              <a:spcBef>
                <a:spcPts val="1200"/>
              </a:spcBef>
              <a:spcAft>
                <a:spcPts val="1200"/>
              </a:spcAft>
              <a:buSzPts val="18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076d776672_1_2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2300">
                <a:solidFill>
                  <a:schemeClr val="dk1"/>
                </a:solidFill>
              </a:rPr>
              <a:t>Interaction Over the Years</a:t>
            </a:r>
            <a:endParaRPr b="1" sz="2300">
              <a:solidFill>
                <a:schemeClr val="dk1"/>
              </a:solidFill>
            </a:endParaRPr>
          </a:p>
        </p:txBody>
      </p:sp>
      <p:sp>
        <p:nvSpPr>
          <p:cNvPr id="98" name="Google Shape;98;g1076d776672_1_226"/>
          <p:cNvSpPr txBox="1"/>
          <p:nvPr>
            <p:ph idx="1" type="body"/>
          </p:nvPr>
        </p:nvSpPr>
        <p:spPr>
          <a:xfrm>
            <a:off x="311700" y="3263462"/>
            <a:ext cx="8520600" cy="1457700"/>
          </a:xfrm>
          <a:prstGeom prst="rect">
            <a:avLst/>
          </a:prstGeom>
          <a:noFill/>
          <a:ln>
            <a:noFill/>
          </a:ln>
        </p:spPr>
        <p:txBody>
          <a:bodyPr anchorCtr="0" anchor="t" bIns="91425" lIns="91425" spcFirstLastPara="1" rIns="91425" wrap="square" tIns="91425">
            <a:noAutofit/>
          </a:bodyPr>
          <a:lstStyle/>
          <a:p>
            <a:pPr indent="-133350" lvl="0" marL="171450" rtl="0" algn="l">
              <a:lnSpc>
                <a:spcPct val="115000"/>
              </a:lnSpc>
              <a:spcBef>
                <a:spcPts val="0"/>
              </a:spcBef>
              <a:spcAft>
                <a:spcPts val="0"/>
              </a:spcAft>
              <a:buSzPts val="1200"/>
              <a:buChar char="●"/>
            </a:pPr>
            <a:r>
              <a:rPr lang="en-US" sz="1200"/>
              <a:t>The table shows the top ten interactions within the TED Talks data over the 16 years in descending order. The talk of Richard Dawkins about Militant Atheism is leading the list with 0.15% interactions. </a:t>
            </a:r>
            <a:endParaRPr sz="1200"/>
          </a:p>
          <a:p>
            <a:pPr indent="-133350" lvl="0" marL="171450" rtl="0" algn="l">
              <a:lnSpc>
                <a:spcPct val="115000"/>
              </a:lnSpc>
              <a:spcBef>
                <a:spcPts val="1200"/>
              </a:spcBef>
              <a:spcAft>
                <a:spcPts val="0"/>
              </a:spcAft>
              <a:buSzPts val="1200"/>
              <a:buChar char="●"/>
            </a:pPr>
            <a:r>
              <a:rPr lang="en-US" sz="1200"/>
              <a:t>The line chart shows the TED Talks interactions over the years. The peak of the average interactions was in 2010 with 0.027 interactions. However, after the 2010 the number of interactions decline. </a:t>
            </a:r>
            <a:endParaRPr sz="1200"/>
          </a:p>
          <a:p>
            <a:pPr indent="0" lvl="0" marL="0" rtl="0" algn="l">
              <a:lnSpc>
                <a:spcPct val="115000"/>
              </a:lnSpc>
              <a:spcBef>
                <a:spcPts val="1200"/>
              </a:spcBef>
              <a:spcAft>
                <a:spcPts val="1200"/>
              </a:spcAft>
              <a:buSzPts val="1800"/>
              <a:buNone/>
            </a:pPr>
            <a:r>
              <a:t/>
            </a:r>
            <a:endParaRPr sz="1200"/>
          </a:p>
        </p:txBody>
      </p:sp>
      <p:pic>
        <p:nvPicPr>
          <p:cNvPr id="99" name="Google Shape;99;g1076d776672_1_226"/>
          <p:cNvPicPr preferRelativeResize="0"/>
          <p:nvPr/>
        </p:nvPicPr>
        <p:blipFill rotWithShape="1">
          <a:blip r:embed="rId3">
            <a:alphaModFix/>
          </a:blip>
          <a:srcRect b="0" l="0" r="0" t="0"/>
          <a:stretch/>
        </p:blipFill>
        <p:spPr>
          <a:xfrm>
            <a:off x="4572000" y="1093925"/>
            <a:ext cx="4296174" cy="2017124"/>
          </a:xfrm>
          <a:prstGeom prst="rect">
            <a:avLst/>
          </a:prstGeom>
          <a:noFill/>
          <a:ln>
            <a:noFill/>
          </a:ln>
        </p:spPr>
      </p:pic>
      <p:pic>
        <p:nvPicPr>
          <p:cNvPr id="100" name="Google Shape;100;g1076d776672_1_226"/>
          <p:cNvPicPr preferRelativeResize="0"/>
          <p:nvPr/>
        </p:nvPicPr>
        <p:blipFill>
          <a:blip r:embed="rId4">
            <a:alphaModFix/>
          </a:blip>
          <a:stretch>
            <a:fillRect/>
          </a:stretch>
        </p:blipFill>
        <p:spPr>
          <a:xfrm>
            <a:off x="389625" y="1093925"/>
            <a:ext cx="3996650" cy="201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076d776672_1_233"/>
          <p:cNvSpPr txBox="1"/>
          <p:nvPr>
            <p:ph type="title"/>
          </p:nvPr>
        </p:nvSpPr>
        <p:spPr>
          <a:xfrm>
            <a:off x="155850" y="4169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300">
                <a:solidFill>
                  <a:schemeClr val="dk1"/>
                </a:solidFill>
              </a:rPr>
              <a:t>Percentage of Comments and Most Used words in 2010 Talks</a:t>
            </a:r>
            <a:endParaRPr b="1" sz="2300">
              <a:solidFill>
                <a:schemeClr val="dk1"/>
              </a:solidFill>
            </a:endParaRPr>
          </a:p>
        </p:txBody>
      </p:sp>
      <p:sp>
        <p:nvSpPr>
          <p:cNvPr id="106" name="Google Shape;106;g1076d776672_1_233"/>
          <p:cNvSpPr txBox="1"/>
          <p:nvPr>
            <p:ph idx="1" type="body"/>
          </p:nvPr>
        </p:nvSpPr>
        <p:spPr>
          <a:xfrm>
            <a:off x="6048450" y="1318500"/>
            <a:ext cx="2939700" cy="26589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There are many outliers in this chart. This means that some talks have far more comments than others.</a:t>
            </a:r>
            <a:endParaRPr sz="1200"/>
          </a:p>
          <a:p>
            <a:pPr indent="0" lvl="0" marL="457200" rtl="0" algn="l">
              <a:lnSpc>
                <a:spcPct val="115000"/>
              </a:lnSpc>
              <a:spcBef>
                <a:spcPts val="0"/>
              </a:spcBef>
              <a:spcAft>
                <a:spcPts val="0"/>
              </a:spcAft>
              <a:buNone/>
            </a:pPr>
            <a:r>
              <a:t/>
            </a:r>
            <a:endParaRPr sz="1200"/>
          </a:p>
          <a:p>
            <a:pPr indent="-171450" lvl="0" marL="171450" rtl="0" algn="l">
              <a:lnSpc>
                <a:spcPct val="115000"/>
              </a:lnSpc>
              <a:spcBef>
                <a:spcPts val="0"/>
              </a:spcBef>
              <a:spcAft>
                <a:spcPts val="0"/>
              </a:spcAft>
              <a:buSzPts val="1800"/>
              <a:buChar char="●"/>
            </a:pPr>
            <a:r>
              <a:rPr lang="en-US" sz="1200"/>
              <a:t> The median of the number of comments in 2010 is 211</a:t>
            </a:r>
            <a:endParaRPr sz="1200"/>
          </a:p>
          <a:p>
            <a:pPr indent="0" lvl="0" marL="0" rtl="0" algn="l">
              <a:lnSpc>
                <a:spcPct val="115000"/>
              </a:lnSpc>
              <a:spcBef>
                <a:spcPts val="0"/>
              </a:spcBef>
              <a:spcAft>
                <a:spcPts val="0"/>
              </a:spcAft>
              <a:buNone/>
            </a:pPr>
            <a:r>
              <a:t/>
            </a:r>
            <a:endParaRPr sz="1200"/>
          </a:p>
          <a:p>
            <a:pPr indent="-171450" lvl="0" marL="171450" rtl="0" algn="l">
              <a:spcBef>
                <a:spcPts val="0"/>
              </a:spcBef>
              <a:spcAft>
                <a:spcPts val="0"/>
              </a:spcAft>
              <a:buSzPts val="1800"/>
              <a:buChar char="●"/>
            </a:pPr>
            <a:r>
              <a:rPr lang="en-US" sz="1200"/>
              <a:t> The max is 3356 comments and the min is 15 comments</a:t>
            </a:r>
            <a:endParaRPr sz="1200"/>
          </a:p>
          <a:p>
            <a:pPr indent="0" lvl="0" marL="0" rtl="0" algn="l">
              <a:lnSpc>
                <a:spcPct val="115000"/>
              </a:lnSpc>
              <a:spcBef>
                <a:spcPts val="1200"/>
              </a:spcBef>
              <a:spcAft>
                <a:spcPts val="1200"/>
              </a:spcAft>
              <a:buSzPts val="1800"/>
              <a:buNone/>
            </a:pPr>
            <a:r>
              <a:t/>
            </a:r>
            <a:endParaRPr sz="1200"/>
          </a:p>
        </p:txBody>
      </p:sp>
      <p:pic>
        <p:nvPicPr>
          <p:cNvPr id="107" name="Google Shape;107;g1076d776672_1_233"/>
          <p:cNvPicPr preferRelativeResize="0"/>
          <p:nvPr/>
        </p:nvPicPr>
        <p:blipFill rotWithShape="1">
          <a:blip r:embed="rId3">
            <a:alphaModFix/>
          </a:blip>
          <a:srcRect b="0" l="0" r="0" t="0"/>
          <a:stretch/>
        </p:blipFill>
        <p:spPr>
          <a:xfrm>
            <a:off x="311700" y="1394700"/>
            <a:ext cx="5489573" cy="254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076d776672_3_9"/>
          <p:cNvSpPr txBox="1"/>
          <p:nvPr>
            <p:ph type="title"/>
          </p:nvPr>
        </p:nvSpPr>
        <p:spPr>
          <a:xfrm>
            <a:off x="155850" y="4450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300">
                <a:solidFill>
                  <a:schemeClr val="dk1"/>
                </a:solidFill>
              </a:rPr>
              <a:t>Percentage of Comments and Most Used words in 2010 Talks</a:t>
            </a:r>
            <a:endParaRPr b="1" sz="2300">
              <a:solidFill>
                <a:schemeClr val="dk1"/>
              </a:solidFill>
            </a:endParaRPr>
          </a:p>
        </p:txBody>
      </p:sp>
      <p:sp>
        <p:nvSpPr>
          <p:cNvPr id="113" name="Google Shape;113;g1076d776672_3_9"/>
          <p:cNvSpPr txBox="1"/>
          <p:nvPr>
            <p:ph idx="1" type="body"/>
          </p:nvPr>
        </p:nvSpPr>
        <p:spPr>
          <a:xfrm>
            <a:off x="5733750" y="1013550"/>
            <a:ext cx="3153000" cy="38628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800"/>
              <a:buChar char="●"/>
            </a:pPr>
            <a:r>
              <a:rPr lang="en-US" sz="1200"/>
              <a:t>Each TED Talk has words associated to the topic of the talk. Inspiring is the word used most often in the talks describing the topic. “Confusing” was the least used word in 2010 for the events’ description.</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171450" lvl="0" marL="171450" rtl="0" algn="l">
              <a:lnSpc>
                <a:spcPct val="115000"/>
              </a:lnSpc>
              <a:spcBef>
                <a:spcPts val="1200"/>
              </a:spcBef>
              <a:spcAft>
                <a:spcPts val="0"/>
              </a:spcAft>
              <a:buSzPts val="1800"/>
              <a:buChar char="●"/>
            </a:pPr>
            <a:r>
              <a:rPr lang="en-US" sz="1200"/>
              <a:t>Lesley Hazleton’s talk regarding “On Reading the Koran” has the highest percentage of comments (13%) in 2010 among the top ten talks.</a:t>
            </a:r>
            <a:endParaRPr/>
          </a:p>
          <a:p>
            <a:pPr indent="-57150" lvl="0" marL="171450" rtl="0" algn="l">
              <a:lnSpc>
                <a:spcPct val="115000"/>
              </a:lnSpc>
              <a:spcBef>
                <a:spcPts val="1200"/>
              </a:spcBef>
              <a:spcAft>
                <a:spcPts val="0"/>
              </a:spcAft>
              <a:buSzPts val="1800"/>
              <a:buNone/>
            </a:pPr>
            <a:r>
              <a:t/>
            </a:r>
            <a:endParaRPr sz="1200"/>
          </a:p>
          <a:p>
            <a:pPr indent="-57150" lvl="0" marL="171450" rtl="0" algn="l">
              <a:lnSpc>
                <a:spcPct val="115000"/>
              </a:lnSpc>
              <a:spcBef>
                <a:spcPts val="1200"/>
              </a:spcBef>
              <a:spcAft>
                <a:spcPts val="0"/>
              </a:spcAft>
              <a:buSzPts val="1800"/>
              <a:buNone/>
            </a:pPr>
            <a:r>
              <a:t/>
            </a:r>
            <a:endParaRPr sz="1200"/>
          </a:p>
          <a:p>
            <a:pPr indent="0" lvl="0" marL="0" rtl="0" algn="l">
              <a:lnSpc>
                <a:spcPct val="115000"/>
              </a:lnSpc>
              <a:spcBef>
                <a:spcPts val="1200"/>
              </a:spcBef>
              <a:spcAft>
                <a:spcPts val="1200"/>
              </a:spcAft>
              <a:buSzPts val="1800"/>
              <a:buNone/>
            </a:pPr>
            <a:r>
              <a:t/>
            </a:r>
            <a:endParaRPr sz="1200"/>
          </a:p>
        </p:txBody>
      </p:sp>
      <p:pic>
        <p:nvPicPr>
          <p:cNvPr id="114" name="Google Shape;114;g1076d776672_3_9"/>
          <p:cNvPicPr preferRelativeResize="0"/>
          <p:nvPr/>
        </p:nvPicPr>
        <p:blipFill rotWithShape="1">
          <a:blip r:embed="rId3">
            <a:alphaModFix/>
          </a:blip>
          <a:srcRect b="0" l="0" r="0" t="0"/>
          <a:stretch/>
        </p:blipFill>
        <p:spPr>
          <a:xfrm>
            <a:off x="311700" y="2951200"/>
            <a:ext cx="5346149" cy="1925300"/>
          </a:xfrm>
          <a:prstGeom prst="rect">
            <a:avLst/>
          </a:prstGeom>
          <a:noFill/>
          <a:ln>
            <a:noFill/>
          </a:ln>
        </p:spPr>
      </p:pic>
      <p:pic>
        <p:nvPicPr>
          <p:cNvPr id="115" name="Google Shape;115;g1076d776672_3_9"/>
          <p:cNvPicPr preferRelativeResize="0"/>
          <p:nvPr/>
        </p:nvPicPr>
        <p:blipFill rotWithShape="1">
          <a:blip r:embed="rId4">
            <a:alphaModFix/>
          </a:blip>
          <a:srcRect b="0" l="0" r="0" t="0"/>
          <a:stretch/>
        </p:blipFill>
        <p:spPr>
          <a:xfrm>
            <a:off x="311700" y="1017725"/>
            <a:ext cx="5346151" cy="1839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