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60" r:id="rId2"/>
    <p:sldId id="257" r:id="rId3"/>
    <p:sldId id="256" r:id="rId4"/>
    <p:sldId id="28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7" r:id="rId31"/>
    <p:sldId id="288" r:id="rId32"/>
    <p:sldId id="289" r:id="rId33"/>
    <p:sldId id="290" r:id="rId34"/>
    <p:sldId id="291" r:id="rId35"/>
    <p:sldId id="292" r:id="rId36"/>
    <p:sldId id="293" r:id="rId37"/>
    <p:sldId id="294" r:id="rId38"/>
    <p:sldId id="295" r:id="rId39"/>
    <p:sldId id="296" r:id="rId40"/>
    <p:sldId id="304" r:id="rId41"/>
    <p:sldId id="297" r:id="rId42"/>
    <p:sldId id="298" r:id="rId43"/>
    <p:sldId id="299" r:id="rId44"/>
    <p:sldId id="300" r:id="rId45"/>
    <p:sldId id="301" r:id="rId46"/>
    <p:sldId id="302" r:id="rId47"/>
    <p:sldId id="303" r:id="rId48"/>
    <p:sldId id="283" r:id="rId49"/>
    <p:sldId id="284" r:id="rId50"/>
    <p:sldId id="285" r:id="rId51"/>
    <p:sldId id="305"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D8ABF7-0A1A-4B3E-80FC-D8764F9F2039}">
          <p14:sldIdLst>
            <p14:sldId id="360"/>
            <p14:sldId id="257"/>
            <p14:sldId id="256"/>
            <p14:sldId id="28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7"/>
            <p14:sldId id="288"/>
            <p14:sldId id="289"/>
            <p14:sldId id="290"/>
            <p14:sldId id="291"/>
            <p14:sldId id="292"/>
            <p14:sldId id="293"/>
            <p14:sldId id="294"/>
            <p14:sldId id="295"/>
            <p14:sldId id="296"/>
            <p14:sldId id="304"/>
            <p14:sldId id="297"/>
            <p14:sldId id="298"/>
            <p14:sldId id="299"/>
            <p14:sldId id="300"/>
            <p14:sldId id="301"/>
            <p14:sldId id="302"/>
            <p14:sldId id="303"/>
            <p14:sldId id="283"/>
            <p14:sldId id="284"/>
            <p14:sldId id="285"/>
            <p14:sldId id="305"/>
            <p14:sldId id="306"/>
          </p14:sldIdLst>
        </p14:section>
        <p14:section name="Nhúng Bootrap" id="{6DB1C9F2-F0E3-4CA0-94D3-6EFE5E7AD56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364" autoAdjust="0"/>
  </p:normalViewPr>
  <p:slideViewPr>
    <p:cSldViewPr snapToGrid="0">
      <p:cViewPr>
        <p:scale>
          <a:sx n="75" d="100"/>
          <a:sy n="75" d="100"/>
        </p:scale>
        <p:origin x="49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42382-B149-4291-96EF-E11DD0A6CD8E}"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E43AF-62EE-4DAB-B1A6-E6B42F25A36D}" type="slidenum">
              <a:rPr lang="en-US" smtClean="0"/>
              <a:t>‹#›</a:t>
            </a:fld>
            <a:endParaRPr lang="en-US"/>
          </a:p>
        </p:txBody>
      </p:sp>
    </p:spTree>
    <p:extLst>
      <p:ext uri="{BB962C8B-B14F-4D97-AF65-F5344CB8AC3E}">
        <p14:creationId xmlns:p14="http://schemas.microsoft.com/office/powerpoint/2010/main" val="345955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KWRrqes1em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e24h.com/tao-mock-api-voi-json-server-d27691.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M1bIo-BNKZE&amp;list=PLJ5qtRQovuEOoKffoCBzTfvzMTTORnoyp&amp;index=85"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https://www.youtube.com/watch?v=KWRrqes1emg</a:t>
            </a:r>
            <a:endParaRPr lang="en-US" dirty="0" smtClean="0"/>
          </a:p>
          <a:p>
            <a:endParaRPr lang="en-US" dirty="0"/>
          </a:p>
        </p:txBody>
      </p:sp>
      <p:sp>
        <p:nvSpPr>
          <p:cNvPr id="4" name="Slide Number Placeholder 3"/>
          <p:cNvSpPr>
            <a:spLocks noGrp="1"/>
          </p:cNvSpPr>
          <p:nvPr>
            <p:ph type="sldNum" sz="quarter" idx="10"/>
          </p:nvPr>
        </p:nvSpPr>
        <p:spPr/>
        <p:txBody>
          <a:bodyPr/>
          <a:lstStyle/>
          <a:p>
            <a:fld id="{26FE43AF-62EE-4DAB-B1A6-E6B42F25A36D}" type="slidenum">
              <a:rPr lang="en-US" smtClean="0"/>
              <a:t>34</a:t>
            </a:fld>
            <a:endParaRPr lang="en-US"/>
          </a:p>
        </p:txBody>
      </p:sp>
    </p:spTree>
    <p:extLst>
      <p:ext uri="{BB962C8B-B14F-4D97-AF65-F5344CB8AC3E}">
        <p14:creationId xmlns:p14="http://schemas.microsoft.com/office/powerpoint/2010/main" val="194662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http://code24h.com/tao-mock-api-voi-json-server-d27691.htm</a:t>
            </a:r>
            <a:endParaRPr lang="en-US" dirty="0"/>
          </a:p>
        </p:txBody>
      </p:sp>
      <p:sp>
        <p:nvSpPr>
          <p:cNvPr id="4" name="Slide Number Placeholder 3"/>
          <p:cNvSpPr>
            <a:spLocks noGrp="1"/>
          </p:cNvSpPr>
          <p:nvPr>
            <p:ph type="sldNum" sz="quarter" idx="10"/>
          </p:nvPr>
        </p:nvSpPr>
        <p:spPr/>
        <p:txBody>
          <a:bodyPr/>
          <a:lstStyle/>
          <a:p>
            <a:fld id="{26FE43AF-62EE-4DAB-B1A6-E6B42F25A36D}" type="slidenum">
              <a:rPr lang="en-US" smtClean="0"/>
              <a:t>42</a:t>
            </a:fld>
            <a:endParaRPr lang="en-US"/>
          </a:p>
        </p:txBody>
      </p:sp>
    </p:spTree>
    <p:extLst>
      <p:ext uri="{BB962C8B-B14F-4D97-AF65-F5344CB8AC3E}">
        <p14:creationId xmlns:p14="http://schemas.microsoft.com/office/powerpoint/2010/main" val="80556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https://www.youtube.com/watch?v=M1bIo-BNKZE&amp;list=PLJ5qtRQovuEOoKffoCBzTfvzMTTORnoyp&amp;index=85</a:t>
            </a:r>
            <a:endParaRPr lang="en-US" dirty="0"/>
          </a:p>
        </p:txBody>
      </p:sp>
      <p:sp>
        <p:nvSpPr>
          <p:cNvPr id="4" name="Slide Number Placeholder 3"/>
          <p:cNvSpPr>
            <a:spLocks noGrp="1"/>
          </p:cNvSpPr>
          <p:nvPr>
            <p:ph type="sldNum" sz="quarter" idx="10"/>
          </p:nvPr>
        </p:nvSpPr>
        <p:spPr/>
        <p:txBody>
          <a:bodyPr/>
          <a:lstStyle/>
          <a:p>
            <a:fld id="{26FE43AF-62EE-4DAB-B1A6-E6B42F25A36D}" type="slidenum">
              <a:rPr lang="en-US" smtClean="0"/>
              <a:t>52</a:t>
            </a:fld>
            <a:endParaRPr lang="en-US"/>
          </a:p>
        </p:txBody>
      </p:sp>
    </p:spTree>
    <p:extLst>
      <p:ext uri="{BB962C8B-B14F-4D97-AF65-F5344CB8AC3E}">
        <p14:creationId xmlns:p14="http://schemas.microsoft.com/office/powerpoint/2010/main" val="150147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B80285-34B7-4FA1-8A90-09AD347F2082}"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188718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0285-34B7-4FA1-8A90-09AD347F2082}"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385308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0285-34B7-4FA1-8A90-09AD347F2082}"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337297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0285-34B7-4FA1-8A90-09AD347F2082}"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52854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B80285-34B7-4FA1-8A90-09AD347F2082}"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341070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B80285-34B7-4FA1-8A90-09AD347F2082}"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285461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B80285-34B7-4FA1-8A90-09AD347F2082}"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238761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B80285-34B7-4FA1-8A90-09AD347F2082}"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334049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80285-34B7-4FA1-8A90-09AD347F2082}"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381521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B80285-34B7-4FA1-8A90-09AD347F2082}"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517052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B80285-34B7-4FA1-8A90-09AD347F2082}"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9EF49-EEED-4C61-87B7-655DB189C369}" type="slidenum">
              <a:rPr lang="en-US" smtClean="0"/>
              <a:t>‹#›</a:t>
            </a:fld>
            <a:endParaRPr lang="en-US"/>
          </a:p>
        </p:txBody>
      </p:sp>
    </p:spTree>
    <p:extLst>
      <p:ext uri="{BB962C8B-B14F-4D97-AF65-F5344CB8AC3E}">
        <p14:creationId xmlns:p14="http://schemas.microsoft.com/office/powerpoint/2010/main" val="110484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80285-34B7-4FA1-8A90-09AD347F2082}" type="datetimeFigureOut">
              <a:rPr lang="en-US" smtClean="0"/>
              <a:t>12/23/2022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9EF49-EEED-4C61-87B7-655DB189C369}" type="slidenum">
              <a:rPr lang="en-US" smtClean="0"/>
              <a:t>‹#›</a:t>
            </a:fld>
            <a:endParaRPr lang="en-US"/>
          </a:p>
        </p:txBody>
      </p:sp>
    </p:spTree>
    <p:extLst>
      <p:ext uri="{BB962C8B-B14F-4D97-AF65-F5344CB8AC3E}">
        <p14:creationId xmlns:p14="http://schemas.microsoft.com/office/powerpoint/2010/main" val="216563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mockapi.io/projects/5d6640fb520e1b00141ee00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mockapi.io/projects/5d6640fb520e1b00141ee001"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ckapi.io/projects/5d6640fb520e1b00141ee001"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ockapi.io/projects/5d6640fb520e1b00141ee001"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buxgb_-8ARo"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ockapi.io/projects/5d6640fb520e1b00141ee001"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5d6640fb520e1b00141ee000.mockapi.io/api/produc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mockapi.io/projects/5d6640fb520e1b00141ee0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kVOn3jc1W4I&amp;list=PLJ5qtRQovuEOoKffoCBzTfvzMTTORnoyp&amp;index=84"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ypicode/json-serv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81102" y="122283"/>
            <a:ext cx="5041988" cy="1323439"/>
          </a:xfrm>
          <a:prstGeom prst="rect">
            <a:avLst/>
          </a:prstGeom>
          <a:noFill/>
        </p:spPr>
        <p:txBody>
          <a:bodyPr wrap="square" lIns="91440" tIns="45720" rIns="91440" bIns="45720">
            <a:spAutoFit/>
          </a:bodyPr>
          <a:lstStyle/>
          <a:p>
            <a:r>
              <a:rPr lang="en-US" sz="8000" b="1" dirty="0">
                <a:solidFill>
                  <a:srgbClr val="FF0000"/>
                </a:solidFill>
              </a:rPr>
              <a:t>RESTful API</a:t>
            </a:r>
          </a:p>
        </p:txBody>
      </p:sp>
      <p:pic>
        <p:nvPicPr>
          <p:cNvPr id="2" name="Picture 1"/>
          <p:cNvPicPr>
            <a:picLocks noChangeAspect="1"/>
          </p:cNvPicPr>
          <p:nvPr/>
        </p:nvPicPr>
        <p:blipFill>
          <a:blip r:embed="rId2"/>
          <a:stretch>
            <a:fillRect/>
          </a:stretch>
        </p:blipFill>
        <p:spPr>
          <a:xfrm>
            <a:off x="1211864" y="1445722"/>
            <a:ext cx="9865731" cy="5169567"/>
          </a:xfrm>
          <a:prstGeom prst="rect">
            <a:avLst/>
          </a:prstGeom>
        </p:spPr>
      </p:pic>
    </p:spTree>
    <p:extLst>
      <p:ext uri="{BB962C8B-B14F-4D97-AF65-F5344CB8AC3E}">
        <p14:creationId xmlns:p14="http://schemas.microsoft.com/office/powerpoint/2010/main" val="1765133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135"/>
            <a:ext cx="10515600" cy="1325563"/>
          </a:xfrm>
        </p:spPr>
        <p:txBody>
          <a:bodyPr/>
          <a:lstStyle/>
          <a:p>
            <a:pPr algn="ctr"/>
            <a:r>
              <a:rPr lang="en-US" b="1" dirty="0" err="1" smtClean="0">
                <a:solidFill>
                  <a:srgbClr val="0070C0"/>
                </a:solidFill>
              </a:rPr>
              <a:t>JSon</a:t>
            </a:r>
            <a:endParaRPr lang="en-US" b="1" dirty="0">
              <a:solidFill>
                <a:srgbClr val="0070C0"/>
              </a:solidFill>
            </a:endParaRPr>
          </a:p>
        </p:txBody>
      </p:sp>
      <p:sp>
        <p:nvSpPr>
          <p:cNvPr id="3" name="Content Placeholder 2"/>
          <p:cNvSpPr>
            <a:spLocks noGrp="1"/>
          </p:cNvSpPr>
          <p:nvPr>
            <p:ph idx="1"/>
          </p:nvPr>
        </p:nvSpPr>
        <p:spPr/>
        <p:txBody>
          <a:bodyPr/>
          <a:lstStyle/>
          <a:p>
            <a:pPr marL="0" indent="0">
              <a:lnSpc>
                <a:spcPct val="150000"/>
              </a:lnSpc>
              <a:buNone/>
            </a:pPr>
            <a:r>
              <a:rPr lang="en-US" dirty="0" err="1" smtClean="0"/>
              <a:t>Nhìn</a:t>
            </a:r>
            <a:r>
              <a:rPr lang="en-US" dirty="0" smtClean="0"/>
              <a:t> </a:t>
            </a:r>
            <a:r>
              <a:rPr lang="en-US" dirty="0" err="1" smtClean="0"/>
              <a:t>vào,chúng</a:t>
            </a:r>
            <a:r>
              <a:rPr lang="en-US" dirty="0" smtClean="0"/>
              <a:t> ta </a:t>
            </a:r>
            <a:r>
              <a:rPr lang="en-US" dirty="0" err="1" smtClean="0"/>
              <a:t>thấy</a:t>
            </a:r>
            <a:r>
              <a:rPr lang="en-US" dirty="0" smtClean="0"/>
              <a:t>:</a:t>
            </a:r>
          </a:p>
          <a:p>
            <a:pPr lvl="1">
              <a:lnSpc>
                <a:spcPct val="150000"/>
              </a:lnSpc>
            </a:pPr>
            <a:r>
              <a:rPr lang="en-US" dirty="0" err="1" smtClean="0"/>
              <a:t>Nếu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bao</a:t>
            </a:r>
            <a:r>
              <a:rPr lang="en-US" dirty="0" smtClean="0"/>
              <a:t> </a:t>
            </a:r>
            <a:r>
              <a:rPr lang="en-US" dirty="0" err="1" smtClean="0"/>
              <a:t>trong</a:t>
            </a:r>
            <a:r>
              <a:rPr lang="en-US" dirty="0" smtClean="0"/>
              <a:t> </a:t>
            </a:r>
            <a:r>
              <a:rPr lang="en-US" dirty="0" err="1" smtClean="0"/>
              <a:t>cặp</a:t>
            </a:r>
            <a:r>
              <a:rPr lang="en-US" dirty="0" smtClean="0"/>
              <a:t> </a:t>
            </a:r>
            <a:r>
              <a:rPr lang="en-US" dirty="0" err="1" smtClean="0"/>
              <a:t>ngoặc</a:t>
            </a:r>
            <a:r>
              <a:rPr lang="en-US" dirty="0" smtClean="0"/>
              <a:t> </a:t>
            </a:r>
            <a:r>
              <a:rPr lang="en-US" dirty="0" err="1" smtClean="0"/>
              <a:t>vuông</a:t>
            </a:r>
            <a:r>
              <a:rPr lang="en-US" dirty="0" smtClean="0"/>
              <a:t> [ ] </a:t>
            </a:r>
            <a:r>
              <a:rPr lang="en-US" dirty="0" err="1" smtClean="0"/>
              <a:t>thì</a:t>
            </a:r>
            <a:r>
              <a:rPr lang="en-US" dirty="0" smtClean="0"/>
              <a:t> </a:t>
            </a:r>
            <a:r>
              <a:rPr lang="en-US" dirty="0" err="1" smtClean="0"/>
              <a:t>đó</a:t>
            </a:r>
            <a:r>
              <a:rPr lang="en-US" dirty="0" smtClean="0"/>
              <a:t> </a:t>
            </a:r>
            <a:r>
              <a:rPr lang="en-US" dirty="0" err="1" smtClean="0"/>
              <a:t>là</a:t>
            </a:r>
            <a:r>
              <a:rPr lang="en-US" dirty="0" smtClean="0"/>
              <a:t> </a:t>
            </a:r>
            <a:r>
              <a:rPr lang="en-US" b="1" dirty="0" err="1" smtClean="0"/>
              <a:t>Mảng</a:t>
            </a:r>
            <a:r>
              <a:rPr lang="en-US" b="1" dirty="0" smtClean="0"/>
              <a:t> - Array</a:t>
            </a:r>
          </a:p>
          <a:p>
            <a:pPr lvl="1">
              <a:lnSpc>
                <a:spcPct val="150000"/>
              </a:lnSpc>
            </a:pPr>
            <a:r>
              <a:rPr lang="en-US" dirty="0" err="1"/>
              <a:t>Nếu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bao</a:t>
            </a:r>
            <a:r>
              <a:rPr lang="en-US" dirty="0"/>
              <a:t> </a:t>
            </a:r>
            <a:r>
              <a:rPr lang="en-US" dirty="0" err="1"/>
              <a:t>trong</a:t>
            </a:r>
            <a:r>
              <a:rPr lang="en-US" dirty="0"/>
              <a:t> </a:t>
            </a:r>
            <a:r>
              <a:rPr lang="en-US" dirty="0" err="1"/>
              <a:t>cặp</a:t>
            </a:r>
            <a:r>
              <a:rPr lang="en-US" dirty="0"/>
              <a:t> </a:t>
            </a:r>
            <a:r>
              <a:rPr lang="en-US" dirty="0" err="1"/>
              <a:t>ngoặc</a:t>
            </a:r>
            <a:r>
              <a:rPr lang="en-US" dirty="0"/>
              <a:t> </a:t>
            </a:r>
            <a:r>
              <a:rPr lang="en-US" dirty="0" err="1"/>
              <a:t>vuông</a:t>
            </a:r>
            <a:r>
              <a:rPr lang="en-US" dirty="0"/>
              <a:t> </a:t>
            </a:r>
            <a:r>
              <a:rPr lang="en-US" dirty="0" smtClean="0"/>
              <a:t>{ } </a:t>
            </a:r>
            <a:r>
              <a:rPr lang="en-US" dirty="0" err="1" smtClean="0"/>
              <a:t>thì</a:t>
            </a:r>
            <a:r>
              <a:rPr lang="en-US" dirty="0" smtClean="0"/>
              <a:t> </a:t>
            </a:r>
            <a:r>
              <a:rPr lang="en-US" dirty="0" err="1"/>
              <a:t>đó</a:t>
            </a:r>
            <a:r>
              <a:rPr lang="en-US" dirty="0"/>
              <a:t> </a:t>
            </a:r>
            <a:r>
              <a:rPr lang="en-US" dirty="0" err="1"/>
              <a:t>là</a:t>
            </a:r>
            <a:r>
              <a:rPr lang="en-US" dirty="0"/>
              <a:t>  </a:t>
            </a:r>
            <a:r>
              <a:rPr lang="en-US" b="1" dirty="0" err="1" smtClean="0"/>
              <a:t>Đối</a:t>
            </a:r>
            <a:r>
              <a:rPr lang="en-US" b="1" dirty="0" smtClean="0"/>
              <a:t> </a:t>
            </a:r>
            <a:r>
              <a:rPr lang="en-US" b="1" dirty="0" err="1" smtClean="0"/>
              <a:t>tượng</a:t>
            </a:r>
            <a:r>
              <a:rPr lang="en-US" b="1" dirty="0" smtClean="0"/>
              <a:t>-  Object</a:t>
            </a:r>
            <a:endParaRPr lang="en-US" b="1" dirty="0"/>
          </a:p>
        </p:txBody>
      </p:sp>
    </p:spTree>
    <p:extLst>
      <p:ext uri="{BB962C8B-B14F-4D97-AF65-F5344CB8AC3E}">
        <p14:creationId xmlns:p14="http://schemas.microsoft.com/office/powerpoint/2010/main" val="6320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715" y="523768"/>
            <a:ext cx="10515600" cy="4351338"/>
          </a:xfrm>
        </p:spPr>
        <p:txBody>
          <a:bodyPr>
            <a:noAutofit/>
          </a:bodyPr>
          <a:lstStyle/>
          <a:p>
            <a:pPr>
              <a:lnSpc>
                <a:spcPct val="150000"/>
              </a:lnSpc>
            </a:pPr>
            <a:r>
              <a:rPr lang="en-US" sz="2400" dirty="0" err="1" smtClean="0"/>
              <a:t>Khi</a:t>
            </a:r>
            <a:r>
              <a:rPr lang="en-US" sz="2400" dirty="0" smtClean="0"/>
              <a:t> </a:t>
            </a:r>
            <a:r>
              <a:rPr lang="en-US" sz="2400" dirty="0" err="1" smtClean="0"/>
              <a:t>chúng</a:t>
            </a:r>
            <a:r>
              <a:rPr lang="en-US" sz="2400" dirty="0" smtClean="0"/>
              <a:t> ta </a:t>
            </a:r>
            <a:r>
              <a:rPr lang="en-US" sz="2400" dirty="0" err="1" smtClean="0"/>
              <a:t>gửi</a:t>
            </a:r>
            <a:r>
              <a:rPr lang="en-US" sz="2400" dirty="0" smtClean="0"/>
              <a:t> </a:t>
            </a:r>
            <a:r>
              <a:rPr lang="en-US" sz="2400" dirty="0" err="1" smtClean="0"/>
              <a:t>và</a:t>
            </a:r>
            <a:r>
              <a:rPr lang="en-US" sz="2400" dirty="0" smtClean="0"/>
              <a:t> </a:t>
            </a:r>
            <a:r>
              <a:rPr lang="en-US" sz="2400" dirty="0" err="1" smtClean="0"/>
              <a:t>chạy</a:t>
            </a:r>
            <a:r>
              <a:rPr lang="en-US" sz="2400" dirty="0" smtClean="0"/>
              <a:t> URL </a:t>
            </a:r>
            <a:r>
              <a:rPr lang="en-US" sz="2400" dirty="0" err="1" smtClean="0"/>
              <a:t>này</a:t>
            </a:r>
            <a:r>
              <a:rPr lang="en-US" sz="2400" dirty="0" smtClean="0"/>
              <a:t>, </a:t>
            </a:r>
            <a:r>
              <a:rPr lang="en-US" sz="2400" dirty="0" err="1" smtClean="0"/>
              <a:t>nghĩa</a:t>
            </a:r>
            <a:r>
              <a:rPr lang="en-US" sz="2400" dirty="0" smtClean="0"/>
              <a:t> </a:t>
            </a:r>
            <a:r>
              <a:rPr lang="en-US" sz="2400" dirty="0" err="1" smtClean="0"/>
              <a:t>là</a:t>
            </a:r>
            <a:r>
              <a:rPr lang="en-US" sz="2400" dirty="0" smtClean="0"/>
              <a:t> </a:t>
            </a:r>
            <a:r>
              <a:rPr lang="en-US" sz="2400" dirty="0" err="1" smtClean="0"/>
              <a:t>chúng</a:t>
            </a:r>
            <a:r>
              <a:rPr lang="en-US" sz="2400" dirty="0" smtClean="0"/>
              <a:t> ta </a:t>
            </a:r>
            <a:r>
              <a:rPr lang="en-US" sz="2400" dirty="0" err="1" smtClean="0"/>
              <a:t>có</a:t>
            </a:r>
            <a:r>
              <a:rPr lang="en-US" sz="2400" dirty="0" smtClean="0"/>
              <a:t> </a:t>
            </a:r>
            <a:r>
              <a:rPr lang="en-US" sz="2400" dirty="0" err="1" smtClean="0"/>
              <a:t>thể</a:t>
            </a:r>
            <a:r>
              <a:rPr lang="en-US" sz="2400" dirty="0" smtClean="0"/>
              <a:t> </a:t>
            </a:r>
            <a:r>
              <a:rPr lang="en-US" sz="2400" dirty="0" err="1" smtClean="0"/>
              <a:t>lấy</a:t>
            </a:r>
            <a:r>
              <a:rPr lang="en-US" sz="2400" dirty="0" smtClean="0"/>
              <a:t> </a:t>
            </a:r>
            <a:r>
              <a:rPr lang="en-US" sz="2400" dirty="0" err="1" smtClean="0"/>
              <a:t>được</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là</a:t>
            </a:r>
            <a:r>
              <a:rPr lang="en-US" sz="2400" dirty="0" smtClean="0"/>
              <a:t> </a:t>
            </a:r>
            <a:r>
              <a:rPr lang="en-US" sz="2400" dirty="0" err="1" smtClean="0"/>
              <a:t>danh</a:t>
            </a:r>
            <a:r>
              <a:rPr lang="en-US" sz="2400" dirty="0" smtClean="0"/>
              <a:t> </a:t>
            </a:r>
            <a:r>
              <a:rPr lang="en-US" sz="2400" dirty="0" err="1" smtClean="0"/>
              <a:t>sách</a:t>
            </a:r>
            <a:r>
              <a:rPr lang="en-US" sz="2400" dirty="0" smtClean="0"/>
              <a:t> </a:t>
            </a:r>
            <a:r>
              <a:rPr lang="en-US" sz="2400" dirty="0" err="1" smtClean="0"/>
              <a:t>các</a:t>
            </a:r>
            <a:r>
              <a:rPr lang="en-US" sz="2400" dirty="0" smtClean="0"/>
              <a:t> </a:t>
            </a:r>
            <a:r>
              <a:rPr lang="en-US" sz="2400" dirty="0" err="1" smtClean="0"/>
              <a:t>sản</a:t>
            </a:r>
            <a:r>
              <a:rPr lang="en-US" sz="2400" dirty="0" smtClean="0"/>
              <a:t> </a:t>
            </a:r>
            <a:r>
              <a:rPr lang="en-US" sz="2400" dirty="0" err="1" smtClean="0"/>
              <a:t>phẩm</a:t>
            </a:r>
            <a:r>
              <a:rPr lang="en-US" sz="2400" dirty="0" smtClean="0"/>
              <a:t> , hay </a:t>
            </a:r>
            <a:r>
              <a:rPr lang="en-US" sz="2400" dirty="0" err="1" smtClean="0"/>
              <a:t>lấy</a:t>
            </a:r>
            <a:r>
              <a:rPr lang="en-US" sz="2400" dirty="0" smtClean="0"/>
              <a:t> </a:t>
            </a:r>
            <a:r>
              <a:rPr lang="en-US" sz="2400" dirty="0" err="1" smtClean="0"/>
              <a:t>thông</a:t>
            </a:r>
            <a:r>
              <a:rPr lang="en-US" sz="2400" dirty="0" smtClean="0"/>
              <a:t> tin </a:t>
            </a:r>
            <a:r>
              <a:rPr lang="en-US" sz="2400" dirty="0" err="1" smtClean="0"/>
              <a:t>nào</a:t>
            </a:r>
            <a:r>
              <a:rPr lang="en-US" sz="2400" dirty="0" smtClean="0"/>
              <a:t> </a:t>
            </a:r>
            <a:r>
              <a:rPr lang="en-US" sz="2400" dirty="0" err="1" smtClean="0"/>
              <a:t>mà</a:t>
            </a:r>
            <a:r>
              <a:rPr lang="en-US" sz="2400" dirty="0" smtClean="0"/>
              <a:t> </a:t>
            </a:r>
            <a:r>
              <a:rPr lang="en-US" sz="2400" dirty="0" err="1" smtClean="0"/>
              <a:t>chúng</a:t>
            </a:r>
            <a:r>
              <a:rPr lang="en-US" sz="2400" dirty="0" smtClean="0"/>
              <a:t> ta </a:t>
            </a:r>
            <a:r>
              <a:rPr lang="en-US" sz="2400" dirty="0" err="1" smtClean="0"/>
              <a:t>lưu</a:t>
            </a:r>
            <a:r>
              <a:rPr lang="en-US" sz="2400" dirty="0" smtClean="0"/>
              <a:t> </a:t>
            </a:r>
            <a:r>
              <a:rPr lang="en-US" sz="2400" dirty="0" err="1" smtClean="0"/>
              <a:t>trữ</a:t>
            </a:r>
            <a:r>
              <a:rPr lang="en-US" sz="2400" dirty="0" smtClean="0"/>
              <a:t> ở server</a:t>
            </a:r>
          </a:p>
          <a:p>
            <a:pPr>
              <a:lnSpc>
                <a:spcPct val="150000"/>
              </a:lnSpc>
            </a:pPr>
            <a:r>
              <a:rPr lang="en-US" sz="2400" dirty="0" err="1" smtClean="0"/>
              <a:t>Khi</a:t>
            </a:r>
            <a:r>
              <a:rPr lang="en-US" sz="2400" dirty="0" smtClean="0"/>
              <a:t> </a:t>
            </a:r>
            <a:r>
              <a:rPr lang="en-US" sz="2400" dirty="0" err="1" smtClean="0"/>
              <a:t>này</a:t>
            </a:r>
            <a:r>
              <a:rPr lang="en-US" sz="2400" dirty="0" smtClean="0"/>
              <a:t>  Server </a:t>
            </a:r>
            <a:r>
              <a:rPr lang="en-US" sz="2400" dirty="0" err="1" smtClean="0"/>
              <a:t>sẽ</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về</a:t>
            </a:r>
            <a:r>
              <a:rPr lang="en-US" sz="2400" dirty="0" smtClean="0"/>
              <a:t> </a:t>
            </a:r>
            <a:r>
              <a:rPr lang="en-US" sz="2400" dirty="0" err="1" smtClean="0"/>
              <a:t>cho</a:t>
            </a:r>
            <a:r>
              <a:rPr lang="en-US" sz="2400" dirty="0" smtClean="0"/>
              <a:t> client, </a:t>
            </a:r>
            <a:r>
              <a:rPr lang="en-US" sz="2400" dirty="0" err="1" smtClean="0"/>
              <a:t>và</a:t>
            </a:r>
            <a:r>
              <a:rPr lang="en-US" sz="2400" dirty="0" smtClean="0"/>
              <a:t> </a:t>
            </a:r>
            <a:r>
              <a:rPr lang="en-US" sz="2400" dirty="0" err="1" smtClean="0"/>
              <a:t>lúc</a:t>
            </a:r>
            <a:r>
              <a:rPr lang="en-US" sz="2400" dirty="0" smtClean="0"/>
              <a:t> </a:t>
            </a:r>
            <a:r>
              <a:rPr lang="en-US" sz="2400" dirty="0" err="1" smtClean="0"/>
              <a:t>này</a:t>
            </a:r>
            <a:r>
              <a:rPr lang="en-US" sz="2400" dirty="0" smtClean="0"/>
              <a:t>, client </a:t>
            </a:r>
            <a:r>
              <a:rPr lang="en-US" sz="2400" dirty="0" err="1" smtClean="0"/>
              <a:t>chúng</a:t>
            </a:r>
            <a:r>
              <a:rPr lang="en-US" sz="2400" dirty="0" smtClean="0"/>
              <a:t> ta </a:t>
            </a:r>
            <a:r>
              <a:rPr lang="en-US" sz="2400" dirty="0" err="1" smtClean="0"/>
              <a:t>sẽ</a:t>
            </a:r>
            <a:r>
              <a:rPr lang="en-US" sz="2400" dirty="0" smtClean="0"/>
              <a:t> </a:t>
            </a:r>
            <a:r>
              <a:rPr lang="en-US" sz="2400" dirty="0" err="1" smtClean="0"/>
              <a:t>viết</a:t>
            </a:r>
            <a:r>
              <a:rPr lang="en-US" sz="2400" dirty="0" smtClean="0"/>
              <a:t> </a:t>
            </a:r>
            <a:r>
              <a:rPr lang="en-US" sz="2400" dirty="0" err="1" smtClean="0"/>
              <a:t>bằng</a:t>
            </a:r>
            <a:r>
              <a:rPr lang="en-US" sz="2400" dirty="0" smtClean="0"/>
              <a:t> react </a:t>
            </a:r>
            <a:r>
              <a:rPr lang="en-US" sz="2400" dirty="0" err="1" smtClean="0"/>
              <a:t>js</a:t>
            </a:r>
            <a:r>
              <a:rPr lang="en-US" sz="2400" dirty="0" smtClean="0"/>
              <a:t>. </a:t>
            </a:r>
            <a:endParaRPr lang="en-US" sz="2400" dirty="0"/>
          </a:p>
          <a:p>
            <a:pPr>
              <a:lnSpc>
                <a:spcPct val="150000"/>
              </a:lnSpc>
            </a:pPr>
            <a:r>
              <a:rPr lang="en-US" sz="2400" dirty="0" err="1" smtClean="0"/>
              <a:t>Như</a:t>
            </a:r>
            <a:r>
              <a:rPr lang="en-US" sz="2400" dirty="0" smtClean="0"/>
              <a:t> </a:t>
            </a:r>
            <a:r>
              <a:rPr lang="en-US" sz="2400" dirty="0" err="1" smtClean="0"/>
              <a:t>vậy</a:t>
            </a:r>
            <a:r>
              <a:rPr lang="en-US" sz="2400" dirty="0" smtClean="0"/>
              <a:t> </a:t>
            </a:r>
            <a:r>
              <a:rPr lang="en-US" sz="2400" dirty="0" err="1" smtClean="0"/>
              <a:t>phía</a:t>
            </a:r>
            <a:r>
              <a:rPr lang="en-US" sz="2400" dirty="0" smtClean="0"/>
              <a:t> Server, </a:t>
            </a:r>
            <a:r>
              <a:rPr lang="en-US" sz="2400" dirty="0" err="1" smtClean="0"/>
              <a:t>chúng</a:t>
            </a:r>
            <a:r>
              <a:rPr lang="en-US" sz="2400" dirty="0" smtClean="0"/>
              <a:t> ta </a:t>
            </a:r>
            <a:r>
              <a:rPr lang="en-US" sz="2400" dirty="0" err="1" smtClean="0"/>
              <a:t>không</a:t>
            </a:r>
            <a:r>
              <a:rPr lang="en-US" sz="2400" dirty="0" smtClean="0"/>
              <a:t> </a:t>
            </a:r>
            <a:r>
              <a:rPr lang="en-US" sz="2400" dirty="0" err="1" smtClean="0"/>
              <a:t>cần</a:t>
            </a:r>
            <a:r>
              <a:rPr lang="en-US" sz="2400" dirty="0" smtClean="0"/>
              <a:t> </a:t>
            </a:r>
            <a:r>
              <a:rPr lang="en-US" sz="2400" dirty="0" err="1" smtClean="0"/>
              <a:t>quan</a:t>
            </a:r>
            <a:r>
              <a:rPr lang="en-US" sz="2400" dirty="0" smtClean="0"/>
              <a:t> </a:t>
            </a:r>
            <a:r>
              <a:rPr lang="en-US" sz="2400" dirty="0" err="1" smtClean="0"/>
              <a:t>tâm</a:t>
            </a:r>
            <a:r>
              <a:rPr lang="en-US" sz="2400" dirty="0" smtClean="0"/>
              <a:t> </a:t>
            </a:r>
            <a:r>
              <a:rPr lang="en-US" sz="2400" dirty="0" err="1" smtClean="0"/>
              <a:t>nó</a:t>
            </a:r>
            <a:r>
              <a:rPr lang="en-US" sz="2400" dirty="0" smtClean="0"/>
              <a:t> </a:t>
            </a:r>
            <a:r>
              <a:rPr lang="en-US" sz="2400" dirty="0" err="1" smtClean="0"/>
              <a:t>viết</a:t>
            </a:r>
            <a:r>
              <a:rPr lang="en-US" sz="2400" dirty="0" smtClean="0"/>
              <a:t> </a:t>
            </a:r>
            <a:r>
              <a:rPr lang="en-US" sz="2400" dirty="0" err="1" smtClean="0"/>
              <a:t>bằng</a:t>
            </a:r>
            <a:r>
              <a:rPr lang="en-US" sz="2400" dirty="0" smtClean="0"/>
              <a:t> </a:t>
            </a:r>
            <a:r>
              <a:rPr lang="en-US" sz="2400" dirty="0" err="1" smtClean="0"/>
              <a:t>ngôn</a:t>
            </a:r>
            <a:r>
              <a:rPr lang="en-US" sz="2400" dirty="0" smtClean="0"/>
              <a:t> </a:t>
            </a:r>
            <a:r>
              <a:rPr lang="en-US" sz="2400" dirty="0" err="1" smtClean="0"/>
              <a:t>ngữ</a:t>
            </a:r>
            <a:r>
              <a:rPr lang="en-US" sz="2400" dirty="0" smtClean="0"/>
              <a:t> </a:t>
            </a:r>
            <a:r>
              <a:rPr lang="en-US" sz="2400" dirty="0" err="1" smtClean="0"/>
              <a:t>gì</a:t>
            </a:r>
            <a:endParaRPr lang="en-US" sz="2400" dirty="0" smtClean="0"/>
          </a:p>
          <a:p>
            <a:pPr>
              <a:lnSpc>
                <a:spcPct val="150000"/>
              </a:lnSpc>
            </a:pPr>
            <a:r>
              <a:rPr lang="en-US" sz="2400" dirty="0" err="1" smtClean="0"/>
              <a:t>Chúng</a:t>
            </a:r>
            <a:r>
              <a:rPr lang="en-US" sz="2400" dirty="0" smtClean="0"/>
              <a:t> ta </a:t>
            </a:r>
            <a:r>
              <a:rPr lang="en-US" sz="2400" dirty="0" err="1" smtClean="0"/>
              <a:t>chỉ</a:t>
            </a:r>
            <a:r>
              <a:rPr lang="en-US" sz="2400" dirty="0" smtClean="0"/>
              <a:t> </a:t>
            </a:r>
            <a:r>
              <a:rPr lang="en-US" sz="2400" dirty="0" err="1" smtClean="0"/>
              <a:t>quan</a:t>
            </a:r>
            <a:r>
              <a:rPr lang="en-US" sz="2400" dirty="0" smtClean="0"/>
              <a:t> </a:t>
            </a:r>
            <a:r>
              <a:rPr lang="en-US" sz="2400" dirty="0" err="1" smtClean="0"/>
              <a:t>tâm</a:t>
            </a:r>
            <a:r>
              <a:rPr lang="en-US" sz="2400" dirty="0" smtClean="0"/>
              <a:t> </a:t>
            </a:r>
            <a:r>
              <a:rPr lang="en-US" sz="2400" dirty="0" err="1" smtClean="0"/>
              <a:t>đến</a:t>
            </a:r>
            <a:r>
              <a:rPr lang="en-US" sz="2400" dirty="0" smtClean="0"/>
              <a:t> </a:t>
            </a:r>
            <a:r>
              <a:rPr lang="en-US" sz="2400" dirty="0" err="1" smtClean="0"/>
              <a:t>cấu</a:t>
            </a:r>
            <a:r>
              <a:rPr lang="en-US" sz="2400" dirty="0" smtClean="0"/>
              <a:t> </a:t>
            </a:r>
            <a:r>
              <a:rPr lang="en-US" sz="2400" dirty="0" err="1" smtClean="0"/>
              <a:t>trúc</a:t>
            </a:r>
            <a:r>
              <a:rPr lang="en-US" sz="2400" dirty="0" smtClean="0"/>
              <a:t> </a:t>
            </a:r>
            <a:r>
              <a:rPr lang="en-US" sz="2400" dirty="0" err="1" smtClean="0"/>
              <a:t>của</a:t>
            </a:r>
            <a:r>
              <a:rPr lang="en-US" sz="2400" dirty="0" smtClean="0"/>
              <a:t> </a:t>
            </a:r>
            <a:r>
              <a:rPr lang="en-US" sz="2400" dirty="0" err="1" smtClean="0"/>
              <a:t>nó</a:t>
            </a:r>
            <a:r>
              <a:rPr lang="en-US" sz="2400" dirty="0" smtClean="0"/>
              <a:t>, </a:t>
            </a:r>
            <a:r>
              <a:rPr lang="en-US" sz="2400" dirty="0" err="1" smtClean="0"/>
              <a:t>khi</a:t>
            </a:r>
            <a:r>
              <a:rPr lang="en-US" sz="2400" dirty="0" smtClean="0"/>
              <a:t> </a:t>
            </a:r>
            <a:r>
              <a:rPr lang="en-US" sz="2400" dirty="0" err="1" smtClean="0"/>
              <a:t>nào</a:t>
            </a:r>
            <a:r>
              <a:rPr lang="en-US" sz="2400" dirty="0" smtClean="0"/>
              <a:t> </a:t>
            </a:r>
            <a:r>
              <a:rPr lang="en-US" sz="2400" dirty="0" err="1" smtClean="0"/>
              <a:t>nó</a:t>
            </a:r>
            <a:r>
              <a:rPr lang="en-US" sz="2400" dirty="0" smtClean="0"/>
              <a:t> </a:t>
            </a:r>
            <a:r>
              <a:rPr lang="en-US" sz="2400" dirty="0" err="1" smtClean="0"/>
              <a:t>là</a:t>
            </a:r>
            <a:r>
              <a:rPr lang="en-US" sz="2400" dirty="0" smtClean="0"/>
              <a:t> 1 Array, </a:t>
            </a:r>
            <a:r>
              <a:rPr lang="en-US" sz="2400" dirty="0" err="1" smtClean="0"/>
              <a:t>khi</a:t>
            </a:r>
            <a:r>
              <a:rPr lang="en-US" sz="2400" dirty="0" smtClean="0"/>
              <a:t> </a:t>
            </a:r>
            <a:r>
              <a:rPr lang="en-US" sz="2400" dirty="0" err="1" smtClean="0"/>
              <a:t>nào</a:t>
            </a:r>
            <a:r>
              <a:rPr lang="en-US" sz="2400" dirty="0" smtClean="0"/>
              <a:t> </a:t>
            </a:r>
            <a:r>
              <a:rPr lang="en-US" sz="2400" dirty="0" err="1" smtClean="0"/>
              <a:t>là</a:t>
            </a:r>
            <a:r>
              <a:rPr lang="en-US" sz="2400" dirty="0" smtClean="0"/>
              <a:t> 1 Object </a:t>
            </a:r>
            <a:r>
              <a:rPr lang="en-US" sz="2400" dirty="0" err="1" smtClean="0"/>
              <a:t>để</a:t>
            </a:r>
            <a:r>
              <a:rPr lang="en-US" sz="2400" dirty="0" smtClean="0"/>
              <a:t>  </a:t>
            </a:r>
            <a:r>
              <a:rPr lang="en-US" sz="2400" dirty="0" err="1" smtClean="0"/>
              <a:t>cho</a:t>
            </a:r>
            <a:r>
              <a:rPr lang="en-US" sz="2400" dirty="0" smtClean="0"/>
              <a:t> </a:t>
            </a:r>
            <a:r>
              <a:rPr lang="en-US" sz="2400" dirty="0" err="1" smtClean="0"/>
              <a:t>chúng</a:t>
            </a:r>
            <a:r>
              <a:rPr lang="en-US" sz="2400" dirty="0" smtClean="0"/>
              <a:t> ta </a:t>
            </a:r>
            <a:r>
              <a:rPr lang="en-US" sz="2400" dirty="0" err="1" smtClean="0"/>
              <a:t>thuận</a:t>
            </a:r>
            <a:r>
              <a:rPr lang="en-US" sz="2400" dirty="0" smtClean="0"/>
              <a:t> </a:t>
            </a:r>
            <a:r>
              <a:rPr lang="en-US" sz="2400" dirty="0" err="1" smtClean="0"/>
              <a:t>tiện</a:t>
            </a:r>
            <a:r>
              <a:rPr lang="en-US" sz="2400" dirty="0"/>
              <a:t> </a:t>
            </a:r>
            <a:r>
              <a:rPr lang="en-US" sz="2400" dirty="0" err="1" smtClean="0"/>
              <a:t>trong</a:t>
            </a:r>
            <a:r>
              <a:rPr lang="en-US" sz="2400" dirty="0" smtClean="0"/>
              <a:t> </a:t>
            </a:r>
            <a:r>
              <a:rPr lang="en-US" sz="2400" dirty="0" err="1" smtClean="0"/>
              <a:t>việc</a:t>
            </a:r>
            <a:r>
              <a:rPr lang="en-US" sz="2400" dirty="0" smtClean="0"/>
              <a:t> </a:t>
            </a:r>
            <a:r>
              <a:rPr lang="en-US" sz="2400" dirty="0" err="1" smtClean="0"/>
              <a:t>lấy</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a:lnSpc>
                <a:spcPct val="150000"/>
              </a:lnSpc>
            </a:pPr>
            <a:endParaRPr lang="en-US" sz="2400" dirty="0" smtClean="0"/>
          </a:p>
          <a:p>
            <a:pPr>
              <a:lnSpc>
                <a:spcPct val="150000"/>
              </a:lnSpc>
            </a:pPr>
            <a:endParaRPr lang="en-US" sz="2400" dirty="0"/>
          </a:p>
        </p:txBody>
      </p:sp>
    </p:spTree>
    <p:extLst>
      <p:ext uri="{BB962C8B-B14F-4D97-AF65-F5344CB8AC3E}">
        <p14:creationId xmlns:p14="http://schemas.microsoft.com/office/powerpoint/2010/main" val="2184861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1 </a:t>
            </a:r>
            <a:r>
              <a:rPr lang="en-US" b="1" dirty="0" err="1" smtClean="0">
                <a:solidFill>
                  <a:srgbClr val="0070C0"/>
                </a:solidFill>
              </a:rPr>
              <a:t>số</a:t>
            </a:r>
            <a:r>
              <a:rPr lang="en-US" b="1" dirty="0" smtClean="0">
                <a:solidFill>
                  <a:srgbClr val="0070C0"/>
                </a:solidFill>
              </a:rPr>
              <a:t> </a:t>
            </a:r>
            <a:r>
              <a:rPr lang="en-US" b="1" dirty="0" err="1" smtClean="0">
                <a:solidFill>
                  <a:srgbClr val="0070C0"/>
                </a:solidFill>
              </a:rPr>
              <a:t>thư</a:t>
            </a:r>
            <a:r>
              <a:rPr lang="en-US" b="1" dirty="0" smtClean="0">
                <a:solidFill>
                  <a:srgbClr val="0070C0"/>
                </a:solidFill>
              </a:rPr>
              <a:t> </a:t>
            </a:r>
            <a:r>
              <a:rPr lang="en-US" b="1" dirty="0" err="1" smtClean="0">
                <a:solidFill>
                  <a:srgbClr val="0070C0"/>
                </a:solidFill>
              </a:rPr>
              <a:t>viện</a:t>
            </a:r>
            <a:r>
              <a:rPr lang="en-US" b="1" dirty="0" smtClean="0">
                <a:solidFill>
                  <a:srgbClr val="0070C0"/>
                </a:solidFill>
              </a:rPr>
              <a:t> </a:t>
            </a:r>
            <a:r>
              <a:rPr lang="en-US" b="1" dirty="0" err="1" smtClean="0">
                <a:solidFill>
                  <a:srgbClr val="0070C0"/>
                </a:solidFill>
              </a:rPr>
              <a:t>để</a:t>
            </a:r>
            <a:r>
              <a:rPr lang="en-US" b="1" dirty="0" smtClean="0">
                <a:solidFill>
                  <a:srgbClr val="0070C0"/>
                </a:solidFill>
              </a:rPr>
              <a:t> </a:t>
            </a:r>
            <a:r>
              <a:rPr lang="en-US" b="1" dirty="0" err="1" smtClean="0">
                <a:solidFill>
                  <a:srgbClr val="0070C0"/>
                </a:solidFill>
              </a:rPr>
              <a:t>gọi</a:t>
            </a:r>
            <a:r>
              <a:rPr lang="en-US" b="1" dirty="0" smtClean="0">
                <a:solidFill>
                  <a:srgbClr val="0070C0"/>
                </a:solidFill>
              </a:rPr>
              <a:t> API</a:t>
            </a:r>
            <a:endParaRPr lang="en-US" b="1" dirty="0">
              <a:solidFill>
                <a:srgbClr val="0070C0"/>
              </a:solidFill>
            </a:endParaRPr>
          </a:p>
        </p:txBody>
      </p:sp>
      <p:pic>
        <p:nvPicPr>
          <p:cNvPr id="4" name="Picture 3"/>
          <p:cNvPicPr>
            <a:picLocks noChangeAspect="1"/>
          </p:cNvPicPr>
          <p:nvPr/>
        </p:nvPicPr>
        <p:blipFill>
          <a:blip r:embed="rId2"/>
          <a:stretch>
            <a:fillRect/>
          </a:stretch>
        </p:blipFill>
        <p:spPr>
          <a:xfrm>
            <a:off x="1100741" y="1914524"/>
            <a:ext cx="10253059" cy="4619625"/>
          </a:xfrm>
          <a:prstGeom prst="rect">
            <a:avLst/>
          </a:prstGeom>
        </p:spPr>
      </p:pic>
    </p:spTree>
    <p:extLst>
      <p:ext uri="{BB962C8B-B14F-4D97-AF65-F5344CB8AC3E}">
        <p14:creationId xmlns:p14="http://schemas.microsoft.com/office/powerpoint/2010/main" val="428000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HTTP methods: GET- POST – PUT - DELETE</a:t>
            </a:r>
            <a:endParaRPr lang="en-US" b="1" dirty="0">
              <a:solidFill>
                <a:srgbClr val="0070C0"/>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500" dirty="0" smtClean="0">
                <a:latin typeface="Times New Roman" panose="02020603050405020304" pitchFamily="18" charset="0"/>
                <a:cs typeface="Times New Roman" panose="02020603050405020304" pitchFamily="18" charset="0"/>
              </a:rPr>
              <a:t>API </a:t>
            </a:r>
            <a:r>
              <a:rPr lang="en-US" sz="2500" dirty="0" err="1" smtClean="0">
                <a:latin typeface="Times New Roman" panose="02020603050405020304" pitchFamily="18" charset="0"/>
                <a:cs typeface="Times New Roman" panose="02020603050405020304" pitchFamily="18" charset="0"/>
              </a:rPr>
              <a:t>cung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cấp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số</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phương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chúng</a:t>
            </a:r>
            <a:r>
              <a:rPr lang="en-US" sz="2500" dirty="0" smtClean="0">
                <a:latin typeface="Times New Roman" panose="02020603050405020304" pitchFamily="18" charset="0"/>
                <a:cs typeface="Times New Roman" panose="02020603050405020304" pitchFamily="18" charset="0"/>
              </a:rPr>
              <a:t> ta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hiện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a:t>
            </a:r>
          </a:p>
          <a:p>
            <a:pPr lvl="1">
              <a:lnSpc>
                <a:spcPct val="150000"/>
              </a:lnSpc>
            </a:pPr>
            <a:r>
              <a:rPr lang="en-US" sz="2500" b="1" dirty="0" smtClean="0">
                <a:latin typeface="Times New Roman" panose="02020603050405020304" pitchFamily="18" charset="0"/>
                <a:cs typeface="Times New Roman" panose="02020603050405020304" pitchFamily="18" charset="0"/>
              </a:rPr>
              <a:t>GET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lấy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hiển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Display</a:t>
            </a:r>
          </a:p>
          <a:p>
            <a:pPr lvl="1">
              <a:lnSpc>
                <a:spcPct val="150000"/>
              </a:lnSpc>
            </a:pPr>
            <a:r>
              <a:rPr lang="en-US" sz="2500" b="1" dirty="0" smtClean="0">
                <a:latin typeface="Times New Roman" panose="02020603050405020304" pitchFamily="18" charset="0"/>
                <a:cs typeface="Times New Roman" panose="02020603050405020304" pitchFamily="18" charset="0"/>
              </a:rPr>
              <a:t>POST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nhập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tạo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mới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Thông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thường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chúng</a:t>
            </a:r>
            <a:r>
              <a:rPr lang="en-US" sz="2500" dirty="0" smtClean="0">
                <a:latin typeface="Times New Roman" panose="02020603050405020304" pitchFamily="18" charset="0"/>
                <a:cs typeface="Times New Roman" panose="02020603050405020304" pitchFamily="18" charset="0"/>
              </a:rPr>
              <a:t> ta </a:t>
            </a:r>
            <a:r>
              <a:rPr lang="en-US" sz="2500" dirty="0" err="1" smtClean="0">
                <a:latin typeface="Times New Roman" panose="02020603050405020304" pitchFamily="18" charset="0"/>
                <a:cs typeface="Times New Roman" panose="02020603050405020304" pitchFamily="18" charset="0"/>
              </a:rPr>
              <a:t>phải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xây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dựng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Form </a:t>
            </a:r>
            <a:r>
              <a:rPr lang="en-US" sz="2500" dirty="0" err="1" smtClean="0">
                <a:latin typeface="Times New Roman" panose="02020603050405020304" pitchFamily="18" charset="0"/>
                <a:cs typeface="Times New Roman" panose="02020603050405020304" pitchFamily="18" charset="0"/>
              </a:rPr>
              <a:t>nhập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đẩy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lên</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Lúc</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này</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chúng</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ta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phải</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sử</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dựng</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một</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số</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thư</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viện</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thực</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hiện</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các</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thao</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tác</a:t>
            </a:r>
            <a:r>
              <a:rPr lang="en-US" sz="25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latin typeface="Times New Roman" panose="02020603050405020304" pitchFamily="18" charset="0"/>
                <a:cs typeface="Times New Roman" panose="02020603050405020304" pitchFamily="18" charset="0"/>
                <a:sym typeface="Wingdings" panose="05000000000000000000" pitchFamily="2" charset="2"/>
              </a:rPr>
              <a:t>này</a:t>
            </a:r>
            <a:endParaRPr lang="en-US" sz="2500" dirty="0" smtClean="0">
              <a:latin typeface="Times New Roman" panose="02020603050405020304" pitchFamily="18" charset="0"/>
              <a:cs typeface="Times New Roman" panose="02020603050405020304" pitchFamily="18" charset="0"/>
              <a:sym typeface="Wingdings" panose="05000000000000000000" pitchFamily="2" charset="2"/>
            </a:endParaRPr>
          </a:p>
          <a:p>
            <a:pPr lvl="1">
              <a:lnSpc>
                <a:spcPct val="150000"/>
              </a:lnSpc>
            </a:pPr>
            <a:endParaRPr lang="en-US" sz="2500" dirty="0" smtClean="0">
              <a:latin typeface="Times New Roman" panose="02020603050405020304" pitchFamily="18" charset="0"/>
              <a:cs typeface="Times New Roman" panose="02020603050405020304" pitchFamily="18" charset="0"/>
            </a:endParaRPr>
          </a:p>
          <a:p>
            <a:pPr lvl="1">
              <a:lnSpc>
                <a:spcPct val="150000"/>
              </a:lnSpc>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517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Call API: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gọi</a:t>
            </a:r>
            <a:r>
              <a:rPr lang="en-US" dirty="0" smtClean="0">
                <a:latin typeface="Times New Roman" panose="02020603050405020304" pitchFamily="18" charset="0"/>
                <a:cs typeface="Times New Roman" panose="02020603050405020304" pitchFamily="18" charset="0"/>
              </a:rPr>
              <a:t> API</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328737" y="1886744"/>
            <a:ext cx="9534525" cy="4229100"/>
          </a:xfrm>
          <a:prstGeom prst="rect">
            <a:avLst/>
          </a:prstGeom>
        </p:spPr>
      </p:pic>
    </p:spTree>
    <p:extLst>
      <p:ext uri="{BB962C8B-B14F-4D97-AF65-F5344CB8AC3E}">
        <p14:creationId xmlns:p14="http://schemas.microsoft.com/office/powerpoint/2010/main" val="69337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rPr>
              <a:t>Một</a:t>
            </a:r>
            <a:r>
              <a:rPr lang="en-US" b="1" dirty="0" smtClean="0">
                <a:solidFill>
                  <a:srgbClr val="0070C0"/>
                </a:solidFill>
              </a:rPr>
              <a:t> </a:t>
            </a:r>
            <a:r>
              <a:rPr lang="en-US" b="1" dirty="0" err="1" smtClean="0">
                <a:solidFill>
                  <a:srgbClr val="0070C0"/>
                </a:solidFill>
              </a:rPr>
              <a:t>số</a:t>
            </a:r>
            <a:r>
              <a:rPr lang="en-US" b="1" dirty="0" smtClean="0">
                <a:solidFill>
                  <a:srgbClr val="0070C0"/>
                </a:solidFill>
              </a:rPr>
              <a:t> </a:t>
            </a:r>
            <a:r>
              <a:rPr lang="en-US" sz="3600" b="1" dirty="0" err="1" smtClean="0">
                <a:solidFill>
                  <a:srgbClr val="0070C0"/>
                </a:solidFill>
              </a:rPr>
              <a:t>trạng</a:t>
            </a:r>
            <a:r>
              <a:rPr lang="en-US" b="1" dirty="0" smtClean="0">
                <a:solidFill>
                  <a:srgbClr val="0070C0"/>
                </a:solidFill>
              </a:rPr>
              <a:t> </a:t>
            </a:r>
            <a:r>
              <a:rPr lang="en-US" b="1" dirty="0" err="1" smtClean="0">
                <a:solidFill>
                  <a:srgbClr val="0070C0"/>
                </a:solidFill>
              </a:rPr>
              <a:t>thái</a:t>
            </a:r>
            <a:r>
              <a:rPr lang="en-US" b="1" dirty="0" smtClean="0">
                <a:solidFill>
                  <a:srgbClr val="0070C0"/>
                </a:solidFill>
              </a:rPr>
              <a:t>(Status) </a:t>
            </a:r>
            <a:r>
              <a:rPr lang="en-US" b="1" dirty="0" err="1" smtClean="0">
                <a:solidFill>
                  <a:srgbClr val="0070C0"/>
                </a:solidFill>
              </a:rPr>
              <a:t>khi</a:t>
            </a:r>
            <a:r>
              <a:rPr lang="en-US" b="1" dirty="0" smtClean="0">
                <a:solidFill>
                  <a:srgbClr val="0070C0"/>
                </a:solidFill>
              </a:rPr>
              <a:t> </a:t>
            </a:r>
            <a:r>
              <a:rPr lang="en-US" b="1" dirty="0" err="1" smtClean="0">
                <a:solidFill>
                  <a:srgbClr val="0070C0"/>
                </a:solidFill>
              </a:rPr>
              <a:t>dữ</a:t>
            </a:r>
            <a:r>
              <a:rPr lang="en-US" b="1" dirty="0" smtClean="0">
                <a:solidFill>
                  <a:srgbClr val="0070C0"/>
                </a:solidFill>
              </a:rPr>
              <a:t> </a:t>
            </a:r>
            <a:r>
              <a:rPr lang="en-US" b="1" dirty="0" err="1" smtClean="0">
                <a:solidFill>
                  <a:srgbClr val="0070C0"/>
                </a:solidFill>
              </a:rPr>
              <a:t>liệu</a:t>
            </a:r>
            <a:r>
              <a:rPr lang="en-US" b="1" dirty="0" smtClean="0">
                <a:solidFill>
                  <a:srgbClr val="0070C0"/>
                </a:solidFill>
              </a:rPr>
              <a:t> </a:t>
            </a:r>
            <a:r>
              <a:rPr lang="en-US" b="1" dirty="0" err="1" smtClean="0">
                <a:solidFill>
                  <a:srgbClr val="0070C0"/>
                </a:solidFill>
              </a:rPr>
              <a:t>trả</a:t>
            </a:r>
            <a:r>
              <a:rPr lang="en-US" b="1" dirty="0" smtClean="0">
                <a:solidFill>
                  <a:srgbClr val="0070C0"/>
                </a:solidFill>
              </a:rPr>
              <a:t> </a:t>
            </a:r>
            <a:r>
              <a:rPr lang="en-US" b="1" dirty="0" err="1" smtClean="0">
                <a:solidFill>
                  <a:srgbClr val="0070C0"/>
                </a:solidFill>
              </a:rPr>
              <a:t>về</a:t>
            </a:r>
            <a:r>
              <a:rPr lang="en-US" b="1" dirty="0" smtClean="0">
                <a:solidFill>
                  <a:srgbClr val="0070C0"/>
                </a:solidFill>
              </a:rPr>
              <a:t> </a:t>
            </a:r>
            <a:r>
              <a:rPr lang="en-US" b="1" dirty="0" err="1" smtClean="0">
                <a:solidFill>
                  <a:srgbClr val="0070C0"/>
                </a:solidFill>
              </a:rPr>
              <a:t>phái</a:t>
            </a:r>
            <a:r>
              <a:rPr lang="en-US" b="1" dirty="0" smtClean="0">
                <a:solidFill>
                  <a:srgbClr val="0070C0"/>
                </a:solidFill>
              </a:rPr>
              <a:t> Server</a:t>
            </a:r>
            <a:endParaRPr lang="en-US" b="1" dirty="0">
              <a:solidFill>
                <a:srgbClr val="0070C0"/>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7275" y="1985962"/>
            <a:ext cx="10296525" cy="4600575"/>
          </a:xfrm>
          <a:prstGeom prst="rect">
            <a:avLst/>
          </a:prstGeom>
        </p:spPr>
      </p:pic>
    </p:spTree>
    <p:extLst>
      <p:ext uri="{BB962C8B-B14F-4D97-AF65-F5344CB8AC3E}">
        <p14:creationId xmlns:p14="http://schemas.microsoft.com/office/powerpoint/2010/main" val="2904977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GIỚI THIỆU MỘT SỐ API </a:t>
            </a:r>
            <a:endParaRPr lang="en-US" b="1" dirty="0">
              <a:solidFill>
                <a:srgbClr val="0070C0"/>
              </a:solidFill>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q"/>
            </a:pPr>
            <a:r>
              <a:rPr lang="en-US" b="1" dirty="0" err="1" smtClean="0">
                <a:solidFill>
                  <a:srgbClr val="FF0000"/>
                </a:solidFill>
              </a:rPr>
              <a:t>Có</a:t>
            </a:r>
            <a:r>
              <a:rPr lang="en-US" b="1" dirty="0" smtClean="0">
                <a:solidFill>
                  <a:srgbClr val="FF0000"/>
                </a:solidFill>
              </a:rPr>
              <a:t> </a:t>
            </a:r>
            <a:r>
              <a:rPr lang="en-US" b="1" dirty="0" err="1" smtClean="0">
                <a:solidFill>
                  <a:srgbClr val="FF0000"/>
                </a:solidFill>
              </a:rPr>
              <a:t>sẵn</a:t>
            </a:r>
            <a:r>
              <a:rPr lang="en-US" b="1" dirty="0" smtClean="0">
                <a:solidFill>
                  <a:srgbClr val="FF0000"/>
                </a:solidFill>
              </a:rPr>
              <a:t>(free) </a:t>
            </a:r>
            <a:r>
              <a:rPr lang="en-US" b="1" dirty="0" err="1" smtClean="0">
                <a:solidFill>
                  <a:srgbClr val="FF0000"/>
                </a:solidFill>
              </a:rPr>
              <a:t>trên</a:t>
            </a:r>
            <a:r>
              <a:rPr lang="en-US" b="1" dirty="0" smtClean="0">
                <a:solidFill>
                  <a:srgbClr val="FF0000"/>
                </a:solidFill>
              </a:rPr>
              <a:t> Internet</a:t>
            </a:r>
            <a:r>
              <a:rPr lang="en-US" dirty="0" smtClean="0"/>
              <a:t>: GitHub API, </a:t>
            </a:r>
            <a:r>
              <a:rPr lang="en-US" dirty="0" err="1" smtClean="0"/>
              <a:t>Pokemon</a:t>
            </a:r>
            <a:r>
              <a:rPr lang="en-US" dirty="0" smtClean="0"/>
              <a:t> API,  </a:t>
            </a:r>
            <a:r>
              <a:rPr lang="en-US" dirty="0" err="1" smtClean="0"/>
              <a:t>Reddit</a:t>
            </a:r>
            <a:r>
              <a:rPr lang="en-US" dirty="0" smtClean="0"/>
              <a:t> API, </a:t>
            </a:r>
            <a:r>
              <a:rPr lang="en-US" dirty="0" err="1" smtClean="0"/>
              <a:t>hoặc</a:t>
            </a:r>
            <a:r>
              <a:rPr lang="en-US" dirty="0" smtClean="0"/>
              <a:t> </a:t>
            </a:r>
            <a:r>
              <a:rPr lang="en-US" dirty="0" err="1" smtClean="0"/>
              <a:t>một</a:t>
            </a:r>
            <a:r>
              <a:rPr lang="en-US" dirty="0" smtClean="0"/>
              <a:t> </a:t>
            </a:r>
            <a:r>
              <a:rPr lang="en-US" dirty="0" err="1" smtClean="0"/>
              <a:t>số</a:t>
            </a:r>
            <a:r>
              <a:rPr lang="en-US" dirty="0" smtClean="0"/>
              <a:t> API do </a:t>
            </a:r>
            <a:r>
              <a:rPr lang="en-US" dirty="0" err="1" smtClean="0"/>
              <a:t>một</a:t>
            </a:r>
            <a:r>
              <a:rPr lang="en-US" dirty="0" smtClean="0"/>
              <a:t> </a:t>
            </a:r>
            <a:r>
              <a:rPr lang="en-US" dirty="0" err="1" smtClean="0"/>
              <a:t>số</a:t>
            </a:r>
            <a:r>
              <a:rPr lang="en-US" dirty="0" smtClean="0"/>
              <a:t> </a:t>
            </a:r>
            <a:r>
              <a:rPr lang="en-US" dirty="0" err="1" smtClean="0"/>
              <a:t>trang</a:t>
            </a:r>
            <a:r>
              <a:rPr lang="en-US" dirty="0" smtClean="0"/>
              <a:t> web </a:t>
            </a:r>
            <a:r>
              <a:rPr lang="en-US" dirty="0" err="1" smtClean="0"/>
              <a:t>cung</a:t>
            </a:r>
            <a:r>
              <a:rPr lang="en-US" dirty="0" smtClean="0"/>
              <a:t> </a:t>
            </a:r>
            <a:r>
              <a:rPr lang="en-US" dirty="0" err="1" smtClean="0"/>
              <a:t>cấp</a:t>
            </a:r>
            <a:r>
              <a:rPr lang="en-US" dirty="0" smtClean="0"/>
              <a:t> (vi </a:t>
            </a:r>
            <a:r>
              <a:rPr lang="en-US" dirty="0" err="1" smtClean="0"/>
              <a:t>dụ</a:t>
            </a:r>
            <a:r>
              <a:rPr lang="en-US" dirty="0" smtClean="0"/>
              <a:t>: </a:t>
            </a:r>
            <a:r>
              <a:rPr lang="en-US" dirty="0" err="1" smtClean="0"/>
              <a:t>Một</a:t>
            </a:r>
            <a:r>
              <a:rPr lang="en-US" dirty="0" smtClean="0"/>
              <a:t> </a:t>
            </a:r>
            <a:r>
              <a:rPr lang="en-US" dirty="0" err="1" smtClean="0"/>
              <a:t>số</a:t>
            </a:r>
            <a:r>
              <a:rPr lang="en-US" dirty="0" smtClean="0"/>
              <a:t> </a:t>
            </a:r>
            <a:r>
              <a:rPr lang="en-US" dirty="0" err="1" smtClean="0"/>
              <a:t>trường</a:t>
            </a:r>
            <a:r>
              <a:rPr lang="en-US" dirty="0" smtClean="0"/>
              <a:t> DH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số</a:t>
            </a:r>
            <a:r>
              <a:rPr lang="en-US" dirty="0" smtClean="0"/>
              <a:t> API </a:t>
            </a:r>
            <a:r>
              <a:rPr lang="en-US" dirty="0" err="1" smtClean="0"/>
              <a:t>cho</a:t>
            </a:r>
            <a:r>
              <a:rPr lang="en-US" dirty="0" smtClean="0"/>
              <a:t> SV </a:t>
            </a:r>
            <a:r>
              <a:rPr lang="en-US" dirty="0" err="1" smtClean="0"/>
              <a:t>thực</a:t>
            </a:r>
            <a:r>
              <a:rPr lang="en-US" dirty="0" smtClean="0"/>
              <a:t> </a:t>
            </a:r>
            <a:r>
              <a:rPr lang="en-US" dirty="0" err="1" smtClean="0"/>
              <a:t>hành</a:t>
            </a:r>
            <a:r>
              <a:rPr lang="en-US" dirty="0" smtClean="0"/>
              <a:t>…)</a:t>
            </a:r>
          </a:p>
          <a:p>
            <a:pPr>
              <a:lnSpc>
                <a:spcPct val="150000"/>
              </a:lnSpc>
              <a:buFont typeface="Wingdings" panose="05000000000000000000" pitchFamily="2" charset="2"/>
              <a:buChar char="q"/>
            </a:pPr>
            <a:r>
              <a:rPr lang="en-US" b="1" dirty="0" err="1" smtClean="0">
                <a:solidFill>
                  <a:srgbClr val="FF0000"/>
                </a:solidFill>
              </a:rPr>
              <a:t>Tự</a:t>
            </a:r>
            <a:r>
              <a:rPr lang="en-US" b="1" dirty="0" smtClean="0">
                <a:solidFill>
                  <a:srgbClr val="FF0000"/>
                </a:solidFill>
              </a:rPr>
              <a:t> </a:t>
            </a:r>
            <a:r>
              <a:rPr lang="en-US" b="1" dirty="0" err="1" smtClean="0">
                <a:solidFill>
                  <a:srgbClr val="FF0000"/>
                </a:solidFill>
              </a:rPr>
              <a:t>viết</a:t>
            </a:r>
            <a:r>
              <a:rPr lang="en-US" b="1" dirty="0" smtClean="0">
                <a:solidFill>
                  <a:srgbClr val="FF0000"/>
                </a:solidFill>
              </a:rPr>
              <a:t> API </a:t>
            </a:r>
            <a:r>
              <a:rPr lang="en-US" b="1" dirty="0" err="1" smtClean="0">
                <a:solidFill>
                  <a:srgbClr val="FF0000"/>
                </a:solidFill>
              </a:rPr>
              <a:t>bằng</a:t>
            </a:r>
            <a:r>
              <a:rPr lang="en-US" b="1" dirty="0" smtClean="0">
                <a:solidFill>
                  <a:srgbClr val="FF0000"/>
                </a:solidFill>
              </a:rPr>
              <a:t> </a:t>
            </a:r>
            <a:r>
              <a:rPr lang="en-US" b="1" dirty="0" err="1" smtClean="0">
                <a:solidFill>
                  <a:srgbClr val="FF0000"/>
                </a:solidFill>
              </a:rPr>
              <a:t>các</a:t>
            </a:r>
            <a:r>
              <a:rPr lang="en-US" b="1" dirty="0" smtClean="0">
                <a:solidFill>
                  <a:srgbClr val="FF0000"/>
                </a:solidFill>
              </a:rPr>
              <a:t> </a:t>
            </a:r>
            <a:r>
              <a:rPr lang="en-US" b="1" dirty="0" err="1" smtClean="0">
                <a:solidFill>
                  <a:srgbClr val="FF0000"/>
                </a:solidFill>
              </a:rPr>
              <a:t>ngôn</a:t>
            </a:r>
            <a:r>
              <a:rPr lang="en-US" b="1" dirty="0" smtClean="0">
                <a:solidFill>
                  <a:srgbClr val="FF0000"/>
                </a:solidFill>
              </a:rPr>
              <a:t> </a:t>
            </a:r>
            <a:r>
              <a:rPr lang="en-US" b="1" dirty="0" err="1" smtClean="0">
                <a:solidFill>
                  <a:srgbClr val="FF0000"/>
                </a:solidFill>
              </a:rPr>
              <a:t>ngữ</a:t>
            </a:r>
            <a:r>
              <a:rPr lang="en-US" b="1" dirty="0" smtClean="0">
                <a:solidFill>
                  <a:srgbClr val="FF0000"/>
                </a:solidFill>
              </a:rPr>
              <a:t> </a:t>
            </a:r>
            <a:r>
              <a:rPr lang="en-US" b="1" dirty="0" err="1" smtClean="0">
                <a:solidFill>
                  <a:srgbClr val="FF0000"/>
                </a:solidFill>
              </a:rPr>
              <a:t>lập</a:t>
            </a:r>
            <a:r>
              <a:rPr lang="en-US" b="1" dirty="0" smtClean="0">
                <a:solidFill>
                  <a:srgbClr val="FF0000"/>
                </a:solidFill>
              </a:rPr>
              <a:t> </a:t>
            </a:r>
            <a:r>
              <a:rPr lang="en-US" b="1" dirty="0" err="1" smtClean="0">
                <a:solidFill>
                  <a:srgbClr val="FF0000"/>
                </a:solidFill>
              </a:rPr>
              <a:t>trình</a:t>
            </a:r>
            <a:r>
              <a:rPr lang="en-US" b="1" dirty="0" smtClean="0">
                <a:solidFill>
                  <a:srgbClr val="FF0000"/>
                </a:solidFill>
              </a:rPr>
              <a:t> </a:t>
            </a:r>
            <a:r>
              <a:rPr lang="en-US" dirty="0" smtClean="0"/>
              <a:t>(PHP(</a:t>
            </a:r>
            <a:r>
              <a:rPr lang="en-US" dirty="0" err="1" smtClean="0"/>
              <a:t>laravel</a:t>
            </a:r>
            <a:r>
              <a:rPr lang="en-US" dirty="0" smtClean="0"/>
              <a:t>), ASP.NET, JAVA, NODEJS….)</a:t>
            </a:r>
          </a:p>
          <a:p>
            <a:pPr>
              <a:lnSpc>
                <a:spcPct val="150000"/>
              </a:lnSpc>
              <a:buFont typeface="Wingdings" panose="05000000000000000000" pitchFamily="2" charset="2"/>
              <a:buChar char="q"/>
            </a:pPr>
            <a:r>
              <a:rPr lang="en-US" b="1" dirty="0" smtClean="0">
                <a:solidFill>
                  <a:srgbClr val="FF0000"/>
                </a:solidFill>
              </a:rPr>
              <a:t>API </a:t>
            </a:r>
            <a:r>
              <a:rPr lang="en-US" b="1" dirty="0" err="1" smtClean="0">
                <a:solidFill>
                  <a:srgbClr val="FF0000"/>
                </a:solidFill>
              </a:rPr>
              <a:t>giả</a:t>
            </a:r>
            <a:r>
              <a:rPr lang="en-US" b="1" dirty="0" smtClean="0">
                <a:solidFill>
                  <a:srgbClr val="FF0000"/>
                </a:solidFill>
              </a:rPr>
              <a:t> </a:t>
            </a:r>
            <a:r>
              <a:rPr lang="en-US" b="1" dirty="0" err="1" smtClean="0">
                <a:solidFill>
                  <a:srgbClr val="FF0000"/>
                </a:solidFill>
              </a:rPr>
              <a:t>lập</a:t>
            </a:r>
            <a:r>
              <a:rPr lang="en-US" dirty="0" smtClean="0"/>
              <a:t>: Mock API, </a:t>
            </a:r>
            <a:r>
              <a:rPr lang="en-US" dirty="0" err="1" smtClean="0"/>
              <a:t>Json</a:t>
            </a:r>
            <a:r>
              <a:rPr lang="en-US" dirty="0" smtClean="0"/>
              <a:t> server </a:t>
            </a:r>
            <a:endParaRPr lang="en-US" dirty="0"/>
          </a:p>
          <a:p>
            <a:pPr>
              <a:lnSpc>
                <a:spcPct val="150000"/>
              </a:lnSpc>
            </a:pPr>
            <a:endParaRPr lang="en-US" dirty="0"/>
          </a:p>
        </p:txBody>
      </p:sp>
    </p:spTree>
    <p:extLst>
      <p:ext uri="{BB962C8B-B14F-4D97-AF65-F5344CB8AC3E}">
        <p14:creationId xmlns:p14="http://schemas.microsoft.com/office/powerpoint/2010/main" val="181523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Mock </a:t>
            </a:r>
            <a:r>
              <a:rPr lang="en-US" b="1" dirty="0" smtClean="0">
                <a:solidFill>
                  <a:srgbClr val="0070C0"/>
                </a:solidFill>
              </a:rPr>
              <a:t>API- </a:t>
            </a:r>
            <a:r>
              <a:rPr lang="en-US" b="1" dirty="0" err="1" smtClean="0">
                <a:solidFill>
                  <a:srgbClr val="0070C0"/>
                </a:solidFill>
              </a:rPr>
              <a:t>Json</a:t>
            </a:r>
            <a:r>
              <a:rPr lang="en-US" b="1" dirty="0" smtClean="0">
                <a:solidFill>
                  <a:srgbClr val="0070C0"/>
                </a:solidFill>
              </a:rPr>
              <a:t> Server </a:t>
            </a:r>
            <a:endParaRPr lang="en-US" b="1" dirty="0">
              <a:solidFill>
                <a:srgbClr val="0070C0"/>
              </a:solidFill>
            </a:endParaRPr>
          </a:p>
        </p:txBody>
      </p:sp>
      <p:sp>
        <p:nvSpPr>
          <p:cNvPr id="3" name="Content Placeholder 2"/>
          <p:cNvSpPr>
            <a:spLocks noGrp="1"/>
          </p:cNvSpPr>
          <p:nvPr>
            <p:ph idx="1"/>
          </p:nvPr>
        </p:nvSpPr>
        <p:spPr/>
        <p:txBody>
          <a:bodyPr/>
          <a:lstStyle/>
          <a:p>
            <a:pPr>
              <a:lnSpc>
                <a:spcPct val="150000"/>
              </a:lnSpc>
            </a:pPr>
            <a:r>
              <a:rPr lang="en-US" b="1" dirty="0" smtClean="0"/>
              <a:t>Mock API</a:t>
            </a:r>
            <a:r>
              <a:rPr lang="en-US" dirty="0" smtClean="0"/>
              <a:t>: </a:t>
            </a:r>
            <a:r>
              <a:rPr lang="en-US" dirty="0" err="1" smtClean="0"/>
              <a:t>nó</a:t>
            </a:r>
            <a:r>
              <a:rPr lang="en-US" dirty="0" smtClean="0"/>
              <a:t> </a:t>
            </a:r>
            <a:r>
              <a:rPr lang="en-US" dirty="0" err="1" smtClean="0"/>
              <a:t>nằm</a:t>
            </a:r>
            <a:r>
              <a:rPr lang="en-US" dirty="0" smtClean="0"/>
              <a:t> </a:t>
            </a:r>
            <a:r>
              <a:rPr lang="en-US" dirty="0" err="1" smtClean="0"/>
              <a:t>trên</a:t>
            </a:r>
            <a:r>
              <a:rPr lang="en-US" dirty="0" smtClean="0"/>
              <a:t> Internet, </a:t>
            </a:r>
            <a:r>
              <a:rPr lang="en-US" dirty="0" err="1" smtClean="0"/>
              <a:t>rất</a:t>
            </a:r>
            <a:r>
              <a:rPr lang="en-US" dirty="0" smtClean="0"/>
              <a:t> </a:t>
            </a:r>
            <a:r>
              <a:rPr lang="en-US" dirty="0" err="1" smtClean="0"/>
              <a:t>thuận</a:t>
            </a:r>
            <a:r>
              <a:rPr lang="en-US" dirty="0" smtClean="0"/>
              <a:t> </a:t>
            </a:r>
            <a:r>
              <a:rPr lang="en-US" dirty="0" err="1" smtClean="0"/>
              <a:t>tiện</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sau</a:t>
            </a:r>
            <a:r>
              <a:rPr lang="en-US" dirty="0" smtClean="0"/>
              <a:t> </a:t>
            </a:r>
            <a:r>
              <a:rPr lang="en-US" dirty="0" err="1" smtClean="0"/>
              <a:t>này</a:t>
            </a:r>
            <a:r>
              <a:rPr lang="en-US" dirty="0" smtClean="0"/>
              <a:t> </a:t>
            </a:r>
            <a:r>
              <a:rPr lang="en-US" dirty="0" err="1" smtClean="0"/>
              <a:t>muốn</a:t>
            </a:r>
            <a:r>
              <a:rPr lang="en-US" dirty="0" smtClean="0"/>
              <a:t> faker </a:t>
            </a:r>
            <a:r>
              <a:rPr lang="en-US" dirty="0" err="1" smtClean="0"/>
              <a:t>dữ</a:t>
            </a:r>
            <a:r>
              <a:rPr lang="en-US" dirty="0" smtClean="0"/>
              <a:t> </a:t>
            </a:r>
            <a:r>
              <a:rPr lang="en-US" dirty="0" err="1" smtClean="0"/>
              <a:t>liệu</a:t>
            </a:r>
            <a:r>
              <a:rPr lang="en-US" dirty="0" smtClean="0"/>
              <a:t>. </a:t>
            </a:r>
            <a:r>
              <a:rPr lang="en-US" dirty="0" err="1" smtClean="0"/>
              <a:t>Vì</a:t>
            </a:r>
            <a:r>
              <a:rPr lang="en-US" dirty="0" smtClean="0"/>
              <a:t> </a:t>
            </a:r>
            <a:r>
              <a:rPr lang="en-US" dirty="0" err="1" smtClean="0"/>
              <a:t>nó</a:t>
            </a:r>
            <a:r>
              <a:rPr lang="en-US" dirty="0" smtClean="0"/>
              <a:t> </a:t>
            </a:r>
            <a:r>
              <a:rPr lang="en-US" dirty="0" err="1" smtClean="0"/>
              <a:t>nằm</a:t>
            </a:r>
            <a:r>
              <a:rPr lang="en-US" dirty="0" smtClean="0"/>
              <a:t> </a:t>
            </a:r>
            <a:r>
              <a:rPr lang="en-US" dirty="0" err="1" smtClean="0"/>
              <a:t>trên</a:t>
            </a:r>
            <a:r>
              <a:rPr lang="en-US" dirty="0" smtClean="0"/>
              <a:t> </a:t>
            </a:r>
            <a:r>
              <a:rPr lang="en-US" dirty="0" err="1" smtClean="0"/>
              <a:t>môi</a:t>
            </a:r>
            <a:r>
              <a:rPr lang="en-US" dirty="0" smtClean="0"/>
              <a:t> </a:t>
            </a:r>
            <a:r>
              <a:rPr lang="en-US" dirty="0" err="1" smtClean="0"/>
              <a:t>trường</a:t>
            </a:r>
            <a:r>
              <a:rPr lang="en-US" dirty="0" smtClean="0"/>
              <a:t> Internet, </a:t>
            </a:r>
            <a:r>
              <a:rPr lang="en-US" dirty="0" err="1" smtClean="0"/>
              <a:t>nên</a:t>
            </a:r>
            <a:r>
              <a:rPr lang="en-US" dirty="0" smtClean="0"/>
              <a:t> </a:t>
            </a:r>
            <a:r>
              <a:rPr lang="en-US" dirty="0" err="1" smtClean="0"/>
              <a:t>thỉnh</a:t>
            </a:r>
            <a:r>
              <a:rPr lang="en-US" dirty="0" smtClean="0"/>
              <a:t> </a:t>
            </a:r>
            <a:r>
              <a:rPr lang="en-US" dirty="0" err="1" smtClean="0"/>
              <a:t>thoảng</a:t>
            </a:r>
            <a:r>
              <a:rPr lang="en-US" dirty="0" smtClean="0"/>
              <a:t> </a:t>
            </a:r>
            <a:r>
              <a:rPr lang="en-US" dirty="0" err="1" smtClean="0"/>
              <a:t>nó</a:t>
            </a:r>
            <a:r>
              <a:rPr lang="en-US" dirty="0" smtClean="0"/>
              <a:t> hay </a:t>
            </a:r>
            <a:r>
              <a:rPr lang="en-US" dirty="0" err="1" smtClean="0"/>
              <a:t>bảo</a:t>
            </a:r>
            <a:r>
              <a:rPr lang="en-US" dirty="0" smtClean="0"/>
              <a:t> </a:t>
            </a:r>
            <a:r>
              <a:rPr lang="en-US" dirty="0" err="1" smtClean="0"/>
              <a:t>trì</a:t>
            </a:r>
            <a:r>
              <a:rPr lang="en-US" dirty="0" smtClean="0"/>
              <a:t>, </a:t>
            </a:r>
            <a:r>
              <a:rPr lang="en-US" dirty="0" err="1" smtClean="0"/>
              <a:t>vì</a:t>
            </a:r>
            <a:r>
              <a:rPr lang="en-US" dirty="0" smtClean="0"/>
              <a:t> </a:t>
            </a:r>
            <a:r>
              <a:rPr lang="en-US" dirty="0" err="1" smtClean="0"/>
              <a:t>vậy</a:t>
            </a:r>
            <a:r>
              <a:rPr lang="en-US" dirty="0" smtClean="0"/>
              <a:t>, </a:t>
            </a:r>
            <a:r>
              <a:rPr lang="en-US" dirty="0" err="1" smtClean="0"/>
              <a:t>đôi</a:t>
            </a:r>
            <a:r>
              <a:rPr lang="en-US" dirty="0" smtClean="0"/>
              <a:t> </a:t>
            </a:r>
            <a:r>
              <a:rPr lang="en-US" dirty="0" err="1" smtClean="0"/>
              <a:t>khi</a:t>
            </a:r>
            <a:r>
              <a:rPr lang="en-US" dirty="0" smtClean="0"/>
              <a:t> </a:t>
            </a:r>
            <a:r>
              <a:rPr lang="en-US" dirty="0" err="1" smtClean="0"/>
              <a:t>chúng</a:t>
            </a:r>
            <a:r>
              <a:rPr lang="en-US" dirty="0" smtClean="0"/>
              <a:t> ta </a:t>
            </a:r>
            <a:r>
              <a:rPr lang="en-US" dirty="0" err="1" smtClean="0"/>
              <a:t>không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được</a:t>
            </a:r>
            <a:r>
              <a:rPr lang="en-US" dirty="0" smtClean="0"/>
              <a:t>.</a:t>
            </a:r>
          </a:p>
          <a:p>
            <a:pPr>
              <a:lnSpc>
                <a:spcPct val="150000"/>
              </a:lnSpc>
            </a:pPr>
            <a:r>
              <a:rPr lang="en-US" b="1" dirty="0" err="1" smtClean="0"/>
              <a:t>Json</a:t>
            </a:r>
            <a:r>
              <a:rPr lang="en-US" b="1" dirty="0" smtClean="0"/>
              <a:t> server </a:t>
            </a:r>
            <a:r>
              <a:rPr lang="en-US" dirty="0" smtClean="0"/>
              <a:t>: </a:t>
            </a:r>
            <a:r>
              <a:rPr lang="en-US" dirty="0" err="1" smtClean="0"/>
              <a:t>giống</a:t>
            </a:r>
            <a:r>
              <a:rPr lang="en-US" dirty="0" smtClean="0"/>
              <a:t> </a:t>
            </a:r>
            <a:r>
              <a:rPr lang="en-US" dirty="0" err="1" smtClean="0"/>
              <a:t>như</a:t>
            </a:r>
            <a:r>
              <a:rPr lang="en-US" dirty="0" smtClean="0"/>
              <a:t> Mock API, </a:t>
            </a:r>
            <a:r>
              <a:rPr lang="en-US" dirty="0" err="1" smtClean="0"/>
              <a:t>tuy</a:t>
            </a:r>
            <a:r>
              <a:rPr lang="en-US" dirty="0" smtClean="0"/>
              <a:t> </a:t>
            </a:r>
            <a:r>
              <a:rPr lang="en-US" dirty="0" err="1" smtClean="0"/>
              <a:t>nhiên</a:t>
            </a:r>
            <a:r>
              <a:rPr lang="en-US" dirty="0" smtClean="0"/>
              <a:t>, server </a:t>
            </a:r>
            <a:r>
              <a:rPr lang="en-US" dirty="0" err="1" smtClean="0"/>
              <a:t>của</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trên</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cá</a:t>
            </a:r>
            <a:r>
              <a:rPr lang="en-US" dirty="0" smtClean="0"/>
              <a:t> </a:t>
            </a:r>
            <a:r>
              <a:rPr lang="en-US" dirty="0" err="1" smtClean="0"/>
              <a:t>nhân</a:t>
            </a:r>
            <a:r>
              <a:rPr lang="en-US" dirty="0" smtClean="0"/>
              <a:t> </a:t>
            </a:r>
            <a:r>
              <a:rPr lang="en-US" dirty="0" err="1" smtClean="0"/>
              <a:t>của</a:t>
            </a:r>
            <a:r>
              <a:rPr lang="en-US" dirty="0" smtClean="0"/>
              <a:t> </a:t>
            </a:r>
            <a:r>
              <a:rPr lang="en-US" dirty="0" err="1" smtClean="0"/>
              <a:t>chúng</a:t>
            </a:r>
            <a:r>
              <a:rPr lang="en-US" dirty="0" smtClean="0"/>
              <a:t> ta ( do </a:t>
            </a:r>
            <a:r>
              <a:rPr lang="en-US" dirty="0" err="1" smtClean="0"/>
              <a:t>đó</a:t>
            </a:r>
            <a:r>
              <a:rPr lang="en-US" dirty="0" smtClean="0"/>
              <a:t>, </a:t>
            </a:r>
            <a:r>
              <a:rPr lang="en-US" dirty="0" err="1" smtClean="0"/>
              <a:t>không</a:t>
            </a:r>
            <a:r>
              <a:rPr lang="en-US" dirty="0" smtClean="0"/>
              <a:t> </a:t>
            </a:r>
            <a:r>
              <a:rPr lang="en-US" dirty="0" err="1" smtClean="0"/>
              <a:t>cần</a:t>
            </a:r>
            <a:r>
              <a:rPr lang="en-US" dirty="0" smtClean="0"/>
              <a:t> Internet)</a:t>
            </a:r>
          </a:p>
          <a:p>
            <a:pPr>
              <a:lnSpc>
                <a:spcPct val="150000"/>
              </a:lnSpc>
            </a:pPr>
            <a:endParaRPr lang="en-US" dirty="0"/>
          </a:p>
        </p:txBody>
      </p:sp>
    </p:spTree>
    <p:extLst>
      <p:ext uri="{BB962C8B-B14F-4D97-AF65-F5344CB8AC3E}">
        <p14:creationId xmlns:p14="http://schemas.microsoft.com/office/powerpoint/2010/main" val="1536447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8281"/>
            <a:ext cx="10515600" cy="1325563"/>
          </a:xfrm>
        </p:spPr>
        <p:txBody>
          <a:bodyPr/>
          <a:lstStyle/>
          <a:p>
            <a:r>
              <a:rPr lang="en-US" b="1" dirty="0" err="1" smtClean="0">
                <a:solidFill>
                  <a:srgbClr val="0070C0"/>
                </a:solidFill>
              </a:rPr>
              <a:t>Truy</a:t>
            </a:r>
            <a:r>
              <a:rPr lang="en-US" b="1" dirty="0" smtClean="0">
                <a:solidFill>
                  <a:srgbClr val="0070C0"/>
                </a:solidFill>
              </a:rPr>
              <a:t> </a:t>
            </a:r>
            <a:r>
              <a:rPr lang="en-US" b="1" dirty="0" err="1" smtClean="0">
                <a:solidFill>
                  <a:srgbClr val="0070C0"/>
                </a:solidFill>
              </a:rPr>
              <a:t>cập</a:t>
            </a:r>
            <a:r>
              <a:rPr lang="en-US" b="1" dirty="0" smtClean="0">
                <a:solidFill>
                  <a:srgbClr val="0070C0"/>
                </a:solidFill>
              </a:rPr>
              <a:t> </a:t>
            </a:r>
            <a:r>
              <a:rPr lang="en-US" b="1" dirty="0" err="1" smtClean="0">
                <a:solidFill>
                  <a:srgbClr val="0070C0"/>
                </a:solidFill>
              </a:rPr>
              <a:t>vào</a:t>
            </a:r>
            <a:r>
              <a:rPr lang="en-US" b="1" dirty="0" smtClean="0">
                <a:solidFill>
                  <a:srgbClr val="0070C0"/>
                </a:solidFill>
              </a:rPr>
              <a:t> </a:t>
            </a:r>
            <a:r>
              <a:rPr lang="en-US" b="1" dirty="0" err="1" smtClean="0">
                <a:solidFill>
                  <a:srgbClr val="0070C0"/>
                </a:solidFill>
              </a:rPr>
              <a:t>trang</a:t>
            </a:r>
            <a:r>
              <a:rPr lang="en-US" b="1" dirty="0" smtClean="0">
                <a:solidFill>
                  <a:srgbClr val="0070C0"/>
                </a:solidFill>
              </a:rPr>
              <a:t> </a:t>
            </a:r>
            <a:r>
              <a:rPr lang="en-US" b="1" dirty="0" err="1" smtClean="0">
                <a:solidFill>
                  <a:srgbClr val="0070C0"/>
                </a:solidFill>
              </a:rPr>
              <a:t>web:MockAPI</a:t>
            </a:r>
            <a:r>
              <a:rPr lang="en-US" b="1" dirty="0" smtClean="0">
                <a:solidFill>
                  <a:srgbClr val="0070C0"/>
                </a:solidFill>
              </a:rPr>
              <a:t> </a:t>
            </a:r>
            <a:r>
              <a:rPr lang="en-US" b="1" dirty="0" err="1" smtClean="0">
                <a:solidFill>
                  <a:srgbClr val="0070C0"/>
                </a:solidFill>
              </a:rPr>
              <a:t>để</a:t>
            </a:r>
            <a:r>
              <a:rPr lang="en-US" b="1" dirty="0" smtClean="0">
                <a:solidFill>
                  <a:srgbClr val="0070C0"/>
                </a:solidFill>
              </a:rPr>
              <a:t> </a:t>
            </a:r>
            <a:r>
              <a:rPr lang="en-US" b="1" dirty="0" err="1" smtClean="0">
                <a:solidFill>
                  <a:srgbClr val="0070C0"/>
                </a:solidFill>
              </a:rPr>
              <a:t>giả</a:t>
            </a:r>
            <a:r>
              <a:rPr lang="en-US" b="1" dirty="0" smtClean="0">
                <a:solidFill>
                  <a:srgbClr val="0070C0"/>
                </a:solidFill>
              </a:rPr>
              <a:t> </a:t>
            </a:r>
            <a:r>
              <a:rPr lang="en-US" b="1" dirty="0" err="1" smtClean="0">
                <a:solidFill>
                  <a:srgbClr val="0070C0"/>
                </a:solidFill>
              </a:rPr>
              <a:t>lập</a:t>
            </a:r>
            <a:r>
              <a:rPr lang="en-US" b="1" dirty="0" smtClean="0">
                <a:solidFill>
                  <a:srgbClr val="0070C0"/>
                </a:solidFill>
              </a:rPr>
              <a:t> API</a:t>
            </a:r>
            <a:endParaRPr lang="en-US" b="1" dirty="0">
              <a:solidFill>
                <a:srgbClr val="0070C0"/>
              </a:solidFill>
            </a:endParaRPr>
          </a:p>
        </p:txBody>
      </p:sp>
      <p:pic>
        <p:nvPicPr>
          <p:cNvPr id="4" name="Picture 3"/>
          <p:cNvPicPr>
            <a:picLocks noChangeAspect="1"/>
          </p:cNvPicPr>
          <p:nvPr/>
        </p:nvPicPr>
        <p:blipFill>
          <a:blip r:embed="rId2"/>
          <a:stretch>
            <a:fillRect/>
          </a:stretch>
        </p:blipFill>
        <p:spPr>
          <a:xfrm>
            <a:off x="2271712" y="1543844"/>
            <a:ext cx="7648575" cy="4914900"/>
          </a:xfrm>
          <a:prstGeom prst="rect">
            <a:avLst/>
          </a:prstGeom>
          <a:ln>
            <a:solidFill>
              <a:schemeClr val="accent1"/>
            </a:solidFill>
          </a:ln>
        </p:spPr>
      </p:pic>
    </p:spTree>
    <p:extLst>
      <p:ext uri="{BB962C8B-B14F-4D97-AF65-F5344CB8AC3E}">
        <p14:creationId xmlns:p14="http://schemas.microsoft.com/office/powerpoint/2010/main" val="88904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Có</a:t>
            </a:r>
            <a:r>
              <a:rPr lang="en-US" b="1" dirty="0" smtClean="0"/>
              <a:t> </a:t>
            </a:r>
            <a:r>
              <a:rPr lang="en-US" b="1" dirty="0" err="1" smtClean="0"/>
              <a:t>thể</a:t>
            </a:r>
            <a:r>
              <a:rPr lang="en-US" b="1" dirty="0" smtClean="0"/>
              <a:t> </a:t>
            </a:r>
            <a:r>
              <a:rPr lang="en-US" b="1" dirty="0" err="1" smtClean="0"/>
              <a:t>đăng</a:t>
            </a:r>
            <a:r>
              <a:rPr lang="en-US" b="1" dirty="0" smtClean="0"/>
              <a:t> </a:t>
            </a:r>
            <a:r>
              <a:rPr lang="en-US" b="1" dirty="0" err="1" smtClean="0"/>
              <a:t>nhập</a:t>
            </a:r>
            <a:r>
              <a:rPr lang="en-US" b="1" dirty="0" smtClean="0"/>
              <a:t> </a:t>
            </a:r>
            <a:r>
              <a:rPr lang="en-US" b="1" dirty="0" err="1" smtClean="0"/>
              <a:t>bằng</a:t>
            </a:r>
            <a:r>
              <a:rPr lang="en-US" b="1" dirty="0" smtClean="0"/>
              <a:t> </a:t>
            </a:r>
            <a:r>
              <a:rPr lang="en-US" b="1" dirty="0" err="1" smtClean="0"/>
              <a:t>Github</a:t>
            </a:r>
            <a:r>
              <a:rPr lang="en-US" b="1" dirty="0" smtClean="0"/>
              <a:t> </a:t>
            </a:r>
            <a:r>
              <a:rPr lang="en-US" b="1" dirty="0" err="1" smtClean="0"/>
              <a:t>hoặc</a:t>
            </a:r>
            <a:r>
              <a:rPr lang="en-US" b="1" dirty="0" smtClean="0"/>
              <a:t> </a:t>
            </a:r>
            <a:r>
              <a:rPr lang="en-US" b="1" dirty="0" err="1" smtClean="0"/>
              <a:t>tài</a:t>
            </a:r>
            <a:r>
              <a:rPr lang="en-US" b="1" dirty="0" smtClean="0"/>
              <a:t> </a:t>
            </a:r>
            <a:r>
              <a:rPr lang="en-US" b="1" dirty="0" err="1" smtClean="0"/>
              <a:t>khoản</a:t>
            </a:r>
            <a:r>
              <a:rPr lang="en-US" b="1" dirty="0" smtClean="0"/>
              <a:t>  Google</a:t>
            </a:r>
            <a:endParaRPr lang="en-US" b="1" dirty="0"/>
          </a:p>
        </p:txBody>
      </p:sp>
      <p:pic>
        <p:nvPicPr>
          <p:cNvPr id="5" name="Content Placeholder 4"/>
          <p:cNvPicPr>
            <a:picLocks noGrp="1" noChangeAspect="1"/>
          </p:cNvPicPr>
          <p:nvPr>
            <p:ph idx="1"/>
          </p:nvPr>
        </p:nvPicPr>
        <p:blipFill>
          <a:blip r:embed="rId2"/>
          <a:stretch>
            <a:fillRect/>
          </a:stretch>
        </p:blipFill>
        <p:spPr>
          <a:xfrm>
            <a:off x="3164572" y="1825625"/>
            <a:ext cx="5862855" cy="4351338"/>
          </a:xfrm>
          <a:prstGeom prst="rect">
            <a:avLst/>
          </a:prstGeom>
          <a:ln>
            <a:solidFill>
              <a:schemeClr val="accent1"/>
            </a:solidFill>
          </a:ln>
        </p:spPr>
      </p:pic>
    </p:spTree>
    <p:extLst>
      <p:ext uri="{BB962C8B-B14F-4D97-AF65-F5344CB8AC3E}">
        <p14:creationId xmlns:p14="http://schemas.microsoft.com/office/powerpoint/2010/main" val="55909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rPr>
              <a:t>Sử</a:t>
            </a:r>
            <a:r>
              <a:rPr lang="en-US" b="1" dirty="0" smtClean="0">
                <a:solidFill>
                  <a:srgbClr val="0070C0"/>
                </a:solidFill>
              </a:rPr>
              <a:t> </a:t>
            </a:r>
            <a:r>
              <a:rPr lang="en-US" b="1" dirty="0" err="1" smtClean="0">
                <a:solidFill>
                  <a:srgbClr val="0070C0"/>
                </a:solidFill>
              </a:rPr>
              <a:t>dụng</a:t>
            </a:r>
            <a:r>
              <a:rPr lang="en-US" b="1" dirty="0" smtClean="0">
                <a:solidFill>
                  <a:srgbClr val="0070C0"/>
                </a:solidFill>
              </a:rPr>
              <a:t> </a:t>
            </a:r>
            <a:r>
              <a:rPr lang="en-US" b="1" dirty="0" err="1" smtClean="0">
                <a:solidFill>
                  <a:srgbClr val="0070C0"/>
                </a:solidFill>
              </a:rPr>
              <a:t>một</a:t>
            </a:r>
            <a:r>
              <a:rPr lang="en-US" b="1" dirty="0" smtClean="0">
                <a:solidFill>
                  <a:srgbClr val="0070C0"/>
                </a:solidFill>
              </a:rPr>
              <a:t> </a:t>
            </a:r>
            <a:r>
              <a:rPr lang="en-US" b="1" dirty="0" err="1" smtClean="0">
                <a:solidFill>
                  <a:srgbClr val="0070C0"/>
                </a:solidFill>
              </a:rPr>
              <a:t>số</a:t>
            </a:r>
            <a:r>
              <a:rPr lang="en-US" b="1" dirty="0" smtClean="0">
                <a:solidFill>
                  <a:srgbClr val="0070C0"/>
                </a:solidFill>
              </a:rPr>
              <a:t> </a:t>
            </a:r>
            <a:r>
              <a:rPr lang="en-US" b="1" dirty="0" err="1" smtClean="0">
                <a:solidFill>
                  <a:srgbClr val="0070C0"/>
                </a:solidFill>
              </a:rPr>
              <a:t>thư</a:t>
            </a:r>
            <a:r>
              <a:rPr lang="en-US" b="1" dirty="0" smtClean="0">
                <a:solidFill>
                  <a:srgbClr val="0070C0"/>
                </a:solidFill>
              </a:rPr>
              <a:t> </a:t>
            </a:r>
            <a:r>
              <a:rPr lang="en-US" b="1" dirty="0" err="1" smtClean="0">
                <a:solidFill>
                  <a:srgbClr val="0070C0"/>
                </a:solidFill>
              </a:rPr>
              <a:t>viện</a:t>
            </a:r>
            <a:r>
              <a:rPr lang="en-US" b="1" dirty="0" smtClean="0">
                <a:solidFill>
                  <a:srgbClr val="0070C0"/>
                </a:solidFill>
              </a:rPr>
              <a:t> </a:t>
            </a:r>
            <a:r>
              <a:rPr lang="en-US" b="1" dirty="0" err="1" smtClean="0">
                <a:solidFill>
                  <a:srgbClr val="0070C0"/>
                </a:solidFill>
              </a:rPr>
              <a:t>gọi</a:t>
            </a:r>
            <a:r>
              <a:rPr lang="en-US" b="1" dirty="0" smtClean="0">
                <a:solidFill>
                  <a:srgbClr val="0070C0"/>
                </a:solidFill>
              </a:rPr>
              <a:t> API</a:t>
            </a:r>
            <a:endParaRPr lang="en-US" b="1" dirty="0">
              <a:solidFill>
                <a:srgbClr val="0070C0"/>
              </a:solidFill>
            </a:endParaRPr>
          </a:p>
        </p:txBody>
      </p:sp>
      <p:pic>
        <p:nvPicPr>
          <p:cNvPr id="4" name="Content Placeholder 3"/>
          <p:cNvPicPr>
            <a:picLocks noGrp="1" noChangeAspect="1"/>
          </p:cNvPicPr>
          <p:nvPr>
            <p:ph idx="1"/>
          </p:nvPr>
        </p:nvPicPr>
        <p:blipFill rotWithShape="1">
          <a:blip r:embed="rId2"/>
          <a:srcRect t="29684"/>
          <a:stretch/>
        </p:blipFill>
        <p:spPr>
          <a:xfrm>
            <a:off x="1340757" y="1902030"/>
            <a:ext cx="9510486" cy="4210333"/>
          </a:xfrm>
          <a:prstGeom prst="rect">
            <a:avLst/>
          </a:prstGeom>
        </p:spPr>
      </p:pic>
    </p:spTree>
    <p:extLst>
      <p:ext uri="{BB962C8B-B14F-4D97-AF65-F5344CB8AC3E}">
        <p14:creationId xmlns:p14="http://schemas.microsoft.com/office/powerpoint/2010/main" val="44951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Sau</a:t>
            </a:r>
            <a:r>
              <a:rPr lang="en-US" dirty="0" smtClean="0"/>
              <a:t> </a:t>
            </a:r>
            <a:r>
              <a:rPr lang="en-US" dirty="0" err="1" smtClean="0"/>
              <a:t>khi</a:t>
            </a:r>
            <a:r>
              <a:rPr lang="en-US" dirty="0" smtClean="0"/>
              <a:t> </a:t>
            </a:r>
            <a:r>
              <a:rPr lang="en-US" dirty="0" err="1" smtClean="0"/>
              <a:t>đăng</a:t>
            </a:r>
            <a:r>
              <a:rPr lang="en-US" dirty="0" smtClean="0"/>
              <a:t> </a:t>
            </a:r>
            <a:r>
              <a:rPr lang="en-US" dirty="0" err="1" smtClean="0"/>
              <a:t>nhập,vào</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tạo</a:t>
            </a:r>
            <a:r>
              <a:rPr lang="en-US" dirty="0" smtClean="0"/>
              <a:t> </a:t>
            </a:r>
            <a:r>
              <a:rPr lang="en-US" dirty="0" err="1" smtClean="0"/>
              <a:t>dự</a:t>
            </a:r>
            <a:r>
              <a:rPr lang="en-US" dirty="0" smtClean="0"/>
              <a:t> </a:t>
            </a:r>
            <a:r>
              <a:rPr lang="en-US" dirty="0" err="1" smtClean="0"/>
              <a:t>án</a:t>
            </a:r>
            <a:endParaRPr lang="en-US" dirty="0"/>
          </a:p>
        </p:txBody>
      </p:sp>
      <p:pic>
        <p:nvPicPr>
          <p:cNvPr id="7" name="Content Placeholder 6"/>
          <p:cNvPicPr>
            <a:picLocks noGrp="1" noChangeAspect="1"/>
          </p:cNvPicPr>
          <p:nvPr>
            <p:ph idx="1"/>
          </p:nvPr>
        </p:nvPicPr>
        <p:blipFill>
          <a:blip r:embed="rId2"/>
          <a:stretch>
            <a:fillRect/>
          </a:stretch>
        </p:blipFill>
        <p:spPr>
          <a:xfrm>
            <a:off x="1890712" y="2062956"/>
            <a:ext cx="9891554" cy="3804444"/>
          </a:xfrm>
          <a:prstGeom prst="rect">
            <a:avLst/>
          </a:prstGeom>
          <a:ln>
            <a:solidFill>
              <a:schemeClr val="accent1"/>
            </a:solidFill>
          </a:ln>
        </p:spPr>
      </p:pic>
    </p:spTree>
    <p:extLst>
      <p:ext uri="{BB962C8B-B14F-4D97-AF65-F5344CB8AC3E}">
        <p14:creationId xmlns:p14="http://schemas.microsoft.com/office/powerpoint/2010/main" val="3340063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7337" y="304800"/>
            <a:ext cx="6981825" cy="6096000"/>
          </a:xfrm>
          <a:prstGeom prst="rect">
            <a:avLst/>
          </a:prstGeom>
        </p:spPr>
      </p:pic>
    </p:spTree>
    <p:extLst>
      <p:ext uri="{BB962C8B-B14F-4D97-AF65-F5344CB8AC3E}">
        <p14:creationId xmlns:p14="http://schemas.microsoft.com/office/powerpoint/2010/main" val="1292990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MOCK API: </a:t>
            </a:r>
            <a:r>
              <a:rPr lang="en-US" dirty="0" err="1" smtClean="0">
                <a:latin typeface="Times New Roman" panose="02020603050405020304" pitchFamily="18" charset="0"/>
                <a:cs typeface="Times New Roman" panose="02020603050405020304" pitchFamily="18" charset="0"/>
              </a:rPr>
              <a:t>Giả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1 server,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4626087" y="617249"/>
            <a:ext cx="2820580" cy="707886"/>
          </a:xfrm>
          <a:prstGeom prst="rect">
            <a:avLst/>
          </a:prstGeom>
        </p:spPr>
        <p:txBody>
          <a:bodyPr wrap="none">
            <a:spAutoFit/>
          </a:bodyPr>
          <a:lstStyle/>
          <a:p>
            <a:r>
              <a:rPr lang="en-US" sz="4000" b="1" dirty="0">
                <a:solidFill>
                  <a:srgbClr val="0070C0"/>
                </a:solidFill>
                <a:latin typeface="Times New Roman" panose="02020603050405020304" pitchFamily="18" charset="0"/>
                <a:cs typeface="Times New Roman" panose="02020603050405020304" pitchFamily="18" charset="0"/>
              </a:rPr>
              <a:t>MOCK API</a:t>
            </a:r>
          </a:p>
        </p:txBody>
      </p:sp>
    </p:spTree>
    <p:extLst>
      <p:ext uri="{BB962C8B-B14F-4D97-AF65-F5344CB8AC3E}">
        <p14:creationId xmlns:p14="http://schemas.microsoft.com/office/powerpoint/2010/main" val="3387193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4087" y="347662"/>
            <a:ext cx="7743825" cy="6162675"/>
          </a:xfrm>
          <a:prstGeom prst="rect">
            <a:avLst/>
          </a:prstGeom>
          <a:ln>
            <a:solidFill>
              <a:schemeClr val="accent1"/>
            </a:solidFill>
          </a:ln>
        </p:spPr>
      </p:pic>
      <p:sp>
        <p:nvSpPr>
          <p:cNvPr id="5" name="Line Callout 3 4"/>
          <p:cNvSpPr/>
          <p:nvPr/>
        </p:nvSpPr>
        <p:spPr>
          <a:xfrm>
            <a:off x="571500" y="1752600"/>
            <a:ext cx="2247900" cy="704850"/>
          </a:xfrm>
          <a:prstGeom prst="borderCallout3">
            <a:avLst>
              <a:gd name="adj1" fmla="val 18750"/>
              <a:gd name="adj2" fmla="val -8333"/>
              <a:gd name="adj3" fmla="val 18750"/>
              <a:gd name="adj4" fmla="val -16667"/>
              <a:gd name="adj5" fmla="val 100000"/>
              <a:gd name="adj6" fmla="val -16667"/>
              <a:gd name="adj7" fmla="val 112963"/>
              <a:gd name="adj8" fmla="val 203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Đặt</a:t>
            </a:r>
            <a:r>
              <a:rPr lang="en-US" dirty="0" smtClean="0"/>
              <a:t> </a:t>
            </a:r>
            <a:r>
              <a:rPr lang="en-US" dirty="0" err="1" smtClean="0"/>
              <a:t>tên</a:t>
            </a:r>
            <a:r>
              <a:rPr lang="en-US" dirty="0" smtClean="0"/>
              <a:t> ở </a:t>
            </a:r>
            <a:r>
              <a:rPr lang="en-US" dirty="0" err="1" smtClean="0"/>
              <a:t>đây</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tạo</a:t>
            </a:r>
            <a:r>
              <a:rPr lang="en-US" dirty="0" smtClean="0"/>
              <a:t> 1 Table </a:t>
            </a:r>
            <a:r>
              <a:rPr lang="en-US" dirty="0" err="1" smtClean="0"/>
              <a:t>trong</a:t>
            </a:r>
            <a:r>
              <a:rPr lang="en-US" dirty="0" smtClean="0"/>
              <a:t> database</a:t>
            </a:r>
            <a:endParaRPr lang="en-US" dirty="0"/>
          </a:p>
        </p:txBody>
      </p:sp>
    </p:spTree>
    <p:extLst>
      <p:ext uri="{BB962C8B-B14F-4D97-AF65-F5344CB8AC3E}">
        <p14:creationId xmlns:p14="http://schemas.microsoft.com/office/powerpoint/2010/main" val="1434685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862" y="581025"/>
            <a:ext cx="5172075" cy="54673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648325" y="1885950"/>
            <a:ext cx="5543550" cy="4972050"/>
          </a:xfrm>
          <a:prstGeom prst="rect">
            <a:avLst/>
          </a:prstGeom>
          <a:ln>
            <a:solidFill>
              <a:schemeClr val="accent1"/>
            </a:solidFill>
          </a:ln>
        </p:spPr>
      </p:pic>
      <p:sp>
        <p:nvSpPr>
          <p:cNvPr id="6" name="Rectangle 5"/>
          <p:cNvSpPr/>
          <p:nvPr/>
        </p:nvSpPr>
        <p:spPr>
          <a:xfrm>
            <a:off x="5372100" y="581025"/>
            <a:ext cx="6096000" cy="646331"/>
          </a:xfrm>
          <a:prstGeom prst="rect">
            <a:avLst/>
          </a:prstGeom>
        </p:spPr>
        <p:txBody>
          <a:bodyPr>
            <a:spAutoFit/>
          </a:bodyPr>
          <a:lstStyle/>
          <a:p>
            <a:r>
              <a:rPr lang="en-US" dirty="0">
                <a:hlinkClick r:id="rId4"/>
              </a:rPr>
              <a:t>https://www.mockapi.io/projects/5d6640fb520e1b00141ee001</a:t>
            </a:r>
            <a:endParaRPr lang="en-US" dirty="0"/>
          </a:p>
        </p:txBody>
      </p:sp>
    </p:spTree>
    <p:extLst>
      <p:ext uri="{BB962C8B-B14F-4D97-AF65-F5344CB8AC3E}">
        <p14:creationId xmlns:p14="http://schemas.microsoft.com/office/powerpoint/2010/main" val="147268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699" y="606425"/>
            <a:ext cx="10515600" cy="4351338"/>
          </a:xfrm>
        </p:spPr>
        <p:txBody>
          <a:bodyPr/>
          <a:lstStyle/>
          <a:p>
            <a:r>
              <a:rPr lang="en-US" dirty="0" err="1" smtClean="0"/>
              <a:t>Thực</a:t>
            </a:r>
            <a:r>
              <a:rPr lang="en-US" dirty="0" smtClean="0"/>
              <a:t> </a:t>
            </a:r>
            <a:r>
              <a:rPr lang="en-US" dirty="0" err="1" smtClean="0"/>
              <a:t>hiện</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trường</a:t>
            </a:r>
            <a:r>
              <a:rPr lang="en-US" dirty="0" smtClean="0"/>
              <a:t> (fieldname) </a:t>
            </a:r>
            <a:r>
              <a:rPr lang="en-US" dirty="0" err="1" smtClean="0"/>
              <a:t>cho</a:t>
            </a:r>
            <a:r>
              <a:rPr lang="en-US" dirty="0" smtClean="0"/>
              <a:t> </a:t>
            </a:r>
            <a:r>
              <a:rPr lang="en-US" dirty="0" err="1" smtClean="0"/>
              <a:t>bảng</a:t>
            </a:r>
            <a:r>
              <a:rPr lang="en-US" dirty="0" smtClean="0"/>
              <a:t> products</a:t>
            </a:r>
          </a:p>
          <a:p>
            <a:endParaRPr lang="en-US" dirty="0"/>
          </a:p>
        </p:txBody>
      </p:sp>
      <p:pic>
        <p:nvPicPr>
          <p:cNvPr id="4" name="Picture 3"/>
          <p:cNvPicPr>
            <a:picLocks noChangeAspect="1"/>
          </p:cNvPicPr>
          <p:nvPr/>
        </p:nvPicPr>
        <p:blipFill>
          <a:blip r:embed="rId2"/>
          <a:stretch>
            <a:fillRect/>
          </a:stretch>
        </p:blipFill>
        <p:spPr>
          <a:xfrm>
            <a:off x="2024062" y="1473200"/>
            <a:ext cx="6891338" cy="4691458"/>
          </a:xfrm>
          <a:prstGeom prst="rect">
            <a:avLst/>
          </a:prstGeom>
          <a:ln>
            <a:solidFill>
              <a:schemeClr val="accent1"/>
            </a:solidFill>
          </a:ln>
        </p:spPr>
      </p:pic>
      <p:sp>
        <p:nvSpPr>
          <p:cNvPr id="5" name="Rectangle 4"/>
          <p:cNvSpPr/>
          <p:nvPr/>
        </p:nvSpPr>
        <p:spPr>
          <a:xfrm>
            <a:off x="1265695" y="6363383"/>
            <a:ext cx="7320366" cy="369332"/>
          </a:xfrm>
          <a:prstGeom prst="rect">
            <a:avLst/>
          </a:prstGeom>
        </p:spPr>
        <p:txBody>
          <a:bodyPr wrap="square">
            <a:spAutoFit/>
          </a:bodyPr>
          <a:lstStyle/>
          <a:p>
            <a:r>
              <a:rPr lang="en-US" dirty="0">
                <a:hlinkClick r:id="rId3"/>
              </a:rPr>
              <a:t>https://www.mockapi.io/projects/5d6640fb520e1b00141ee001</a:t>
            </a:r>
            <a:endParaRPr lang="en-US" dirty="0"/>
          </a:p>
        </p:txBody>
      </p:sp>
    </p:spTree>
    <p:extLst>
      <p:ext uri="{BB962C8B-B14F-4D97-AF65-F5344CB8AC3E}">
        <p14:creationId xmlns:p14="http://schemas.microsoft.com/office/powerpoint/2010/main" val="2670313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835024"/>
            <a:ext cx="10598150" cy="5299075"/>
          </a:xfrm>
          <a:prstGeom prst="rect">
            <a:avLst/>
          </a:prstGeom>
          <a:ln>
            <a:solidFill>
              <a:schemeClr val="accent1"/>
            </a:solidFill>
          </a:ln>
        </p:spPr>
      </p:pic>
      <p:sp>
        <p:nvSpPr>
          <p:cNvPr id="5" name="Line Callout 1 4"/>
          <p:cNvSpPr/>
          <p:nvPr/>
        </p:nvSpPr>
        <p:spPr>
          <a:xfrm>
            <a:off x="5791200" y="647700"/>
            <a:ext cx="3562350" cy="742950"/>
          </a:xfrm>
          <a:prstGeom prst="borderCallout1">
            <a:avLst>
              <a:gd name="adj1" fmla="val 18750"/>
              <a:gd name="adj2" fmla="val -8333"/>
              <a:gd name="adj3" fmla="val 315064"/>
              <a:gd name="adj4" fmla="val -69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Đây</a:t>
            </a:r>
            <a:r>
              <a:rPr lang="en-US" dirty="0" smtClean="0"/>
              <a:t> </a:t>
            </a:r>
            <a:r>
              <a:rPr lang="en-US" dirty="0" err="1" smtClean="0"/>
              <a:t>là</a:t>
            </a:r>
            <a:r>
              <a:rPr lang="en-US" dirty="0" smtClean="0"/>
              <a:t> endpoint</a:t>
            </a:r>
            <a:endParaRPr lang="en-US" dirty="0"/>
          </a:p>
        </p:txBody>
      </p:sp>
      <p:sp>
        <p:nvSpPr>
          <p:cNvPr id="6" name="Line Callout 1 5"/>
          <p:cNvSpPr/>
          <p:nvPr/>
        </p:nvSpPr>
        <p:spPr>
          <a:xfrm>
            <a:off x="5924550" y="4286250"/>
            <a:ext cx="3562350" cy="742950"/>
          </a:xfrm>
          <a:prstGeom prst="borderCallout1">
            <a:avLst>
              <a:gd name="adj1" fmla="val 18750"/>
              <a:gd name="adj2" fmla="val -8333"/>
              <a:gd name="adj3" fmla="val -31090"/>
              <a:gd name="adj4" fmla="val -10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Kích</a:t>
            </a:r>
            <a:r>
              <a:rPr lang="en-US" dirty="0" smtClean="0"/>
              <a:t> </a:t>
            </a:r>
            <a:r>
              <a:rPr lang="en-US" dirty="0" err="1" smtClean="0"/>
              <a:t>vào</a:t>
            </a:r>
            <a:r>
              <a:rPr lang="en-US" dirty="0" smtClean="0"/>
              <a:t> </a:t>
            </a:r>
            <a:r>
              <a:rPr lang="en-US" dirty="0" err="1" smtClean="0"/>
              <a:t>đây</a:t>
            </a:r>
            <a:r>
              <a:rPr lang="en-US" dirty="0" smtClean="0"/>
              <a:t> </a:t>
            </a:r>
            <a:r>
              <a:rPr lang="en-US" dirty="0" err="1" smtClean="0"/>
              <a:t>để</a:t>
            </a:r>
            <a:r>
              <a:rPr lang="en-US" dirty="0" smtClean="0"/>
              <a:t> </a:t>
            </a:r>
            <a:r>
              <a:rPr lang="en-US" dirty="0" err="1" smtClean="0"/>
              <a:t>xem</a:t>
            </a:r>
            <a:r>
              <a:rPr lang="en-US" dirty="0" smtClean="0"/>
              <a:t> URL API </a:t>
            </a:r>
            <a:r>
              <a:rPr lang="en-US" dirty="0" err="1" smtClean="0"/>
              <a:t>của</a:t>
            </a:r>
            <a:r>
              <a:rPr lang="en-US" dirty="0" smtClean="0"/>
              <a:t>  </a:t>
            </a:r>
            <a:r>
              <a:rPr lang="en-US" dirty="0" err="1" smtClean="0"/>
              <a:t>bảng</a:t>
            </a:r>
            <a:r>
              <a:rPr lang="en-US" dirty="0" smtClean="0"/>
              <a:t> </a:t>
            </a:r>
            <a:r>
              <a:rPr lang="en-US" dirty="0" err="1" smtClean="0"/>
              <a:t>productss</a:t>
            </a:r>
            <a:endParaRPr lang="en-US" dirty="0"/>
          </a:p>
        </p:txBody>
      </p:sp>
      <p:sp>
        <p:nvSpPr>
          <p:cNvPr id="2" name="Rectangle 1"/>
          <p:cNvSpPr/>
          <p:nvPr/>
        </p:nvSpPr>
        <p:spPr>
          <a:xfrm>
            <a:off x="1265695" y="6363383"/>
            <a:ext cx="7320366" cy="369332"/>
          </a:xfrm>
          <a:prstGeom prst="rect">
            <a:avLst/>
          </a:prstGeom>
        </p:spPr>
        <p:txBody>
          <a:bodyPr wrap="square">
            <a:spAutoFit/>
          </a:bodyPr>
          <a:lstStyle/>
          <a:p>
            <a:r>
              <a:rPr lang="en-US" dirty="0">
                <a:hlinkClick r:id="rId3"/>
              </a:rPr>
              <a:t>https://www.mockapi.io/projects/5d6640fb520e1b00141ee001</a:t>
            </a:r>
            <a:endParaRPr lang="en-US" dirty="0"/>
          </a:p>
        </p:txBody>
      </p:sp>
    </p:spTree>
    <p:extLst>
      <p:ext uri="{BB962C8B-B14F-4D97-AF65-F5344CB8AC3E}">
        <p14:creationId xmlns:p14="http://schemas.microsoft.com/office/powerpoint/2010/main" val="937057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4837" y="771525"/>
            <a:ext cx="6219825" cy="2533650"/>
          </a:xfrm>
          <a:prstGeom prst="rect">
            <a:avLst/>
          </a:prstGeom>
          <a:ln>
            <a:solidFill>
              <a:schemeClr val="accent1"/>
            </a:solidFill>
          </a:ln>
        </p:spPr>
      </p:pic>
      <p:sp>
        <p:nvSpPr>
          <p:cNvPr id="5" name="Line Callout 1 4"/>
          <p:cNvSpPr/>
          <p:nvPr/>
        </p:nvSpPr>
        <p:spPr>
          <a:xfrm>
            <a:off x="7715250" y="990600"/>
            <a:ext cx="3562350" cy="742950"/>
          </a:xfrm>
          <a:prstGeom prst="borderCallout1">
            <a:avLst>
              <a:gd name="adj1" fmla="val 18750"/>
              <a:gd name="adj2" fmla="val -8333"/>
              <a:gd name="adj3" fmla="val 74038"/>
              <a:gd name="adj4" fmla="val -186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Trả</a:t>
            </a:r>
            <a:r>
              <a:rPr lang="en-US" dirty="0" smtClean="0"/>
              <a:t>  </a:t>
            </a:r>
            <a:r>
              <a:rPr lang="en-US" dirty="0" err="1" smtClean="0"/>
              <a:t>về</a:t>
            </a:r>
            <a:r>
              <a:rPr lang="en-US" dirty="0" smtClean="0"/>
              <a:t> (Get) </a:t>
            </a:r>
            <a:r>
              <a:rPr lang="en-US" dirty="0" err="1" smtClean="0"/>
              <a:t>là</a:t>
            </a:r>
            <a:r>
              <a:rPr lang="en-US" dirty="0" smtClean="0"/>
              <a:t> 1 </a:t>
            </a:r>
            <a:r>
              <a:rPr lang="en-US" dirty="0" err="1" smtClean="0"/>
              <a:t>mảng</a:t>
            </a:r>
            <a:r>
              <a:rPr lang="en-US" dirty="0" smtClean="0"/>
              <a:t> </a:t>
            </a:r>
            <a:r>
              <a:rPr lang="en-US" dirty="0" err="1" smtClean="0"/>
              <a:t>giá</a:t>
            </a:r>
            <a:r>
              <a:rPr lang="en-US" dirty="0" smtClean="0"/>
              <a:t> </a:t>
            </a:r>
            <a:r>
              <a:rPr lang="en-US" dirty="0" err="1" smtClean="0"/>
              <a:t>trị</a:t>
            </a:r>
            <a:endParaRPr lang="en-US" dirty="0"/>
          </a:p>
        </p:txBody>
      </p:sp>
      <p:pic>
        <p:nvPicPr>
          <p:cNvPr id="6" name="Picture 5"/>
          <p:cNvPicPr>
            <a:picLocks noChangeAspect="1"/>
          </p:cNvPicPr>
          <p:nvPr/>
        </p:nvPicPr>
        <p:blipFill>
          <a:blip r:embed="rId3"/>
          <a:stretch>
            <a:fillRect/>
          </a:stretch>
        </p:blipFill>
        <p:spPr>
          <a:xfrm>
            <a:off x="1133475" y="2286000"/>
            <a:ext cx="9886950" cy="4572000"/>
          </a:xfrm>
          <a:prstGeom prst="rect">
            <a:avLst/>
          </a:prstGeom>
          <a:ln>
            <a:solidFill>
              <a:schemeClr val="accent1"/>
            </a:solidFill>
          </a:ln>
        </p:spPr>
      </p:pic>
      <p:sp>
        <p:nvSpPr>
          <p:cNvPr id="7" name="Line Callout 1 6"/>
          <p:cNvSpPr/>
          <p:nvPr/>
        </p:nvSpPr>
        <p:spPr>
          <a:xfrm>
            <a:off x="7239000" y="5924550"/>
            <a:ext cx="3562350" cy="742950"/>
          </a:xfrm>
          <a:prstGeom prst="borderCallout1">
            <a:avLst>
              <a:gd name="adj1" fmla="val 18750"/>
              <a:gd name="adj2" fmla="val -8333"/>
              <a:gd name="adj3" fmla="val -49039"/>
              <a:gd name="adj4" fmla="val -122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Trả</a:t>
            </a:r>
            <a:r>
              <a:rPr lang="en-US" dirty="0" smtClean="0"/>
              <a:t>  </a:t>
            </a:r>
            <a:r>
              <a:rPr lang="en-US" dirty="0" err="1" smtClean="0"/>
              <a:t>về</a:t>
            </a:r>
            <a:r>
              <a:rPr lang="en-US" dirty="0" smtClean="0"/>
              <a:t> (Get) </a:t>
            </a:r>
            <a:r>
              <a:rPr lang="en-US" dirty="0" err="1" smtClean="0"/>
              <a:t>là</a:t>
            </a:r>
            <a:r>
              <a:rPr lang="en-US" dirty="0" smtClean="0"/>
              <a:t> 1 </a:t>
            </a:r>
            <a:r>
              <a:rPr lang="en-US" dirty="0" err="1" smtClean="0"/>
              <a:t>mảng</a:t>
            </a:r>
            <a:r>
              <a:rPr lang="en-US" dirty="0" smtClean="0"/>
              <a:t> </a:t>
            </a:r>
            <a:r>
              <a:rPr lang="en-US" dirty="0" err="1" smtClean="0"/>
              <a:t>có</a:t>
            </a:r>
            <a:r>
              <a:rPr lang="en-US" dirty="0" smtClean="0"/>
              <a:t> 12  </a:t>
            </a:r>
            <a:r>
              <a:rPr lang="en-US" dirty="0" err="1" smtClean="0"/>
              <a:t>giá</a:t>
            </a:r>
            <a:r>
              <a:rPr lang="en-US" dirty="0" smtClean="0"/>
              <a:t> </a:t>
            </a:r>
            <a:r>
              <a:rPr lang="en-US" dirty="0" err="1" smtClean="0"/>
              <a:t>trị</a:t>
            </a:r>
            <a:endParaRPr lang="en-US" dirty="0"/>
          </a:p>
        </p:txBody>
      </p:sp>
    </p:spTree>
    <p:extLst>
      <p:ext uri="{BB962C8B-B14F-4D97-AF65-F5344CB8AC3E}">
        <p14:creationId xmlns:p14="http://schemas.microsoft.com/office/powerpoint/2010/main" val="524020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6349" y="351573"/>
            <a:ext cx="5610225" cy="6506427"/>
          </a:xfrm>
          <a:prstGeom prst="rect">
            <a:avLst/>
          </a:prstGeom>
          <a:ln>
            <a:solidFill>
              <a:schemeClr val="accent1"/>
            </a:solidFill>
          </a:ln>
        </p:spPr>
      </p:pic>
      <p:sp>
        <p:nvSpPr>
          <p:cNvPr id="5" name="Line Callout 1 4"/>
          <p:cNvSpPr/>
          <p:nvPr/>
        </p:nvSpPr>
        <p:spPr>
          <a:xfrm>
            <a:off x="7239000" y="5924550"/>
            <a:ext cx="3562350" cy="742950"/>
          </a:xfrm>
          <a:prstGeom prst="borderCallout1">
            <a:avLst>
              <a:gd name="adj1" fmla="val 18750"/>
              <a:gd name="adj2" fmla="val -8333"/>
              <a:gd name="adj3" fmla="val -302885"/>
              <a:gd name="adj4" fmla="val -73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Trả</a:t>
            </a:r>
            <a:r>
              <a:rPr lang="en-US" dirty="0" smtClean="0"/>
              <a:t>  </a:t>
            </a:r>
            <a:r>
              <a:rPr lang="en-US" dirty="0" err="1" smtClean="0"/>
              <a:t>về</a:t>
            </a:r>
            <a:r>
              <a:rPr lang="en-US" dirty="0" smtClean="0"/>
              <a:t> (Get) </a:t>
            </a:r>
            <a:r>
              <a:rPr lang="en-US" dirty="0" err="1" smtClean="0"/>
              <a:t>là</a:t>
            </a:r>
            <a:r>
              <a:rPr lang="en-US" dirty="0" smtClean="0"/>
              <a:t> 1 </a:t>
            </a:r>
            <a:r>
              <a:rPr lang="en-US" dirty="0" err="1" smtClean="0"/>
              <a:t>mảng</a:t>
            </a:r>
            <a:r>
              <a:rPr lang="en-US" dirty="0" smtClean="0"/>
              <a:t> </a:t>
            </a:r>
            <a:r>
              <a:rPr lang="en-US" dirty="0" err="1" smtClean="0"/>
              <a:t>có</a:t>
            </a:r>
            <a:r>
              <a:rPr lang="en-US" dirty="0" smtClean="0"/>
              <a:t> 12  </a:t>
            </a:r>
            <a:r>
              <a:rPr lang="en-US" dirty="0" err="1" smtClean="0"/>
              <a:t>giá</a:t>
            </a:r>
            <a:r>
              <a:rPr lang="en-US" dirty="0" smtClean="0"/>
              <a:t> </a:t>
            </a:r>
            <a:r>
              <a:rPr lang="en-US" dirty="0" err="1" smtClean="0"/>
              <a:t>trị</a:t>
            </a:r>
            <a:endParaRPr lang="en-US" dirty="0"/>
          </a:p>
        </p:txBody>
      </p:sp>
      <p:sp>
        <p:nvSpPr>
          <p:cNvPr id="6" name="Rectangle 5"/>
          <p:cNvSpPr/>
          <p:nvPr/>
        </p:nvSpPr>
        <p:spPr>
          <a:xfrm>
            <a:off x="5620719" y="3015749"/>
            <a:ext cx="7320366" cy="369332"/>
          </a:xfrm>
          <a:prstGeom prst="rect">
            <a:avLst/>
          </a:prstGeom>
        </p:spPr>
        <p:txBody>
          <a:bodyPr wrap="square">
            <a:spAutoFit/>
          </a:bodyPr>
          <a:lstStyle/>
          <a:p>
            <a:r>
              <a:rPr lang="en-US" dirty="0">
                <a:hlinkClick r:id="rId3"/>
              </a:rPr>
              <a:t>https://www.mockapi.io/projects/5d6640fb520e1b00141ee001</a:t>
            </a:r>
            <a:endParaRPr lang="en-US" dirty="0"/>
          </a:p>
        </p:txBody>
      </p:sp>
    </p:spTree>
    <p:extLst>
      <p:ext uri="{BB962C8B-B14F-4D97-AF65-F5344CB8AC3E}">
        <p14:creationId xmlns:p14="http://schemas.microsoft.com/office/powerpoint/2010/main" val="1798507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70C0"/>
                </a:solidFill>
              </a:rPr>
              <a:t>PostMan:tiện</a:t>
            </a:r>
            <a:r>
              <a:rPr lang="en-US" b="1" dirty="0" smtClean="0">
                <a:solidFill>
                  <a:srgbClr val="0070C0"/>
                </a:solidFill>
              </a:rPr>
              <a:t> </a:t>
            </a:r>
            <a:r>
              <a:rPr lang="en-US" b="1" dirty="0" err="1" smtClean="0">
                <a:solidFill>
                  <a:srgbClr val="0070C0"/>
                </a:solidFill>
              </a:rPr>
              <a:t>ích</a:t>
            </a:r>
            <a:r>
              <a:rPr lang="en-US" b="1" dirty="0" smtClean="0">
                <a:solidFill>
                  <a:srgbClr val="0070C0"/>
                </a:solidFill>
              </a:rPr>
              <a:t> </a:t>
            </a:r>
            <a:r>
              <a:rPr lang="en-US" b="1" dirty="0" err="1" smtClean="0">
                <a:solidFill>
                  <a:srgbClr val="0070C0"/>
                </a:solidFill>
              </a:rPr>
              <a:t>để</a:t>
            </a:r>
            <a:r>
              <a:rPr lang="en-US" b="1" dirty="0" smtClean="0">
                <a:solidFill>
                  <a:srgbClr val="0070C0"/>
                </a:solidFill>
              </a:rPr>
              <a:t> </a:t>
            </a:r>
            <a:r>
              <a:rPr lang="en-US" b="1" dirty="0" err="1" smtClean="0">
                <a:solidFill>
                  <a:srgbClr val="0070C0"/>
                </a:solidFill>
              </a:rPr>
              <a:t>thực</a:t>
            </a:r>
            <a:r>
              <a:rPr lang="en-US" b="1" dirty="0" smtClean="0">
                <a:solidFill>
                  <a:srgbClr val="0070C0"/>
                </a:solidFill>
              </a:rPr>
              <a:t> </a:t>
            </a:r>
            <a:r>
              <a:rPr lang="en-US" b="1" dirty="0" err="1" smtClean="0">
                <a:solidFill>
                  <a:srgbClr val="0070C0"/>
                </a:solidFill>
              </a:rPr>
              <a:t>hiện</a:t>
            </a:r>
            <a:r>
              <a:rPr lang="en-US" b="1" dirty="0" smtClean="0">
                <a:solidFill>
                  <a:srgbClr val="0070C0"/>
                </a:solidFill>
              </a:rPr>
              <a:t> Test </a:t>
            </a:r>
            <a:r>
              <a:rPr lang="en-US" b="1" dirty="0" err="1" smtClean="0">
                <a:solidFill>
                  <a:srgbClr val="0070C0"/>
                </a:solidFill>
              </a:rPr>
              <a:t>dữ</a:t>
            </a:r>
            <a:r>
              <a:rPr lang="en-US" b="1" dirty="0" smtClean="0">
                <a:solidFill>
                  <a:srgbClr val="0070C0"/>
                </a:solidFill>
              </a:rPr>
              <a:t> </a:t>
            </a:r>
            <a:r>
              <a:rPr lang="en-US" b="1" dirty="0" err="1" smtClean="0">
                <a:solidFill>
                  <a:srgbClr val="0070C0"/>
                </a:solidFill>
              </a:rPr>
              <a:t>liệu</a:t>
            </a:r>
            <a:endParaRPr lang="en-US" b="1"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1042147" y="1825625"/>
            <a:ext cx="10107706" cy="4351338"/>
          </a:xfrm>
          <a:prstGeom prst="rect">
            <a:avLst/>
          </a:prstGeom>
        </p:spPr>
      </p:pic>
    </p:spTree>
    <p:extLst>
      <p:ext uri="{BB962C8B-B14F-4D97-AF65-F5344CB8AC3E}">
        <p14:creationId xmlns:p14="http://schemas.microsoft.com/office/powerpoint/2010/main" val="116456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Connect </a:t>
            </a:r>
            <a:r>
              <a:rPr lang="en-US" b="1" dirty="0" smtClean="0">
                <a:solidFill>
                  <a:srgbClr val="FF0000"/>
                </a:solidFill>
              </a:rPr>
              <a:t>API</a:t>
            </a:r>
            <a:endParaRPr lang="en-US" b="1" dirty="0">
              <a:solidFill>
                <a:srgbClr val="FF0000"/>
              </a:solidFill>
            </a:endParaRPr>
          </a:p>
        </p:txBody>
      </p:sp>
      <p:sp>
        <p:nvSpPr>
          <p:cNvPr id="3" name="Subtitle 2"/>
          <p:cNvSpPr>
            <a:spLocks noGrp="1"/>
          </p:cNvSpPr>
          <p:nvPr>
            <p:ph type="subTitle" idx="1"/>
          </p:nvPr>
        </p:nvSpPr>
        <p:spPr/>
        <p:txBody>
          <a:bodyPr/>
          <a:lstStyle/>
          <a:p>
            <a:r>
              <a:rPr lang="en-US" dirty="0" smtClean="0">
                <a:hlinkClick r:id="rId2"/>
              </a:rPr>
              <a:t>https://www.youtube.com/watch?v=buxgb_-8ARo</a:t>
            </a:r>
            <a:endParaRPr lang="en-US" dirty="0"/>
          </a:p>
        </p:txBody>
      </p:sp>
    </p:spTree>
    <p:extLst>
      <p:ext uri="{BB962C8B-B14F-4D97-AF65-F5344CB8AC3E}">
        <p14:creationId xmlns:p14="http://schemas.microsoft.com/office/powerpoint/2010/main" val="3704711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1325563"/>
          </a:xfrm>
        </p:spPr>
        <p:txBody>
          <a:bodyPr/>
          <a:lstStyle/>
          <a:p>
            <a:pPr algn="ctr"/>
            <a:r>
              <a:rPr lang="en-US" b="1" dirty="0" err="1" smtClean="0">
                <a:solidFill>
                  <a:srgbClr val="0070C0"/>
                </a:solidFill>
              </a:rPr>
              <a:t>PostMan:tiện</a:t>
            </a:r>
            <a:r>
              <a:rPr lang="en-US" b="1" dirty="0" smtClean="0">
                <a:solidFill>
                  <a:srgbClr val="0070C0"/>
                </a:solidFill>
              </a:rPr>
              <a:t> </a:t>
            </a:r>
            <a:r>
              <a:rPr lang="en-US" b="1" dirty="0" err="1" smtClean="0">
                <a:solidFill>
                  <a:srgbClr val="0070C0"/>
                </a:solidFill>
              </a:rPr>
              <a:t>ích</a:t>
            </a:r>
            <a:r>
              <a:rPr lang="en-US" b="1" dirty="0" smtClean="0">
                <a:solidFill>
                  <a:srgbClr val="0070C0"/>
                </a:solidFill>
              </a:rPr>
              <a:t> </a:t>
            </a:r>
            <a:r>
              <a:rPr lang="en-US" b="1" dirty="0" err="1" smtClean="0">
                <a:solidFill>
                  <a:srgbClr val="0070C0"/>
                </a:solidFill>
              </a:rPr>
              <a:t>để</a:t>
            </a:r>
            <a:r>
              <a:rPr lang="en-US" b="1" dirty="0" smtClean="0">
                <a:solidFill>
                  <a:srgbClr val="0070C0"/>
                </a:solidFill>
              </a:rPr>
              <a:t> </a:t>
            </a:r>
            <a:r>
              <a:rPr lang="en-US" b="1" dirty="0" err="1" smtClean="0">
                <a:solidFill>
                  <a:srgbClr val="0070C0"/>
                </a:solidFill>
              </a:rPr>
              <a:t>thực</a:t>
            </a:r>
            <a:r>
              <a:rPr lang="en-US" b="1" dirty="0" smtClean="0">
                <a:solidFill>
                  <a:srgbClr val="0070C0"/>
                </a:solidFill>
              </a:rPr>
              <a:t> </a:t>
            </a:r>
            <a:r>
              <a:rPr lang="en-US" b="1" dirty="0" err="1" smtClean="0">
                <a:solidFill>
                  <a:srgbClr val="0070C0"/>
                </a:solidFill>
              </a:rPr>
              <a:t>hiện</a:t>
            </a:r>
            <a:r>
              <a:rPr lang="en-US" b="1" dirty="0" smtClean="0">
                <a:solidFill>
                  <a:srgbClr val="0070C0"/>
                </a:solidFill>
              </a:rPr>
              <a:t> Test </a:t>
            </a:r>
            <a:r>
              <a:rPr lang="en-US" b="1" dirty="0" err="1" smtClean="0">
                <a:solidFill>
                  <a:srgbClr val="0070C0"/>
                </a:solidFill>
              </a:rPr>
              <a:t>dữ</a:t>
            </a:r>
            <a:r>
              <a:rPr lang="en-US" b="1" dirty="0" smtClean="0">
                <a:solidFill>
                  <a:srgbClr val="0070C0"/>
                </a:solidFill>
              </a:rPr>
              <a:t> </a:t>
            </a:r>
            <a:r>
              <a:rPr lang="en-US" b="1" dirty="0" err="1" smtClean="0">
                <a:solidFill>
                  <a:srgbClr val="0070C0"/>
                </a:solidFill>
              </a:rPr>
              <a:t>liệu</a:t>
            </a:r>
            <a:r>
              <a:rPr lang="en-US" b="1" dirty="0" smtClean="0">
                <a:solidFill>
                  <a:srgbClr val="0070C0"/>
                </a:solidFill>
              </a:rPr>
              <a:t> </a:t>
            </a:r>
            <a:r>
              <a:rPr lang="en-US" b="1" dirty="0" err="1" smtClean="0">
                <a:solidFill>
                  <a:srgbClr val="0070C0"/>
                </a:solidFill>
              </a:rPr>
              <a:t>xem</a:t>
            </a:r>
            <a:r>
              <a:rPr lang="en-US" b="1" dirty="0" smtClean="0">
                <a:solidFill>
                  <a:srgbClr val="0070C0"/>
                </a:solidFill>
              </a:rPr>
              <a:t> </a:t>
            </a:r>
            <a:r>
              <a:rPr lang="en-US" b="1" dirty="0" err="1" smtClean="0">
                <a:solidFill>
                  <a:srgbClr val="0070C0"/>
                </a:solidFill>
              </a:rPr>
              <a:t>dữ</a:t>
            </a:r>
            <a:r>
              <a:rPr lang="en-US" b="1" dirty="0" smtClean="0">
                <a:solidFill>
                  <a:srgbClr val="0070C0"/>
                </a:solidFill>
              </a:rPr>
              <a:t> </a:t>
            </a:r>
            <a:r>
              <a:rPr lang="en-US" b="1" dirty="0" err="1" smtClean="0">
                <a:solidFill>
                  <a:srgbClr val="0070C0"/>
                </a:solidFill>
              </a:rPr>
              <a:t>liệu</a:t>
            </a:r>
            <a:r>
              <a:rPr lang="en-US" b="1" dirty="0" smtClean="0">
                <a:solidFill>
                  <a:srgbClr val="0070C0"/>
                </a:solidFill>
              </a:rPr>
              <a:t> </a:t>
            </a:r>
            <a:r>
              <a:rPr lang="en-US" b="1" dirty="0" err="1" smtClean="0">
                <a:solidFill>
                  <a:srgbClr val="0070C0"/>
                </a:solidFill>
              </a:rPr>
              <a:t>hoạt</a:t>
            </a:r>
            <a:r>
              <a:rPr lang="en-US" b="1" dirty="0" smtClean="0">
                <a:solidFill>
                  <a:srgbClr val="0070C0"/>
                </a:solidFill>
              </a:rPr>
              <a:t> </a:t>
            </a:r>
            <a:r>
              <a:rPr lang="en-US" b="1" dirty="0" err="1" smtClean="0">
                <a:solidFill>
                  <a:srgbClr val="0070C0"/>
                </a:solidFill>
              </a:rPr>
              <a:t>động</a:t>
            </a:r>
            <a:r>
              <a:rPr lang="en-US" b="1" dirty="0" smtClean="0">
                <a:solidFill>
                  <a:srgbClr val="0070C0"/>
                </a:solidFill>
              </a:rPr>
              <a:t> </a:t>
            </a:r>
            <a:r>
              <a:rPr lang="en-US" b="1" dirty="0" err="1" smtClean="0">
                <a:solidFill>
                  <a:srgbClr val="0070C0"/>
                </a:solidFill>
              </a:rPr>
              <a:t>ntn</a:t>
            </a:r>
            <a:r>
              <a:rPr lang="en-US" b="1" dirty="0" smtClean="0">
                <a:solidFill>
                  <a:srgbClr val="0070C0"/>
                </a:solidFill>
              </a:rPr>
              <a:t>?</a:t>
            </a:r>
            <a:endParaRPr lang="en-US" b="1" dirty="0">
              <a:solidFill>
                <a:srgbClr val="0070C0"/>
              </a:solidFill>
            </a:endParaRPr>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3238499" y="2031414"/>
            <a:ext cx="6143625" cy="4636086"/>
          </a:xfrm>
          <a:prstGeom prst="rect">
            <a:avLst/>
          </a:prstGeom>
        </p:spPr>
      </p:pic>
    </p:spTree>
    <p:extLst>
      <p:ext uri="{BB962C8B-B14F-4D97-AF65-F5344CB8AC3E}">
        <p14:creationId xmlns:p14="http://schemas.microsoft.com/office/powerpoint/2010/main" val="2690159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33587" y="948531"/>
            <a:ext cx="7986713" cy="5294848"/>
          </a:xfrm>
          <a:prstGeom prst="rect">
            <a:avLst/>
          </a:prstGeom>
          <a:ln>
            <a:solidFill>
              <a:schemeClr val="accent1"/>
            </a:solidFill>
          </a:ln>
        </p:spPr>
      </p:pic>
    </p:spTree>
    <p:extLst>
      <p:ext uri="{BB962C8B-B14F-4D97-AF65-F5344CB8AC3E}">
        <p14:creationId xmlns:p14="http://schemas.microsoft.com/office/powerpoint/2010/main" val="1390394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12011" y="0"/>
            <a:ext cx="5534025" cy="6372225"/>
          </a:xfrm>
          <a:prstGeom prst="rect">
            <a:avLst/>
          </a:prstGeom>
          <a:ln>
            <a:solidFill>
              <a:schemeClr val="accent1"/>
            </a:solidFill>
          </a:ln>
        </p:spPr>
      </p:pic>
    </p:spTree>
    <p:extLst>
      <p:ext uri="{BB962C8B-B14F-4D97-AF65-F5344CB8AC3E}">
        <p14:creationId xmlns:p14="http://schemas.microsoft.com/office/powerpoint/2010/main" val="2003671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Đăng</a:t>
            </a:r>
            <a:r>
              <a:rPr lang="en-US" dirty="0" smtClean="0">
                <a:solidFill>
                  <a:srgbClr val="0070C0"/>
                </a:solidFill>
              </a:rPr>
              <a:t> </a:t>
            </a:r>
            <a:r>
              <a:rPr lang="en-US" dirty="0" err="1" smtClean="0">
                <a:solidFill>
                  <a:srgbClr val="0070C0"/>
                </a:solidFill>
              </a:rPr>
              <a:t>ký</a:t>
            </a:r>
            <a:r>
              <a:rPr lang="en-US" dirty="0" smtClean="0">
                <a:solidFill>
                  <a:srgbClr val="0070C0"/>
                </a:solidFill>
              </a:rPr>
              <a:t> 1 </a:t>
            </a:r>
            <a:r>
              <a:rPr lang="en-US" dirty="0" err="1" smtClean="0">
                <a:solidFill>
                  <a:srgbClr val="0070C0"/>
                </a:solidFill>
              </a:rPr>
              <a:t>Tk</a:t>
            </a:r>
            <a:r>
              <a:rPr lang="en-US" dirty="0" smtClean="0">
                <a:solidFill>
                  <a:srgbClr val="0070C0"/>
                </a:solidFill>
              </a:rPr>
              <a:t> </a:t>
            </a:r>
            <a:r>
              <a:rPr lang="en-US" dirty="0" err="1" smtClean="0">
                <a:solidFill>
                  <a:srgbClr val="0070C0"/>
                </a:solidFill>
              </a:rPr>
              <a:t>mới</a:t>
            </a:r>
            <a:r>
              <a:rPr lang="en-US" dirty="0" smtClean="0">
                <a:solidFill>
                  <a:srgbClr val="0070C0"/>
                </a:solidFill>
              </a:rPr>
              <a:t> </a:t>
            </a:r>
            <a:r>
              <a:rPr lang="en-US" dirty="0" err="1" smtClean="0">
                <a:solidFill>
                  <a:srgbClr val="0070C0"/>
                </a:solidFill>
              </a:rPr>
              <a:t>với</a:t>
            </a:r>
            <a:r>
              <a:rPr lang="en-US" dirty="0" smtClean="0">
                <a:solidFill>
                  <a:srgbClr val="0070C0"/>
                </a:solidFill>
              </a:rPr>
              <a:t> username: </a:t>
            </a:r>
            <a:r>
              <a:rPr lang="en-US" dirty="0" err="1" smtClean="0">
                <a:solidFill>
                  <a:srgbClr val="0070C0"/>
                </a:solidFill>
              </a:rPr>
              <a:t>dinhvcvn</a:t>
            </a:r>
            <a:r>
              <a:rPr lang="en-US" dirty="0" smtClean="0">
                <a:solidFill>
                  <a:srgbClr val="0070C0"/>
                </a:solidFill>
              </a:rPr>
              <a:t> </a:t>
            </a:r>
            <a:r>
              <a:rPr lang="en-US" dirty="0" err="1" smtClean="0">
                <a:solidFill>
                  <a:srgbClr val="0070C0"/>
                </a:solidFill>
              </a:rPr>
              <a:t>và</a:t>
            </a:r>
            <a:r>
              <a:rPr lang="en-US" dirty="0" smtClean="0">
                <a:solidFill>
                  <a:srgbClr val="0070C0"/>
                </a:solidFill>
              </a:rPr>
              <a:t> </a:t>
            </a:r>
            <a:r>
              <a:rPr lang="en-US" dirty="0" err="1" smtClean="0">
                <a:solidFill>
                  <a:srgbClr val="0070C0"/>
                </a:solidFill>
              </a:rPr>
              <a:t>pass:thieu</a:t>
            </a:r>
            <a:r>
              <a:rPr lang="en-US" dirty="0" smtClean="0">
                <a:solidFill>
                  <a:srgbClr val="0070C0"/>
                </a:solidFill>
              </a:rPr>
              <a:t>…………..y1</a:t>
            </a:r>
            <a:endParaRPr lang="en-US"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5853381" y="1329678"/>
            <a:ext cx="4019040" cy="5289949"/>
          </a:xfrm>
          <a:prstGeom prst="rect">
            <a:avLst/>
          </a:prstGeom>
          <a:ln>
            <a:solidFill>
              <a:schemeClr val="accent1"/>
            </a:solidFill>
          </a:ln>
        </p:spPr>
      </p:pic>
    </p:spTree>
    <p:extLst>
      <p:ext uri="{BB962C8B-B14F-4D97-AF65-F5344CB8AC3E}">
        <p14:creationId xmlns:p14="http://schemas.microsoft.com/office/powerpoint/2010/main" val="1100853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80922" y="689155"/>
            <a:ext cx="7975261" cy="5044245"/>
          </a:xfrm>
          <a:prstGeom prst="rect">
            <a:avLst/>
          </a:prstGeom>
          <a:ln>
            <a:solidFill>
              <a:schemeClr val="accent1"/>
            </a:solidFill>
          </a:ln>
        </p:spPr>
      </p:pic>
      <p:sp>
        <p:nvSpPr>
          <p:cNvPr id="5" name="Rectangle 4"/>
          <p:cNvSpPr/>
          <p:nvPr/>
        </p:nvSpPr>
        <p:spPr>
          <a:xfrm>
            <a:off x="762000" y="6158016"/>
            <a:ext cx="732036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hlinkClick r:id="rId4"/>
              </a:rPr>
              <a:t>https://www.mockapi.io/projects/5d6640fb520e1b00141ee001</a:t>
            </a:r>
            <a:endParaRPr lang="en-US" dirty="0"/>
          </a:p>
        </p:txBody>
      </p:sp>
    </p:spTree>
    <p:extLst>
      <p:ext uri="{BB962C8B-B14F-4D97-AF65-F5344CB8AC3E}">
        <p14:creationId xmlns:p14="http://schemas.microsoft.com/office/powerpoint/2010/main" val="288232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Test </a:t>
            </a:r>
            <a:r>
              <a:rPr lang="en-US" b="1" dirty="0" err="1" smtClean="0">
                <a:solidFill>
                  <a:srgbClr val="002060"/>
                </a:solidFill>
              </a:rPr>
              <a:t>dữ</a:t>
            </a:r>
            <a:r>
              <a:rPr lang="en-US" b="1" dirty="0" smtClean="0">
                <a:solidFill>
                  <a:srgbClr val="002060"/>
                </a:solidFill>
              </a:rPr>
              <a:t> </a:t>
            </a:r>
            <a:r>
              <a:rPr lang="en-US" b="1" dirty="0" err="1" smtClean="0">
                <a:solidFill>
                  <a:srgbClr val="002060"/>
                </a:solidFill>
              </a:rPr>
              <a:t>liệu</a:t>
            </a:r>
            <a:r>
              <a:rPr lang="en-US" b="1" dirty="0" smtClean="0">
                <a:solidFill>
                  <a:srgbClr val="002060"/>
                </a:solidFill>
              </a:rPr>
              <a:t> </a:t>
            </a:r>
            <a:r>
              <a:rPr lang="en-US" b="1" dirty="0" err="1" smtClean="0">
                <a:solidFill>
                  <a:srgbClr val="002060"/>
                </a:solidFill>
              </a:rPr>
              <a:t>với</a:t>
            </a:r>
            <a:r>
              <a:rPr lang="en-US" b="1" dirty="0" smtClean="0">
                <a:solidFill>
                  <a:srgbClr val="002060"/>
                </a:solidFill>
              </a:rPr>
              <a:t> Postman</a:t>
            </a:r>
            <a:endParaRPr lang="en-US" b="1"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838200" y="2046993"/>
            <a:ext cx="10515600" cy="4001592"/>
          </a:xfrm>
          <a:prstGeom prst="rect">
            <a:avLst/>
          </a:prstGeom>
          <a:ln>
            <a:solidFill>
              <a:schemeClr val="accent1"/>
            </a:solidFill>
          </a:ln>
        </p:spPr>
      </p:pic>
      <p:sp>
        <p:nvSpPr>
          <p:cNvPr id="5" name="Line Callout 2 4"/>
          <p:cNvSpPr/>
          <p:nvPr/>
        </p:nvSpPr>
        <p:spPr>
          <a:xfrm>
            <a:off x="7733654" y="1690688"/>
            <a:ext cx="2603715" cy="773543"/>
          </a:xfrm>
          <a:prstGeom prst="borderCallout2">
            <a:avLst>
              <a:gd name="adj1" fmla="val 18750"/>
              <a:gd name="adj2" fmla="val -8333"/>
              <a:gd name="adj3" fmla="val 18750"/>
              <a:gd name="adj4" fmla="val -16667"/>
              <a:gd name="adj5" fmla="val 312855"/>
              <a:gd name="adj6" fmla="val -65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a:t>
            </a:r>
            <a:r>
              <a:rPr lang="en-US" dirty="0" err="1" smtClean="0"/>
              <a:t>đường</a:t>
            </a:r>
            <a:r>
              <a:rPr lang="en-US" dirty="0" smtClean="0"/>
              <a:t> </a:t>
            </a:r>
            <a:r>
              <a:rPr lang="en-US" dirty="0" err="1" smtClean="0"/>
              <a:t>dẫn</a:t>
            </a:r>
            <a:r>
              <a:rPr lang="en-US" dirty="0" smtClean="0"/>
              <a:t> </a:t>
            </a:r>
            <a:r>
              <a:rPr lang="en-US" dirty="0" err="1" smtClean="0"/>
              <a:t>này</a:t>
            </a:r>
            <a:r>
              <a:rPr lang="en-US" dirty="0" smtClean="0"/>
              <a:t> </a:t>
            </a:r>
            <a:r>
              <a:rPr lang="en-US" dirty="0" err="1" smtClean="0"/>
              <a:t>để</a:t>
            </a:r>
            <a:r>
              <a:rPr lang="en-US" dirty="0" smtClean="0"/>
              <a:t> </a:t>
            </a:r>
            <a:r>
              <a:rPr lang="en-US" dirty="0" err="1" smtClean="0"/>
              <a:t>dán</a:t>
            </a:r>
            <a:r>
              <a:rPr lang="en-US" dirty="0" smtClean="0"/>
              <a:t> qua Postman </a:t>
            </a:r>
            <a:r>
              <a:rPr lang="en-US" dirty="0" err="1" smtClean="0"/>
              <a:t>đẻ</a:t>
            </a:r>
            <a:r>
              <a:rPr lang="en-US" dirty="0" smtClean="0"/>
              <a:t> test dl</a:t>
            </a:r>
            <a:endParaRPr lang="en-US" dirty="0"/>
          </a:p>
        </p:txBody>
      </p:sp>
    </p:spTree>
    <p:extLst>
      <p:ext uri="{BB962C8B-B14F-4D97-AF65-F5344CB8AC3E}">
        <p14:creationId xmlns:p14="http://schemas.microsoft.com/office/powerpoint/2010/main" val="2295357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6943" y="299402"/>
            <a:ext cx="10405820" cy="6558598"/>
          </a:xfrm>
          <a:prstGeom prst="rect">
            <a:avLst/>
          </a:prstGeom>
        </p:spPr>
      </p:pic>
      <p:sp>
        <p:nvSpPr>
          <p:cNvPr id="5" name="Line Callout 2 4"/>
          <p:cNvSpPr/>
          <p:nvPr/>
        </p:nvSpPr>
        <p:spPr>
          <a:xfrm>
            <a:off x="7904135" y="4092925"/>
            <a:ext cx="2603715" cy="1238492"/>
          </a:xfrm>
          <a:prstGeom prst="borderCallout2">
            <a:avLst>
              <a:gd name="adj1" fmla="val 18750"/>
              <a:gd name="adj2" fmla="val -8333"/>
              <a:gd name="adj3" fmla="val 18750"/>
              <a:gd name="adj4" fmla="val -16667"/>
              <a:gd name="adj5" fmla="val -190115"/>
              <a:gd name="adj6" fmla="val -66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Thực</a:t>
            </a:r>
            <a:r>
              <a:rPr lang="en-US" dirty="0" smtClean="0"/>
              <a:t> </a:t>
            </a:r>
            <a:r>
              <a:rPr lang="en-US" dirty="0" err="1" smtClean="0"/>
              <a:t>hiện</a:t>
            </a:r>
            <a:r>
              <a:rPr lang="en-US" dirty="0" smtClean="0"/>
              <a:t> </a:t>
            </a:r>
            <a:r>
              <a:rPr lang="en-US" dirty="0" err="1" smtClean="0"/>
              <a:t>dán</a:t>
            </a:r>
            <a:r>
              <a:rPr lang="en-US" dirty="0" smtClean="0"/>
              <a:t> </a:t>
            </a:r>
            <a:r>
              <a:rPr lang="en-US" dirty="0" err="1" smtClean="0"/>
              <a:t>đường</a:t>
            </a:r>
            <a:r>
              <a:rPr lang="en-US" dirty="0" smtClean="0"/>
              <a:t>  </a:t>
            </a:r>
            <a:r>
              <a:rPr lang="en-US" dirty="0" err="1" smtClean="0"/>
              <a:t>vào</a:t>
            </a:r>
            <a:r>
              <a:rPr lang="en-US" dirty="0" smtClean="0"/>
              <a:t> </a:t>
            </a:r>
            <a:r>
              <a:rPr lang="en-US" dirty="0" err="1" smtClean="0"/>
              <a:t>đây</a:t>
            </a:r>
            <a:r>
              <a:rPr lang="en-US" dirty="0" smtClean="0"/>
              <a:t>, </a:t>
            </a:r>
            <a:r>
              <a:rPr lang="en-US" dirty="0" err="1" smtClean="0"/>
              <a:t>và</a:t>
            </a:r>
            <a:r>
              <a:rPr lang="en-US" dirty="0" smtClean="0"/>
              <a:t> </a:t>
            </a:r>
            <a:r>
              <a:rPr lang="en-US" dirty="0" err="1" smtClean="0"/>
              <a:t>borphaanf</a:t>
            </a:r>
            <a:r>
              <a:rPr lang="en-US" dirty="0" smtClean="0"/>
              <a:t> endpoint </a:t>
            </a:r>
            <a:r>
              <a:rPr lang="en-US" dirty="0" err="1" smtClean="0"/>
              <a:t>đi,thay</a:t>
            </a:r>
            <a:r>
              <a:rPr lang="en-US" dirty="0" smtClean="0"/>
              <a:t> </a:t>
            </a:r>
            <a:r>
              <a:rPr lang="en-US" dirty="0" err="1" smtClean="0"/>
              <a:t>vào</a:t>
            </a:r>
            <a:r>
              <a:rPr lang="en-US" dirty="0" smtClean="0"/>
              <a:t> </a:t>
            </a:r>
            <a:r>
              <a:rPr lang="en-US" dirty="0" err="1" smtClean="0"/>
              <a:t>đó</a:t>
            </a:r>
            <a:r>
              <a:rPr lang="en-US" dirty="0" smtClean="0"/>
              <a:t> </a:t>
            </a:r>
            <a:r>
              <a:rPr lang="en-US" dirty="0" err="1" smtClean="0"/>
              <a:t>là</a:t>
            </a:r>
            <a:r>
              <a:rPr lang="en-US" dirty="0" smtClean="0"/>
              <a:t> </a:t>
            </a:r>
            <a:r>
              <a:rPr lang="en-US" dirty="0" err="1" smtClean="0"/>
              <a:t>tên</a:t>
            </a:r>
            <a:r>
              <a:rPr lang="en-US" dirty="0" smtClean="0"/>
              <a:t> </a:t>
            </a:r>
            <a:r>
              <a:rPr lang="en-US" dirty="0" err="1" smtClean="0"/>
              <a:t>Bảng</a:t>
            </a:r>
            <a:endParaRPr lang="en-US" dirty="0"/>
          </a:p>
        </p:txBody>
      </p:sp>
      <p:sp>
        <p:nvSpPr>
          <p:cNvPr id="8" name="Line Callout 2 7"/>
          <p:cNvSpPr/>
          <p:nvPr/>
        </p:nvSpPr>
        <p:spPr>
          <a:xfrm>
            <a:off x="4875507" y="5104189"/>
            <a:ext cx="2603715" cy="1238492"/>
          </a:xfrm>
          <a:prstGeom prst="borderCallout2">
            <a:avLst>
              <a:gd name="adj1" fmla="val 18750"/>
              <a:gd name="adj2" fmla="val -8333"/>
              <a:gd name="adj3" fmla="val 18750"/>
              <a:gd name="adj4" fmla="val -16667"/>
              <a:gd name="adj5" fmla="val -275209"/>
              <a:gd name="adj6" fmla="val 1646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Nhấn</a:t>
            </a:r>
            <a:r>
              <a:rPr lang="en-US" dirty="0" smtClean="0"/>
              <a:t> </a:t>
            </a:r>
            <a:r>
              <a:rPr lang="en-US" dirty="0" err="1" smtClean="0"/>
              <a:t>vào</a:t>
            </a:r>
            <a:r>
              <a:rPr lang="en-US" dirty="0" smtClean="0"/>
              <a:t> </a:t>
            </a:r>
            <a:r>
              <a:rPr lang="en-US" dirty="0" err="1" smtClean="0"/>
              <a:t>đây</a:t>
            </a:r>
            <a:r>
              <a:rPr lang="en-US" dirty="0" smtClean="0"/>
              <a:t> </a:t>
            </a:r>
            <a:r>
              <a:rPr lang="en-US" dirty="0" err="1" smtClean="0"/>
              <a:t>để</a:t>
            </a:r>
            <a:r>
              <a:rPr lang="en-US" dirty="0" smtClean="0"/>
              <a:t> </a:t>
            </a:r>
            <a:r>
              <a:rPr lang="en-US" dirty="0" err="1" smtClean="0"/>
              <a:t>xem</a:t>
            </a:r>
            <a:r>
              <a:rPr lang="en-US" dirty="0" smtClean="0"/>
              <a:t> </a:t>
            </a:r>
            <a:r>
              <a:rPr lang="en-US" dirty="0" err="1" smtClean="0"/>
              <a:t>kqua</a:t>
            </a:r>
            <a:endParaRPr lang="en-US" dirty="0"/>
          </a:p>
        </p:txBody>
      </p:sp>
      <p:sp>
        <p:nvSpPr>
          <p:cNvPr id="9" name="Left Brace 8"/>
          <p:cNvSpPr/>
          <p:nvPr/>
        </p:nvSpPr>
        <p:spPr>
          <a:xfrm>
            <a:off x="325464" y="4092925"/>
            <a:ext cx="1177872" cy="243186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ine Callout 2 9"/>
          <p:cNvSpPr/>
          <p:nvPr/>
        </p:nvSpPr>
        <p:spPr>
          <a:xfrm>
            <a:off x="0" y="2206006"/>
            <a:ext cx="2603715" cy="1238492"/>
          </a:xfrm>
          <a:prstGeom prst="borderCallout2">
            <a:avLst>
              <a:gd name="adj1" fmla="val 18750"/>
              <a:gd name="adj2" fmla="val -8333"/>
              <a:gd name="adj3" fmla="val 18750"/>
              <a:gd name="adj4" fmla="val -16667"/>
              <a:gd name="adj5" fmla="val 251624"/>
              <a:gd name="adj6" fmla="val 1821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Đây</a:t>
            </a:r>
            <a:r>
              <a:rPr lang="en-US" dirty="0" smtClean="0"/>
              <a:t> </a:t>
            </a:r>
            <a:r>
              <a:rPr lang="en-US" dirty="0" err="1" smtClean="0"/>
              <a:t>là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a:t>
            </a:r>
            <a:r>
              <a:rPr lang="en-US" dirty="0" err="1" smtClean="0"/>
              <a:t>phía</a:t>
            </a:r>
            <a:r>
              <a:rPr lang="en-US" dirty="0" smtClean="0"/>
              <a:t> server </a:t>
            </a:r>
            <a:r>
              <a:rPr lang="en-US" dirty="0" err="1" smtClean="0"/>
              <a:t>trả</a:t>
            </a:r>
            <a:r>
              <a:rPr lang="en-US" dirty="0" smtClean="0"/>
              <a:t> </a:t>
            </a:r>
            <a:r>
              <a:rPr lang="en-US" dirty="0" err="1" smtClean="0"/>
              <a:t>về</a:t>
            </a:r>
            <a:endParaRPr lang="en-US" dirty="0"/>
          </a:p>
        </p:txBody>
      </p:sp>
      <p:sp>
        <p:nvSpPr>
          <p:cNvPr id="11" name="Rectangle 10"/>
          <p:cNvSpPr/>
          <p:nvPr/>
        </p:nvSpPr>
        <p:spPr>
          <a:xfrm>
            <a:off x="8183105" y="2774197"/>
            <a:ext cx="3006671" cy="670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169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hlinkClick r:id="rId2"/>
              </a:rPr>
              <a:t>http://5d6640fb520e1b00141ee000.mockapi.io/api/products</a:t>
            </a:r>
            <a:r>
              <a:rPr lang="en-US" sz="2800" b="1" dirty="0" smtClean="0">
                <a:hlinkClick r:id="rId2"/>
              </a:rPr>
              <a:t>/</a:t>
            </a:r>
            <a:r>
              <a:rPr lang="en-US" sz="2800" b="1" dirty="0" smtClean="0"/>
              <a:t> </a:t>
            </a:r>
            <a:r>
              <a:rPr lang="en-US" sz="2800" b="1" dirty="0" smtClean="0">
                <a:solidFill>
                  <a:srgbClr val="FF0000"/>
                </a:solidFill>
              </a:rPr>
              <a:t>2</a:t>
            </a:r>
            <a:endParaRPr lang="en-US" sz="2800" b="1"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1943843" y="1825625"/>
            <a:ext cx="8304314" cy="4351338"/>
          </a:xfrm>
          <a:prstGeom prst="rect">
            <a:avLst/>
          </a:prstGeom>
          <a:ln>
            <a:solidFill>
              <a:srgbClr val="FF0000"/>
            </a:solidFill>
          </a:ln>
        </p:spPr>
      </p:pic>
      <p:cxnSp>
        <p:nvCxnSpPr>
          <p:cNvPr id="6" name="Straight Arrow Connector 5"/>
          <p:cNvCxnSpPr/>
          <p:nvPr/>
        </p:nvCxnSpPr>
        <p:spPr>
          <a:xfrm flipV="1">
            <a:off x="3316637" y="1301858"/>
            <a:ext cx="6416299" cy="38900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03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4949" y="350705"/>
            <a:ext cx="10815960" cy="5591925"/>
          </a:xfrm>
          <a:prstGeom prst="rect">
            <a:avLst/>
          </a:prstGeom>
        </p:spPr>
      </p:pic>
      <p:sp>
        <p:nvSpPr>
          <p:cNvPr id="5" name="Rectangle 4"/>
          <p:cNvSpPr/>
          <p:nvPr/>
        </p:nvSpPr>
        <p:spPr>
          <a:xfrm>
            <a:off x="4525505" y="960895"/>
            <a:ext cx="6586780" cy="3254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001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a:hlinkClick r:id="rId2"/>
              </a:rPr>
              <a:t>https://www.mockapi.io/projects/5d6640fb520e1b00141ee001</a:t>
            </a:r>
            <a:endParaRPr lang="en-US" dirty="0"/>
          </a:p>
        </p:txBody>
      </p:sp>
    </p:spTree>
    <p:extLst>
      <p:ext uri="{BB962C8B-B14F-4D97-AF65-F5344CB8AC3E}">
        <p14:creationId xmlns:p14="http://schemas.microsoft.com/office/powerpoint/2010/main" val="2632450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Connect API</a:t>
            </a:r>
            <a:endParaRPr lang="en-US" dirty="0"/>
          </a:p>
        </p:txBody>
      </p:sp>
      <p:sp>
        <p:nvSpPr>
          <p:cNvPr id="3" name="Content Placeholder 2"/>
          <p:cNvSpPr>
            <a:spLocks noGrp="1"/>
          </p:cNvSpPr>
          <p:nvPr>
            <p:ph idx="1"/>
          </p:nvPr>
        </p:nvSpPr>
        <p:spPr/>
        <p:txBody>
          <a:bodyPr/>
          <a:lstStyle/>
          <a:p>
            <a:pPr>
              <a:lnSpc>
                <a:spcPct val="150000"/>
              </a:lnSpc>
            </a:pPr>
            <a:r>
              <a:rPr lang="en-US" dirty="0" err="1" smtClean="0"/>
              <a:t>Chúng</a:t>
            </a:r>
            <a:r>
              <a:rPr lang="en-US" dirty="0" smtClean="0"/>
              <a:t> ta </a:t>
            </a:r>
            <a:r>
              <a:rPr lang="en-US" dirty="0" err="1" smtClean="0"/>
              <a:t>gọi</a:t>
            </a:r>
            <a:r>
              <a:rPr lang="en-US" dirty="0" smtClean="0"/>
              <a:t> </a:t>
            </a:r>
            <a:r>
              <a:rPr lang="en-US" dirty="0" err="1" smtClean="0"/>
              <a:t>lên</a:t>
            </a:r>
            <a:r>
              <a:rPr lang="en-US" dirty="0" smtClean="0"/>
              <a:t> Server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b="1" dirty="0" err="1" smtClean="0"/>
              <a:t>lưu</a:t>
            </a:r>
            <a:r>
              <a:rPr lang="en-US" b="1" dirty="0" smtClean="0"/>
              <a:t> </a:t>
            </a:r>
            <a:r>
              <a:rPr lang="en-US" b="1" dirty="0" err="1" smtClean="0"/>
              <a:t>trữ</a:t>
            </a:r>
            <a:r>
              <a:rPr lang="en-US" b="1" dirty="0" smtClean="0"/>
              <a:t> </a:t>
            </a:r>
            <a:r>
              <a:rPr lang="en-US" dirty="0" err="1" smtClean="0"/>
              <a:t>dữ</a:t>
            </a:r>
            <a:r>
              <a:rPr lang="en-US" dirty="0" smtClean="0"/>
              <a:t> </a:t>
            </a:r>
            <a:r>
              <a:rPr lang="en-US" dirty="0" err="1" smtClean="0"/>
              <a:t>liệu</a:t>
            </a:r>
            <a:r>
              <a:rPr lang="en-US" dirty="0" smtClean="0"/>
              <a:t> </a:t>
            </a:r>
            <a:r>
              <a:rPr lang="en-US" dirty="0" err="1"/>
              <a:t>và</a:t>
            </a:r>
            <a:r>
              <a:rPr lang="en-US" dirty="0"/>
              <a:t> database </a:t>
            </a:r>
            <a:r>
              <a:rPr lang="en-US" dirty="0" err="1"/>
              <a:t>của</a:t>
            </a:r>
            <a:r>
              <a:rPr lang="en-US" dirty="0"/>
              <a:t> </a:t>
            </a:r>
            <a:r>
              <a:rPr lang="en-US" dirty="0" err="1"/>
              <a:t>chúng</a:t>
            </a:r>
            <a:r>
              <a:rPr lang="en-US" dirty="0"/>
              <a:t> ta </a:t>
            </a:r>
            <a:r>
              <a:rPr lang="en-US" dirty="0" err="1"/>
              <a:t>nằm</a:t>
            </a:r>
            <a:r>
              <a:rPr lang="en-US" dirty="0"/>
              <a:t> </a:t>
            </a:r>
            <a:r>
              <a:rPr lang="en-US" dirty="0" err="1"/>
              <a:t>trên</a:t>
            </a:r>
            <a:r>
              <a:rPr lang="en-US" dirty="0"/>
              <a:t> server </a:t>
            </a:r>
          </a:p>
          <a:p>
            <a:pPr>
              <a:lnSpc>
                <a:spcPct val="150000"/>
              </a:lnSpc>
            </a:pP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React </a:t>
            </a:r>
            <a:r>
              <a:rPr lang="en-US" dirty="0" err="1" smtClean="0"/>
              <a:t>js</a:t>
            </a:r>
            <a:r>
              <a:rPr lang="en-US" dirty="0" smtClean="0"/>
              <a:t>, </a:t>
            </a:r>
            <a:r>
              <a:rPr lang="en-US" dirty="0" err="1" smtClean="0"/>
              <a:t>chúng</a:t>
            </a:r>
            <a:r>
              <a:rPr lang="en-US" dirty="0" smtClean="0"/>
              <a:t> ta </a:t>
            </a:r>
            <a:r>
              <a:rPr lang="en-US" dirty="0" err="1" smtClean="0"/>
              <a:t>cũng</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biết</a:t>
            </a:r>
            <a:r>
              <a:rPr lang="en-US" dirty="0" smtClean="0"/>
              <a:t> server </a:t>
            </a:r>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loại</a:t>
            </a:r>
            <a:r>
              <a:rPr lang="en-US" dirty="0" smtClean="0"/>
              <a:t> database </a:t>
            </a:r>
            <a:r>
              <a:rPr lang="en-US" dirty="0" err="1" smtClean="0"/>
              <a:t>nào</a:t>
            </a:r>
            <a:r>
              <a:rPr lang="en-US" dirty="0" smtClean="0"/>
              <a:t> </a:t>
            </a:r>
            <a:r>
              <a:rPr lang="en-US" dirty="0" err="1" smtClean="0"/>
              <a:t>mà</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các</a:t>
            </a:r>
            <a:r>
              <a:rPr lang="en-US" dirty="0" smtClean="0"/>
              <a:t> </a:t>
            </a:r>
            <a:r>
              <a:rPr lang="en-US" dirty="0" err="1" smtClean="0"/>
              <a:t>loại</a:t>
            </a:r>
            <a:r>
              <a:rPr lang="en-US" dirty="0" smtClean="0"/>
              <a:t> API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mà</a:t>
            </a:r>
            <a:r>
              <a:rPr lang="en-US" dirty="0" smtClean="0"/>
              <a:t> </a:t>
            </a:r>
            <a:r>
              <a:rPr lang="en-US" dirty="0" err="1" smtClean="0"/>
              <a:t>thôi</a:t>
            </a:r>
            <a:endParaRPr lang="en-US" dirty="0" smtClean="0"/>
          </a:p>
          <a:p>
            <a:pPr>
              <a:lnSpc>
                <a:spcPct val="150000"/>
              </a:lnSpc>
            </a:pPr>
            <a:endParaRPr lang="en-US" dirty="0"/>
          </a:p>
        </p:txBody>
      </p:sp>
    </p:spTree>
    <p:extLst>
      <p:ext uri="{BB962C8B-B14F-4D97-AF65-F5344CB8AC3E}">
        <p14:creationId xmlns:p14="http://schemas.microsoft.com/office/powerpoint/2010/main" val="3311084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Connect API : </a:t>
            </a:r>
            <a:r>
              <a:rPr lang="en-US" b="1" dirty="0" err="1">
                <a:solidFill>
                  <a:srgbClr val="002060"/>
                </a:solidFill>
              </a:rPr>
              <a:t>Giả</a:t>
            </a:r>
            <a:r>
              <a:rPr lang="en-US" b="1" dirty="0">
                <a:solidFill>
                  <a:srgbClr val="002060"/>
                </a:solidFill>
              </a:rPr>
              <a:t> </a:t>
            </a:r>
            <a:r>
              <a:rPr lang="en-US" b="1" dirty="0" err="1">
                <a:solidFill>
                  <a:srgbClr val="002060"/>
                </a:solidFill>
              </a:rPr>
              <a:t>Lập</a:t>
            </a:r>
            <a:r>
              <a:rPr lang="en-US" b="1" dirty="0">
                <a:solidFill>
                  <a:srgbClr val="002060"/>
                </a:solidFill>
              </a:rPr>
              <a:t> API </a:t>
            </a:r>
            <a:r>
              <a:rPr lang="en-US" b="1" dirty="0" err="1">
                <a:solidFill>
                  <a:srgbClr val="002060"/>
                </a:solidFill>
              </a:rPr>
              <a:t>với</a:t>
            </a:r>
            <a:r>
              <a:rPr lang="en-US" b="1" dirty="0">
                <a:solidFill>
                  <a:srgbClr val="002060"/>
                </a:solidFill>
              </a:rPr>
              <a:t> </a:t>
            </a:r>
            <a:r>
              <a:rPr lang="en-US" b="1" dirty="0" err="1">
                <a:solidFill>
                  <a:srgbClr val="002060"/>
                </a:solidFill>
              </a:rPr>
              <a:t>Json</a:t>
            </a:r>
            <a:r>
              <a:rPr lang="en-US" b="1" dirty="0">
                <a:solidFill>
                  <a:srgbClr val="002060"/>
                </a:solidFill>
              </a:rPr>
              <a:t> Server</a:t>
            </a:r>
          </a:p>
        </p:txBody>
      </p:sp>
      <p:sp>
        <p:nvSpPr>
          <p:cNvPr id="3" name="Content Placeholder 2"/>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vi-VN" dirty="0" smtClean="0"/>
              <a:t>Trong </a:t>
            </a:r>
            <a:r>
              <a:rPr lang="vi-VN" dirty="0"/>
              <a:t>quá trình phát triển app </a:t>
            </a:r>
            <a:r>
              <a:rPr lang="vi-VN" dirty="0" smtClean="0"/>
              <a:t>mobile</a:t>
            </a:r>
            <a:r>
              <a:rPr lang="en-US" dirty="0" smtClean="0"/>
              <a:t>,</a:t>
            </a:r>
            <a:r>
              <a:rPr lang="vi-VN" dirty="0" smtClean="0"/>
              <a:t> </a:t>
            </a:r>
            <a:r>
              <a:rPr lang="vi-VN" dirty="0"/>
              <a:t>đôi lúc server lăn đùng ra chết hoặc đường dây mạng trong công ty có vấn đề, bạn phải chờ cho đến khi phục hồi được server hoặc đường truyền ổn định mới có thể test và code tiếp. Quá lãng phí thời gian phải không? </a:t>
            </a:r>
            <a:endParaRPr lang="en-US" dirty="0" smtClean="0"/>
          </a:p>
          <a:p>
            <a:pPr>
              <a:lnSpc>
                <a:spcPct val="150000"/>
              </a:lnSpc>
              <a:buFont typeface="Wingdings" panose="05000000000000000000" pitchFamily="2" charset="2"/>
              <a:buChar char="q"/>
            </a:pPr>
            <a:r>
              <a:rPr lang="vi-VN" dirty="0" smtClean="0"/>
              <a:t>Để </a:t>
            </a:r>
            <a:r>
              <a:rPr lang="vi-VN" dirty="0"/>
              <a:t>giải quyết vấn đề này thì tạo mock api chính là giải pháp giúp chúng ta tránh được việc phụ thuộc vào response từ server trả về. Bài viết này sẽ giới thiệu về </a:t>
            </a:r>
            <a:r>
              <a:rPr lang="vi-VN" b="1" dirty="0"/>
              <a:t>JSON Server </a:t>
            </a:r>
            <a:r>
              <a:rPr lang="vi-VN" dirty="0"/>
              <a:t>giúp chúng ta </a:t>
            </a:r>
            <a:r>
              <a:rPr lang="vi-VN" b="1" dirty="0"/>
              <a:t>tạo mock api </a:t>
            </a:r>
            <a:r>
              <a:rPr lang="vi-VN" dirty="0"/>
              <a:t>một cách đơn giản và nhanh chóng.</a:t>
            </a:r>
            <a:endParaRPr lang="en-US" dirty="0"/>
          </a:p>
        </p:txBody>
      </p:sp>
    </p:spTree>
    <p:extLst>
      <p:ext uri="{BB962C8B-B14F-4D97-AF65-F5344CB8AC3E}">
        <p14:creationId xmlns:p14="http://schemas.microsoft.com/office/powerpoint/2010/main" val="37726320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002060"/>
                </a:solidFill>
              </a:rPr>
              <a:t>Connect API : </a:t>
            </a:r>
            <a:r>
              <a:rPr lang="en-US" b="1" dirty="0" err="1">
                <a:solidFill>
                  <a:srgbClr val="002060"/>
                </a:solidFill>
              </a:rPr>
              <a:t>Giả</a:t>
            </a:r>
            <a:r>
              <a:rPr lang="en-US" b="1" dirty="0">
                <a:solidFill>
                  <a:srgbClr val="002060"/>
                </a:solidFill>
              </a:rPr>
              <a:t> </a:t>
            </a:r>
            <a:r>
              <a:rPr lang="en-US" b="1" dirty="0" err="1">
                <a:solidFill>
                  <a:srgbClr val="002060"/>
                </a:solidFill>
              </a:rPr>
              <a:t>Lập</a:t>
            </a:r>
            <a:r>
              <a:rPr lang="en-US" b="1" dirty="0">
                <a:solidFill>
                  <a:srgbClr val="002060"/>
                </a:solidFill>
              </a:rPr>
              <a:t> API </a:t>
            </a:r>
            <a:r>
              <a:rPr lang="en-US" b="1" dirty="0" err="1">
                <a:solidFill>
                  <a:srgbClr val="002060"/>
                </a:solidFill>
              </a:rPr>
              <a:t>với</a:t>
            </a:r>
            <a:r>
              <a:rPr lang="en-US" b="1" dirty="0">
                <a:solidFill>
                  <a:srgbClr val="002060"/>
                </a:solidFill>
              </a:rPr>
              <a:t> </a:t>
            </a:r>
            <a:r>
              <a:rPr lang="en-US" b="1" dirty="0" err="1">
                <a:solidFill>
                  <a:srgbClr val="002060"/>
                </a:solidFill>
              </a:rPr>
              <a:t>Json</a:t>
            </a:r>
            <a:r>
              <a:rPr lang="en-US" b="1" dirty="0">
                <a:solidFill>
                  <a:srgbClr val="002060"/>
                </a:solidFill>
              </a:rPr>
              <a:t> Server</a:t>
            </a:r>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hlinkClick r:id="rId2"/>
              </a:rPr>
              <a:t>https</a:t>
            </a:r>
            <a:r>
              <a:rPr lang="en-US" dirty="0">
                <a:hlinkClick r:id="rId2"/>
              </a:rPr>
              <a:t>://</a:t>
            </a:r>
            <a:r>
              <a:rPr lang="en-US" dirty="0" smtClean="0">
                <a:hlinkClick r:id="rId2"/>
              </a:rPr>
              <a:t>www.youtube.com/watch?v=kVOn3jc1W4I&amp;list=PLJ5qtRQovuEOoKffoCBzTfvzMTTORnoyp&amp;index=84</a:t>
            </a:r>
            <a:endParaRPr lang="en-US" dirty="0" smtClean="0"/>
          </a:p>
          <a:p>
            <a:pPr marL="0" indent="0">
              <a:lnSpc>
                <a:spcPct val="150000"/>
              </a:lnSpc>
              <a:buNone/>
            </a:pPr>
            <a:r>
              <a:rPr lang="en-US" dirty="0" err="1" smtClean="0"/>
              <a:t>Giới</a:t>
            </a:r>
            <a:r>
              <a:rPr lang="en-US" dirty="0" smtClean="0"/>
              <a:t> </a:t>
            </a:r>
            <a:r>
              <a:rPr lang="en-US" dirty="0" err="1" smtClean="0"/>
              <a:t>thiệu</a:t>
            </a:r>
            <a:r>
              <a:rPr lang="en-US" dirty="0" smtClean="0"/>
              <a:t> </a:t>
            </a:r>
            <a:r>
              <a:rPr lang="en-US" dirty="0" err="1" smtClean="0"/>
              <a:t>một</a:t>
            </a:r>
            <a:r>
              <a:rPr lang="en-US" dirty="0" smtClean="0"/>
              <a:t> API </a:t>
            </a:r>
            <a:r>
              <a:rPr lang="en-US" dirty="0" err="1" smtClean="0"/>
              <a:t>giả</a:t>
            </a:r>
            <a:r>
              <a:rPr lang="en-US" dirty="0" smtClean="0"/>
              <a:t> </a:t>
            </a:r>
            <a:r>
              <a:rPr lang="en-US" dirty="0" err="1" smtClean="0"/>
              <a:t>lập</a:t>
            </a:r>
            <a:r>
              <a:rPr lang="en-US" dirty="0" smtClean="0"/>
              <a:t> </a:t>
            </a:r>
            <a:r>
              <a:rPr lang="en-US" dirty="0" err="1" smtClean="0"/>
              <a:t>nữa</a:t>
            </a:r>
            <a:r>
              <a:rPr lang="en-US" dirty="0" smtClean="0"/>
              <a:t> </a:t>
            </a:r>
            <a:r>
              <a:rPr lang="en-US" dirty="0" err="1" smtClean="0"/>
              <a:t>đó</a:t>
            </a:r>
            <a:r>
              <a:rPr lang="en-US" dirty="0" smtClean="0"/>
              <a:t> </a:t>
            </a:r>
            <a:r>
              <a:rPr lang="en-US" dirty="0" err="1" smtClean="0"/>
              <a:t>là</a:t>
            </a:r>
            <a:r>
              <a:rPr lang="en-US" dirty="0" smtClean="0"/>
              <a:t> :</a:t>
            </a:r>
            <a:r>
              <a:rPr lang="en-US" dirty="0" err="1" smtClean="0"/>
              <a:t>Json</a:t>
            </a:r>
            <a:r>
              <a:rPr lang="en-US" dirty="0" smtClean="0"/>
              <a:t> Server </a:t>
            </a:r>
          </a:p>
          <a:p>
            <a:pPr marL="0" indent="0">
              <a:lnSpc>
                <a:spcPct val="150000"/>
              </a:lnSpc>
              <a:buNone/>
            </a:pPr>
            <a:r>
              <a:rPr lang="en-US" dirty="0" err="1" smtClean="0"/>
              <a:t>Json</a:t>
            </a:r>
            <a:r>
              <a:rPr lang="en-US" dirty="0" smtClean="0"/>
              <a:t> server : </a:t>
            </a:r>
            <a:r>
              <a:rPr lang="en-US" dirty="0" err="1" smtClean="0"/>
              <a:t>giúp</a:t>
            </a:r>
            <a:r>
              <a:rPr lang="en-US" dirty="0" smtClean="0"/>
              <a:t> </a:t>
            </a:r>
            <a:r>
              <a:rPr lang="en-US" dirty="0" err="1" smtClean="0"/>
              <a:t>chúng</a:t>
            </a:r>
            <a:r>
              <a:rPr lang="en-US" dirty="0" smtClean="0"/>
              <a:t> ta </a:t>
            </a:r>
            <a:r>
              <a:rPr lang="en-US" dirty="0" err="1" smtClean="0"/>
              <a:t>giả</a:t>
            </a:r>
            <a:r>
              <a:rPr lang="en-US" dirty="0" smtClean="0"/>
              <a:t> </a:t>
            </a:r>
            <a:r>
              <a:rPr lang="en-US" dirty="0" err="1" smtClean="0"/>
              <a:t>lập</a:t>
            </a:r>
            <a:r>
              <a:rPr lang="en-US" dirty="0" smtClean="0"/>
              <a:t> API</a:t>
            </a:r>
          </a:p>
        </p:txBody>
      </p:sp>
    </p:spTree>
    <p:extLst>
      <p:ext uri="{BB962C8B-B14F-4D97-AF65-F5344CB8AC3E}">
        <p14:creationId xmlns:p14="http://schemas.microsoft.com/office/powerpoint/2010/main" val="2248670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002060"/>
                </a:solidFill>
              </a:rPr>
              <a:t>Cài</a:t>
            </a:r>
            <a:r>
              <a:rPr lang="en-US" b="1" dirty="0" smtClean="0">
                <a:solidFill>
                  <a:srgbClr val="002060"/>
                </a:solidFill>
              </a:rPr>
              <a:t> </a:t>
            </a:r>
            <a:r>
              <a:rPr lang="en-US" b="1" dirty="0" err="1" smtClean="0">
                <a:solidFill>
                  <a:srgbClr val="002060"/>
                </a:solidFill>
              </a:rPr>
              <a:t>đặt</a:t>
            </a:r>
            <a:r>
              <a:rPr lang="en-US" b="1" dirty="0" smtClean="0">
                <a:solidFill>
                  <a:srgbClr val="002060"/>
                </a:solidFill>
              </a:rPr>
              <a:t> </a:t>
            </a:r>
            <a:r>
              <a:rPr lang="en-US" b="1" dirty="0" err="1" smtClean="0">
                <a:solidFill>
                  <a:srgbClr val="002060"/>
                </a:solidFill>
              </a:rPr>
              <a:t>Json</a:t>
            </a:r>
            <a:r>
              <a:rPr lang="en-US" b="1" dirty="0" smtClean="0">
                <a:solidFill>
                  <a:srgbClr val="002060"/>
                </a:solidFill>
              </a:rPr>
              <a:t> Server- </a:t>
            </a:r>
            <a:r>
              <a:rPr lang="en-US" b="1" dirty="0">
                <a:solidFill>
                  <a:srgbClr val="002060"/>
                </a:solidFill>
              </a:rPr>
              <a:t>Install JSON Server</a:t>
            </a:r>
          </a:p>
        </p:txBody>
      </p:sp>
      <p:sp>
        <p:nvSpPr>
          <p:cNvPr id="3" name="Content Placeholder 2"/>
          <p:cNvSpPr>
            <a:spLocks noGrp="1"/>
          </p:cNvSpPr>
          <p:nvPr>
            <p:ph idx="1"/>
          </p:nvPr>
        </p:nvSpPr>
        <p:spPr/>
        <p:txBody>
          <a:bodyPr/>
          <a:lstStyle/>
          <a:p>
            <a:r>
              <a:rPr lang="en-US" dirty="0" err="1" smtClean="0"/>
              <a:t>Vao</a:t>
            </a:r>
            <a:r>
              <a:rPr lang="en-US" dirty="0" smtClean="0"/>
              <a:t> </a:t>
            </a:r>
            <a:r>
              <a:rPr lang="en-US" dirty="0" err="1" smtClean="0"/>
              <a:t>trang</a:t>
            </a:r>
            <a:r>
              <a:rPr lang="en-US" dirty="0" smtClean="0"/>
              <a:t> web </a:t>
            </a:r>
            <a:r>
              <a:rPr lang="en-US" dirty="0" err="1" smtClean="0"/>
              <a:t>này</a:t>
            </a:r>
            <a:r>
              <a:rPr lang="en-US" dirty="0"/>
              <a:t> </a:t>
            </a:r>
            <a:r>
              <a:rPr lang="en-US" dirty="0" err="1" smtClean="0"/>
              <a:t>để</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endParaRPr lang="en-US" dirty="0" smtClean="0"/>
          </a:p>
          <a:p>
            <a:pPr marL="0" indent="0">
              <a:buNone/>
            </a:pPr>
            <a:r>
              <a:rPr lang="en-US" dirty="0">
                <a:hlinkClick r:id="rId3"/>
              </a:rPr>
              <a:t>https://github.com/typicode/json-server</a:t>
            </a:r>
            <a:endParaRPr lang="en-US" dirty="0"/>
          </a:p>
        </p:txBody>
      </p:sp>
      <p:pic>
        <p:nvPicPr>
          <p:cNvPr id="4" name="Picture 3"/>
          <p:cNvPicPr>
            <a:picLocks noChangeAspect="1"/>
          </p:cNvPicPr>
          <p:nvPr/>
        </p:nvPicPr>
        <p:blipFill>
          <a:blip r:embed="rId4"/>
          <a:stretch>
            <a:fillRect/>
          </a:stretch>
        </p:blipFill>
        <p:spPr>
          <a:xfrm>
            <a:off x="2402542" y="3160703"/>
            <a:ext cx="6744260" cy="3553861"/>
          </a:xfrm>
          <a:prstGeom prst="rect">
            <a:avLst/>
          </a:prstGeom>
          <a:ln>
            <a:solidFill>
              <a:schemeClr val="accent1"/>
            </a:solidFill>
          </a:ln>
        </p:spPr>
      </p:pic>
    </p:spTree>
    <p:extLst>
      <p:ext uri="{BB962C8B-B14F-4D97-AF65-F5344CB8AC3E}">
        <p14:creationId xmlns:p14="http://schemas.microsoft.com/office/powerpoint/2010/main" val="2135809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b="1" dirty="0" err="1" smtClean="0">
                <a:solidFill>
                  <a:srgbClr val="002060"/>
                </a:solidFill>
              </a:rPr>
              <a:t>Cài</a:t>
            </a:r>
            <a:r>
              <a:rPr lang="en-US" b="1" dirty="0" smtClean="0">
                <a:solidFill>
                  <a:srgbClr val="002060"/>
                </a:solidFill>
              </a:rPr>
              <a:t> </a:t>
            </a:r>
            <a:r>
              <a:rPr lang="en-US" b="1" dirty="0" err="1" smtClean="0">
                <a:solidFill>
                  <a:srgbClr val="002060"/>
                </a:solidFill>
              </a:rPr>
              <a:t>đặt</a:t>
            </a:r>
            <a:r>
              <a:rPr lang="en-US" b="1" dirty="0" smtClean="0">
                <a:solidFill>
                  <a:srgbClr val="002060"/>
                </a:solidFill>
              </a:rPr>
              <a:t> </a:t>
            </a:r>
            <a:r>
              <a:rPr lang="en-US" b="1" dirty="0" err="1" smtClean="0">
                <a:solidFill>
                  <a:srgbClr val="002060"/>
                </a:solidFill>
              </a:rPr>
              <a:t>Json</a:t>
            </a:r>
            <a:r>
              <a:rPr lang="en-US" b="1" dirty="0" smtClean="0">
                <a:solidFill>
                  <a:srgbClr val="002060"/>
                </a:solidFill>
              </a:rPr>
              <a:t> Server- </a:t>
            </a:r>
            <a:r>
              <a:rPr lang="en-US" b="1" dirty="0">
                <a:solidFill>
                  <a:srgbClr val="002060"/>
                </a:solidFill>
              </a:rPr>
              <a:t>Install JSON Server</a:t>
            </a:r>
          </a:p>
        </p:txBody>
      </p:sp>
      <p:sp>
        <p:nvSpPr>
          <p:cNvPr id="7" name="Rectangle 3"/>
          <p:cNvSpPr>
            <a:spLocks noChangeArrowheads="1"/>
          </p:cNvSpPr>
          <p:nvPr/>
        </p:nvSpPr>
        <p:spPr bwMode="auto">
          <a:xfrm>
            <a:off x="2043954" y="1668626"/>
            <a:ext cx="8787597" cy="615553"/>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err="1">
                <a:solidFill>
                  <a:srgbClr val="24292E"/>
                </a:solidFill>
                <a:latin typeface="SFMono-Regular"/>
              </a:rPr>
              <a:t>n</a:t>
            </a:r>
            <a:r>
              <a:rPr kumimoji="0" lang="en-US" altLang="en-US" sz="4000" b="0" i="0" u="none" strike="noStrike" cap="none" normalizeH="0" baseline="0" dirty="0" err="1" smtClean="0">
                <a:ln>
                  <a:noFill/>
                </a:ln>
                <a:solidFill>
                  <a:srgbClr val="24292E"/>
                </a:solidFill>
                <a:effectLst/>
                <a:latin typeface="SFMono-Regular"/>
              </a:rPr>
              <a:t>pm</a:t>
            </a:r>
            <a:r>
              <a:rPr kumimoji="0" lang="en-US" altLang="en-US" sz="4000" b="0" i="0" u="none" strike="noStrike" cap="none" normalizeH="0" baseline="0" dirty="0" smtClean="0">
                <a:ln>
                  <a:noFill/>
                </a:ln>
                <a:solidFill>
                  <a:srgbClr val="24292E"/>
                </a:solidFill>
                <a:effectLst/>
                <a:latin typeface="SFMono-Regular"/>
              </a:rPr>
              <a:t> install -g </a:t>
            </a:r>
            <a:r>
              <a:rPr kumimoji="0" lang="en-US" altLang="en-US" sz="4000" b="0" i="0" u="none" strike="noStrike" cap="none" normalizeH="0" baseline="0" dirty="0" err="1" smtClean="0">
                <a:ln>
                  <a:noFill/>
                </a:ln>
                <a:solidFill>
                  <a:srgbClr val="24292E"/>
                </a:solidFill>
                <a:effectLst/>
                <a:latin typeface="SFMono-Regular"/>
              </a:rPr>
              <a:t>json</a:t>
            </a:r>
            <a:r>
              <a:rPr kumimoji="0" lang="en-US" altLang="en-US" sz="4000" b="0" i="0" u="none" strike="noStrike" cap="none" normalizeH="0" baseline="0" dirty="0" smtClean="0">
                <a:ln>
                  <a:noFill/>
                </a:ln>
                <a:solidFill>
                  <a:srgbClr val="24292E"/>
                </a:solidFill>
                <a:effectLst/>
                <a:latin typeface="SFMono-Regular"/>
              </a:rPr>
              <a:t>-server</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2849865" y="2502268"/>
            <a:ext cx="6743585" cy="4355732"/>
          </a:xfrm>
          <a:prstGeom prst="rect">
            <a:avLst/>
          </a:prstGeom>
        </p:spPr>
      </p:pic>
    </p:spTree>
    <p:extLst>
      <p:ext uri="{BB962C8B-B14F-4D97-AF65-F5344CB8AC3E}">
        <p14:creationId xmlns:p14="http://schemas.microsoft.com/office/powerpoint/2010/main" val="33881434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4025"/>
            <a:ext cx="10515600" cy="4351338"/>
          </a:xfrm>
        </p:spPr>
        <p:txBody>
          <a:bodyPr/>
          <a:lstStyle/>
          <a:p>
            <a:r>
              <a:rPr lang="en-US" dirty="0" err="1" smtClean="0"/>
              <a:t>Thực</a:t>
            </a:r>
            <a:r>
              <a:rPr lang="en-US" dirty="0" smtClean="0"/>
              <a:t> </a:t>
            </a:r>
            <a:r>
              <a:rPr lang="en-US" dirty="0" err="1" smtClean="0"/>
              <a:t>hành</a:t>
            </a:r>
            <a:r>
              <a:rPr lang="en-US" dirty="0" smtClean="0"/>
              <a:t> </a:t>
            </a:r>
            <a:r>
              <a:rPr lang="en-US" dirty="0" err="1" smtClean="0"/>
              <a:t>tạo</a:t>
            </a:r>
            <a:r>
              <a:rPr lang="en-US" dirty="0" smtClean="0"/>
              <a:t> 1 file </a:t>
            </a:r>
            <a:r>
              <a:rPr lang="en-US" b="1" dirty="0" err="1" smtClean="0">
                <a:solidFill>
                  <a:srgbClr val="FF0000"/>
                </a:solidFill>
              </a:rPr>
              <a:t>db.json</a:t>
            </a:r>
            <a:r>
              <a:rPr lang="en-US" dirty="0" smtClean="0"/>
              <a:t> </a:t>
            </a:r>
            <a:r>
              <a:rPr lang="en-US" dirty="0" err="1" smtClean="0"/>
              <a:t>như</a:t>
            </a:r>
            <a:r>
              <a:rPr lang="en-US" dirty="0" smtClean="0"/>
              <a:t> </a:t>
            </a:r>
            <a:r>
              <a:rPr lang="en-US" dirty="0" err="1" smtClean="0"/>
              <a:t>sau</a:t>
            </a:r>
            <a:endParaRPr lang="en-US" dirty="0" smtClean="0"/>
          </a:p>
          <a:p>
            <a:endParaRPr lang="en-US" dirty="0"/>
          </a:p>
        </p:txBody>
      </p:sp>
      <p:pic>
        <p:nvPicPr>
          <p:cNvPr id="4" name="Picture 3"/>
          <p:cNvPicPr>
            <a:picLocks noChangeAspect="1"/>
          </p:cNvPicPr>
          <p:nvPr/>
        </p:nvPicPr>
        <p:blipFill>
          <a:blip r:embed="rId2"/>
          <a:stretch>
            <a:fillRect/>
          </a:stretch>
        </p:blipFill>
        <p:spPr>
          <a:xfrm>
            <a:off x="6546851" y="484188"/>
            <a:ext cx="5278168" cy="5724525"/>
          </a:xfrm>
          <a:prstGeom prst="rect">
            <a:avLst/>
          </a:prstGeom>
        </p:spPr>
      </p:pic>
    </p:spTree>
    <p:extLst>
      <p:ext uri="{BB962C8B-B14F-4D97-AF65-F5344CB8AC3E}">
        <p14:creationId xmlns:p14="http://schemas.microsoft.com/office/powerpoint/2010/main" val="3393523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hành</a:t>
            </a:r>
            <a:r>
              <a:rPr lang="en-US" dirty="0" smtClean="0"/>
              <a:t> </a:t>
            </a:r>
            <a:r>
              <a:rPr lang="en-US" dirty="0" err="1" smtClean="0"/>
              <a:t>khai</a:t>
            </a:r>
            <a:r>
              <a:rPr lang="en-US" dirty="0" smtClean="0"/>
              <a:t> </a:t>
            </a:r>
            <a:r>
              <a:rPr lang="en-US" dirty="0" err="1" smtClean="0"/>
              <a:t>báo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file </a:t>
            </a:r>
            <a:r>
              <a:rPr lang="en-US" b="1" dirty="0" err="1" smtClean="0"/>
              <a:t>json.db</a:t>
            </a:r>
            <a:r>
              <a:rPr lang="en-US" dirty="0" smtClean="0"/>
              <a:t/>
            </a:r>
            <a:br>
              <a:rPr lang="en-US" dirty="0" smtClean="0"/>
            </a:br>
            <a:r>
              <a:rPr lang="en-US" dirty="0" err="1" smtClean="0"/>
              <a:t>lưu</a:t>
            </a:r>
            <a:r>
              <a:rPr lang="en-US" dirty="0" smtClean="0"/>
              <a:t> ý:Tham </a:t>
            </a:r>
            <a:r>
              <a:rPr lang="en-US" dirty="0" err="1" smtClean="0"/>
              <a:t>khảo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tạo</a:t>
            </a:r>
            <a:r>
              <a:rPr lang="en-US" dirty="0" smtClean="0"/>
              <a:t> ở </a:t>
            </a:r>
            <a:r>
              <a:rPr lang="en-US" dirty="0" err="1" smtClean="0"/>
              <a:t>MockAPI</a:t>
            </a:r>
            <a:endParaRPr lang="en-US" dirty="0"/>
          </a:p>
        </p:txBody>
      </p:sp>
      <p:pic>
        <p:nvPicPr>
          <p:cNvPr id="4" name="Content Placeholder 3"/>
          <p:cNvPicPr>
            <a:picLocks noGrp="1" noChangeAspect="1"/>
          </p:cNvPicPr>
          <p:nvPr>
            <p:ph idx="1"/>
          </p:nvPr>
        </p:nvPicPr>
        <p:blipFill>
          <a:blip r:embed="rId2"/>
          <a:stretch>
            <a:fillRect/>
          </a:stretch>
        </p:blipFill>
        <p:spPr>
          <a:xfrm>
            <a:off x="2097438" y="2075387"/>
            <a:ext cx="5797149" cy="4351338"/>
          </a:xfrm>
          <a:prstGeom prst="rect">
            <a:avLst/>
          </a:prstGeom>
        </p:spPr>
      </p:pic>
    </p:spTree>
    <p:extLst>
      <p:ext uri="{BB962C8B-B14F-4D97-AF65-F5344CB8AC3E}">
        <p14:creationId xmlns:p14="http://schemas.microsoft.com/office/powerpoint/2010/main" val="10497970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mẫu</a:t>
            </a:r>
            <a:endParaRPr lang="en-US" dirty="0"/>
          </a:p>
        </p:txBody>
      </p:sp>
      <p:pic>
        <p:nvPicPr>
          <p:cNvPr id="4" name="Content Placeholder 3"/>
          <p:cNvPicPr>
            <a:picLocks noGrp="1" noChangeAspect="1"/>
          </p:cNvPicPr>
          <p:nvPr>
            <p:ph idx="1"/>
          </p:nvPr>
        </p:nvPicPr>
        <p:blipFill>
          <a:blip r:embed="rId2"/>
          <a:stretch>
            <a:fillRect/>
          </a:stretch>
        </p:blipFill>
        <p:spPr>
          <a:xfrm>
            <a:off x="1776239" y="1690687"/>
            <a:ext cx="7372260" cy="4865095"/>
          </a:xfrm>
          <a:prstGeom prst="rect">
            <a:avLst/>
          </a:prstGeom>
          <a:ln>
            <a:solidFill>
              <a:schemeClr val="accent1"/>
            </a:solidFill>
          </a:ln>
        </p:spPr>
      </p:pic>
      <p:sp>
        <p:nvSpPr>
          <p:cNvPr id="5" name="Line Callout 1 4"/>
          <p:cNvSpPr/>
          <p:nvPr/>
        </p:nvSpPr>
        <p:spPr>
          <a:xfrm>
            <a:off x="7423688" y="1069383"/>
            <a:ext cx="1844298" cy="433953"/>
          </a:xfrm>
          <a:prstGeom prst="borderCallout1">
            <a:avLst>
              <a:gd name="adj1" fmla="val 18750"/>
              <a:gd name="adj2" fmla="val -8333"/>
              <a:gd name="adj3" fmla="val 326785"/>
              <a:gd name="adj4" fmla="val -131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cặp</a:t>
            </a:r>
            <a:r>
              <a:rPr lang="en-US" dirty="0" smtClean="0"/>
              <a:t> { }</a:t>
            </a:r>
            <a:endParaRPr lang="en-US" dirty="0"/>
          </a:p>
        </p:txBody>
      </p:sp>
      <p:sp>
        <p:nvSpPr>
          <p:cNvPr id="6" name="Line Callout 1 5"/>
          <p:cNvSpPr/>
          <p:nvPr/>
        </p:nvSpPr>
        <p:spPr>
          <a:xfrm>
            <a:off x="8524068" y="1567387"/>
            <a:ext cx="3667932" cy="433953"/>
          </a:xfrm>
          <a:prstGeom prst="borderCallout1">
            <a:avLst>
              <a:gd name="adj1" fmla="val 18750"/>
              <a:gd name="adj2" fmla="val -8333"/>
              <a:gd name="adj3" fmla="val 283928"/>
              <a:gd name="adj4" fmla="val -73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all" dirty="0" err="1" smtClean="0"/>
              <a:t>Tên</a:t>
            </a:r>
            <a:r>
              <a:rPr lang="en-US" cap="all" dirty="0" smtClean="0"/>
              <a:t> </a:t>
            </a:r>
            <a:r>
              <a:rPr lang="en-US" cap="all" dirty="0" err="1" smtClean="0"/>
              <a:t>của</a:t>
            </a:r>
            <a:r>
              <a:rPr lang="en-US" cap="all" dirty="0" smtClean="0"/>
              <a:t> RESOURCE </a:t>
            </a:r>
            <a:r>
              <a:rPr lang="en-US" cap="all" dirty="0"/>
              <a:t>- </a:t>
            </a:r>
            <a:r>
              <a:rPr lang="en-US" b="1" cap="all" dirty="0">
                <a:solidFill>
                  <a:srgbClr val="002060"/>
                </a:solidFill>
              </a:rPr>
              <a:t>PRODUCTS</a:t>
            </a:r>
            <a:endParaRPr lang="en-US" b="1" dirty="0">
              <a:solidFill>
                <a:srgbClr val="002060"/>
              </a:solidFill>
            </a:endParaRPr>
          </a:p>
        </p:txBody>
      </p:sp>
      <p:sp>
        <p:nvSpPr>
          <p:cNvPr id="7" name="Line Callout 1 6"/>
          <p:cNvSpPr/>
          <p:nvPr/>
        </p:nvSpPr>
        <p:spPr>
          <a:xfrm>
            <a:off x="9446217" y="2675973"/>
            <a:ext cx="1844298" cy="433953"/>
          </a:xfrm>
          <a:prstGeom prst="borderCallout1">
            <a:avLst>
              <a:gd name="adj1" fmla="val 18750"/>
              <a:gd name="adj2" fmla="val -8333"/>
              <a:gd name="adj3" fmla="val 176785"/>
              <a:gd name="adj4" fmla="val -158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Là</a:t>
            </a:r>
            <a:r>
              <a:rPr lang="en-US" dirty="0" smtClean="0"/>
              <a:t> </a:t>
            </a:r>
            <a:r>
              <a:rPr lang="en-US" dirty="0" err="1" smtClean="0"/>
              <a:t>một</a:t>
            </a:r>
            <a:r>
              <a:rPr lang="en-US" dirty="0" smtClean="0"/>
              <a:t> Array</a:t>
            </a:r>
            <a:endParaRPr lang="en-US" dirty="0"/>
          </a:p>
        </p:txBody>
      </p:sp>
    </p:spTree>
    <p:extLst>
      <p:ext uri="{BB962C8B-B14F-4D97-AF65-F5344CB8AC3E}">
        <p14:creationId xmlns:p14="http://schemas.microsoft.com/office/powerpoint/2010/main" val="3586882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solidFill>
                  <a:srgbClr val="002060"/>
                </a:solidFill>
              </a:rPr>
              <a:t>Chạy</a:t>
            </a:r>
            <a:r>
              <a:rPr lang="en-US" b="1" i="1" dirty="0" smtClean="0">
                <a:solidFill>
                  <a:srgbClr val="002060"/>
                </a:solidFill>
              </a:rPr>
              <a:t> Start </a:t>
            </a:r>
            <a:r>
              <a:rPr lang="en-US" b="1" i="1" dirty="0">
                <a:solidFill>
                  <a:srgbClr val="002060"/>
                </a:solidFill>
              </a:rPr>
              <a:t>JSON Server</a:t>
            </a:r>
          </a:p>
        </p:txBody>
      </p:sp>
      <p:sp>
        <p:nvSpPr>
          <p:cNvPr id="6" name="Rectangle 2"/>
          <p:cNvSpPr>
            <a:spLocks noChangeArrowheads="1"/>
          </p:cNvSpPr>
          <p:nvPr/>
        </p:nvSpPr>
        <p:spPr bwMode="auto">
          <a:xfrm>
            <a:off x="1518834" y="1690688"/>
            <a:ext cx="5195653" cy="492443"/>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24292E"/>
                </a:solidFill>
                <a:effectLst/>
                <a:latin typeface="SFMono-Regular"/>
              </a:rPr>
              <a:t>json-server --watch db.json</a:t>
            </a:r>
            <a:r>
              <a:rPr kumimoji="0" lang="en-US" altLang="en-US" sz="3200" b="0" i="0" u="none" strike="noStrike" cap="none" normalizeH="0" baseline="0" smtClean="0">
                <a:ln>
                  <a:noFill/>
                </a:ln>
                <a:solidFill>
                  <a:schemeClr val="tx1"/>
                </a:solidFill>
                <a:effectLst/>
              </a:rPr>
              <a:t> </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778232" y="2183130"/>
            <a:ext cx="7209140" cy="4674869"/>
          </a:xfrm>
          <a:prstGeom prst="rect">
            <a:avLst/>
          </a:prstGeom>
        </p:spPr>
      </p:pic>
    </p:spTree>
    <p:extLst>
      <p:ext uri="{BB962C8B-B14F-4D97-AF65-F5344CB8AC3E}">
        <p14:creationId xmlns:p14="http://schemas.microsoft.com/office/powerpoint/2010/main" val="1344762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Mở</a:t>
            </a:r>
            <a:r>
              <a:rPr lang="en-US" dirty="0" smtClean="0"/>
              <a:t> Postman </a:t>
            </a:r>
            <a:r>
              <a:rPr lang="en-US" dirty="0" err="1" smtClean="0"/>
              <a:t>lên</a:t>
            </a:r>
            <a:r>
              <a:rPr lang="en-US" dirty="0" smtClean="0"/>
              <a:t> </a:t>
            </a:r>
            <a:r>
              <a:rPr lang="en-US" dirty="0" err="1" smtClean="0"/>
              <a:t>để</a:t>
            </a:r>
            <a:r>
              <a:rPr lang="en-US" dirty="0" smtClean="0"/>
              <a:t> test </a:t>
            </a:r>
            <a:r>
              <a:rPr lang="en-US" dirty="0" err="1" smtClean="0"/>
              <a:t>dữ</a:t>
            </a:r>
            <a:r>
              <a:rPr lang="en-US" dirty="0" smtClean="0"/>
              <a:t> </a:t>
            </a:r>
            <a:r>
              <a:rPr lang="en-US" dirty="0" err="1" smtClean="0"/>
              <a:t>liệu</a:t>
            </a:r>
            <a:endParaRPr lang="en-US" dirty="0"/>
          </a:p>
        </p:txBody>
      </p:sp>
      <p:pic>
        <p:nvPicPr>
          <p:cNvPr id="4" name="Content Placeholder 3"/>
          <p:cNvPicPr>
            <a:picLocks noGrp="1" noChangeAspect="1"/>
          </p:cNvPicPr>
          <p:nvPr>
            <p:ph idx="1"/>
          </p:nvPr>
        </p:nvPicPr>
        <p:blipFill>
          <a:blip r:embed="rId2"/>
          <a:stretch>
            <a:fillRect/>
          </a:stretch>
        </p:blipFill>
        <p:spPr>
          <a:xfrm>
            <a:off x="2738054" y="1825625"/>
            <a:ext cx="6715891" cy="4351338"/>
          </a:xfrm>
          <a:prstGeom prst="rect">
            <a:avLst/>
          </a:prstGeom>
        </p:spPr>
      </p:pic>
      <p:cxnSp>
        <p:nvCxnSpPr>
          <p:cNvPr id="6" name="Straight Arrow Connector 5"/>
          <p:cNvCxnSpPr/>
          <p:nvPr/>
        </p:nvCxnSpPr>
        <p:spPr>
          <a:xfrm>
            <a:off x="5486400" y="3006671"/>
            <a:ext cx="3192651" cy="309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974956" y="3099661"/>
            <a:ext cx="3812583" cy="23712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71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478" y="161673"/>
            <a:ext cx="5883947" cy="4775263"/>
          </a:xfrm>
          <a:prstGeom prst="rect">
            <a:avLst/>
          </a:prstGeom>
        </p:spPr>
      </p:pic>
      <p:pic>
        <p:nvPicPr>
          <p:cNvPr id="5" name="Picture 4"/>
          <p:cNvPicPr>
            <a:picLocks noChangeAspect="1"/>
          </p:cNvPicPr>
          <p:nvPr/>
        </p:nvPicPr>
        <p:blipFill>
          <a:blip r:embed="rId3"/>
          <a:stretch>
            <a:fillRect/>
          </a:stretch>
        </p:blipFill>
        <p:spPr>
          <a:xfrm>
            <a:off x="5816820" y="2572718"/>
            <a:ext cx="6375180" cy="4285281"/>
          </a:xfrm>
          <a:prstGeom prst="rect">
            <a:avLst/>
          </a:prstGeom>
        </p:spPr>
      </p:pic>
    </p:spTree>
    <p:extLst>
      <p:ext uri="{BB962C8B-B14F-4D97-AF65-F5344CB8AC3E}">
        <p14:creationId xmlns:p14="http://schemas.microsoft.com/office/powerpoint/2010/main" val="3325158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Trang</a:t>
            </a:r>
            <a:r>
              <a:rPr lang="en-US" dirty="0" smtClean="0"/>
              <a:t> </a:t>
            </a:r>
            <a:r>
              <a:rPr lang="en-US" dirty="0" err="1" smtClean="0"/>
              <a:t>này</a:t>
            </a:r>
            <a:r>
              <a:rPr lang="en-US" dirty="0" smtClean="0"/>
              <a:t> </a:t>
            </a:r>
            <a:r>
              <a:rPr lang="en-US" dirty="0" err="1" smtClean="0"/>
              <a:t>cung</a:t>
            </a:r>
            <a:r>
              <a:rPr lang="en-US" dirty="0" smtClean="0"/>
              <a:t> </a:t>
            </a:r>
            <a:r>
              <a:rPr lang="en-US" dirty="0" err="1" smtClean="0"/>
              <a:t>cấp</a:t>
            </a:r>
            <a:r>
              <a:rPr lang="en-US" dirty="0" smtClean="0"/>
              <a:t> API </a:t>
            </a:r>
            <a:r>
              <a:rPr lang="en-US" dirty="0" err="1" smtClean="0"/>
              <a:t>cho</a:t>
            </a:r>
            <a:r>
              <a:rPr lang="en-US" dirty="0" smtClean="0"/>
              <a:t> </a:t>
            </a:r>
            <a:r>
              <a:rPr lang="en-US" dirty="0" err="1" smtClean="0"/>
              <a:t>người</a:t>
            </a:r>
            <a:r>
              <a:rPr lang="en-US" dirty="0" smtClean="0"/>
              <a:t> </a:t>
            </a:r>
            <a:r>
              <a:rPr lang="en-US" dirty="0" err="1" smtClean="0"/>
              <a:t>dùng</a:t>
            </a:r>
            <a:endParaRPr lang="en-US" dirty="0"/>
          </a:p>
        </p:txBody>
      </p:sp>
      <p:pic>
        <p:nvPicPr>
          <p:cNvPr id="4" name="Content Placeholder 3"/>
          <p:cNvPicPr>
            <a:picLocks noGrp="1" noChangeAspect="1"/>
          </p:cNvPicPr>
          <p:nvPr>
            <p:ph idx="1"/>
          </p:nvPr>
        </p:nvPicPr>
        <p:blipFill>
          <a:blip r:embed="rId2"/>
          <a:stretch>
            <a:fillRect/>
          </a:stretch>
        </p:blipFill>
        <p:spPr>
          <a:xfrm>
            <a:off x="2317555" y="1825625"/>
            <a:ext cx="7556889" cy="4351338"/>
          </a:xfrm>
          <a:prstGeom prst="rect">
            <a:avLst/>
          </a:prstGeom>
          <a:ln>
            <a:solidFill>
              <a:schemeClr val="accent1"/>
            </a:solidFill>
          </a:ln>
        </p:spPr>
      </p:pic>
    </p:spTree>
    <p:extLst>
      <p:ext uri="{BB962C8B-B14F-4D97-AF65-F5344CB8AC3E}">
        <p14:creationId xmlns:p14="http://schemas.microsoft.com/office/powerpoint/2010/main" val="29757477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Thử</a:t>
            </a:r>
            <a:r>
              <a:rPr lang="en-US" dirty="0" smtClean="0"/>
              <a:t> </a:t>
            </a:r>
            <a:r>
              <a:rPr lang="en-US" dirty="0" err="1" smtClean="0"/>
              <a:t>thêm</a:t>
            </a:r>
            <a:r>
              <a:rPr lang="en-US" dirty="0" smtClean="0"/>
              <a:t> </a:t>
            </a:r>
            <a:r>
              <a:rPr lang="en-US" dirty="0" err="1" smtClean="0"/>
              <a:t>dữ</a:t>
            </a:r>
            <a:r>
              <a:rPr lang="en-US" dirty="0" smtClean="0"/>
              <a:t> </a:t>
            </a:r>
            <a:r>
              <a:rPr lang="en-US" dirty="0" err="1" smtClean="0"/>
              <a:t>liệu</a:t>
            </a:r>
            <a:r>
              <a:rPr lang="en-US" dirty="0"/>
              <a:t> </a:t>
            </a:r>
            <a:r>
              <a:rPr lang="en-US" dirty="0" smtClean="0"/>
              <a:t>ở Postman</a:t>
            </a:r>
            <a:endParaRPr lang="en-US" dirty="0"/>
          </a:p>
        </p:txBody>
      </p:sp>
      <p:pic>
        <p:nvPicPr>
          <p:cNvPr id="4" name="Content Placeholder 3"/>
          <p:cNvPicPr>
            <a:picLocks noGrp="1" noChangeAspect="1"/>
          </p:cNvPicPr>
          <p:nvPr>
            <p:ph idx="1"/>
          </p:nvPr>
        </p:nvPicPr>
        <p:blipFill>
          <a:blip r:embed="rId2"/>
          <a:stretch>
            <a:fillRect/>
          </a:stretch>
        </p:blipFill>
        <p:spPr>
          <a:xfrm>
            <a:off x="2545501" y="1825625"/>
            <a:ext cx="7100998" cy="4351338"/>
          </a:xfrm>
          <a:prstGeom prst="rect">
            <a:avLst/>
          </a:prstGeom>
        </p:spPr>
      </p:pic>
      <p:sp>
        <p:nvSpPr>
          <p:cNvPr id="5" name="Left Brace 4"/>
          <p:cNvSpPr/>
          <p:nvPr/>
        </p:nvSpPr>
        <p:spPr>
          <a:xfrm>
            <a:off x="1968285" y="3502617"/>
            <a:ext cx="577216" cy="9918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flipH="1">
            <a:off x="5005953" y="2650210"/>
            <a:ext cx="3688596" cy="32391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089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Chúng</a:t>
            </a:r>
            <a:r>
              <a:rPr lang="en-US" sz="3200" b="1" dirty="0" smtClean="0"/>
              <a:t> ta </a:t>
            </a:r>
            <a:r>
              <a:rPr lang="en-US" sz="3200" b="1" dirty="0" err="1" smtClean="0"/>
              <a:t>cũng</a:t>
            </a:r>
            <a:r>
              <a:rPr lang="en-US" sz="3200" b="1" dirty="0" smtClean="0"/>
              <a:t> </a:t>
            </a:r>
            <a:r>
              <a:rPr lang="en-US" sz="3200" b="1" dirty="0" err="1" smtClean="0"/>
              <a:t>thấy</a:t>
            </a:r>
            <a:r>
              <a:rPr lang="en-US" sz="3200" b="1" dirty="0" smtClean="0"/>
              <a:t> </a:t>
            </a:r>
            <a:r>
              <a:rPr lang="en-US" sz="3200" b="1" dirty="0" err="1" smtClean="0"/>
              <a:t>được</a:t>
            </a:r>
            <a:r>
              <a:rPr lang="en-US" sz="3200" b="1" dirty="0" smtClean="0"/>
              <a:t> </a:t>
            </a:r>
            <a:r>
              <a:rPr lang="en-US" sz="3200" b="1" dirty="0" err="1" smtClean="0"/>
              <a:t>dữ</a:t>
            </a:r>
            <a:r>
              <a:rPr lang="en-US" sz="3200" b="1" dirty="0" smtClean="0"/>
              <a:t> </a:t>
            </a:r>
            <a:r>
              <a:rPr lang="en-US" sz="3200" b="1" dirty="0" err="1" smtClean="0"/>
              <a:t>liệu</a:t>
            </a:r>
            <a:r>
              <a:rPr lang="en-US" sz="3200" b="1" dirty="0" smtClean="0"/>
              <a:t> </a:t>
            </a:r>
            <a:r>
              <a:rPr lang="en-US" sz="3200" b="1" dirty="0" err="1" smtClean="0"/>
              <a:t>bên</a:t>
            </a:r>
            <a:r>
              <a:rPr lang="en-US" sz="3200" b="1" dirty="0" smtClean="0"/>
              <a:t> file </a:t>
            </a:r>
            <a:r>
              <a:rPr lang="en-US" sz="3200" b="1" dirty="0" err="1" smtClean="0"/>
              <a:t>json.db</a:t>
            </a:r>
            <a:endParaRPr lang="en-US" sz="3200" b="1" dirty="0"/>
          </a:p>
        </p:txBody>
      </p:sp>
      <p:pic>
        <p:nvPicPr>
          <p:cNvPr id="4" name="Content Placeholder 3"/>
          <p:cNvPicPr>
            <a:picLocks noGrp="1" noChangeAspect="1"/>
          </p:cNvPicPr>
          <p:nvPr>
            <p:ph idx="1"/>
          </p:nvPr>
        </p:nvPicPr>
        <p:blipFill>
          <a:blip r:embed="rId2"/>
          <a:stretch>
            <a:fillRect/>
          </a:stretch>
        </p:blipFill>
        <p:spPr>
          <a:xfrm>
            <a:off x="650435" y="1690688"/>
            <a:ext cx="5445565" cy="4951238"/>
          </a:xfrm>
          <a:prstGeom prst="rect">
            <a:avLst/>
          </a:prstGeom>
        </p:spPr>
      </p:pic>
      <p:pic>
        <p:nvPicPr>
          <p:cNvPr id="5" name="Picture 4"/>
          <p:cNvPicPr>
            <a:picLocks noChangeAspect="1"/>
          </p:cNvPicPr>
          <p:nvPr/>
        </p:nvPicPr>
        <p:blipFill>
          <a:blip r:embed="rId3"/>
          <a:stretch>
            <a:fillRect/>
          </a:stretch>
        </p:blipFill>
        <p:spPr>
          <a:xfrm>
            <a:off x="5802138" y="1327538"/>
            <a:ext cx="5845525" cy="4139570"/>
          </a:xfrm>
          <a:prstGeom prst="rect">
            <a:avLst/>
          </a:prstGeom>
          <a:ln>
            <a:solidFill>
              <a:schemeClr val="accent1"/>
            </a:solidFill>
          </a:ln>
        </p:spPr>
      </p:pic>
    </p:spTree>
    <p:extLst>
      <p:ext uri="{BB962C8B-B14F-4D97-AF65-F5344CB8AC3E}">
        <p14:creationId xmlns:p14="http://schemas.microsoft.com/office/powerpoint/2010/main" val="36435783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solidFill>
                  <a:srgbClr val="002060"/>
                </a:solidFill>
              </a:rPr>
              <a:t>Connect API : 1 Số Chức Năng Cơ </a:t>
            </a:r>
            <a:r>
              <a:rPr lang="vi-VN" b="1" dirty="0" smtClean="0">
                <a:solidFill>
                  <a:srgbClr val="002060"/>
                </a:solidFill>
              </a:rPr>
              <a:t>Bản</a:t>
            </a:r>
            <a:endParaRPr lang="en-US" b="1" dirty="0">
              <a:solidFill>
                <a:srgbClr val="002060"/>
              </a:solidFill>
            </a:endParaRP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838200" y="1825625"/>
            <a:ext cx="9972675" cy="3867150"/>
          </a:xfrm>
          <a:prstGeom prst="rect">
            <a:avLst/>
          </a:prstGeom>
        </p:spPr>
      </p:pic>
    </p:spTree>
    <p:extLst>
      <p:ext uri="{BB962C8B-B14F-4D97-AF65-F5344CB8AC3E}">
        <p14:creationId xmlns:p14="http://schemas.microsoft.com/office/powerpoint/2010/main" val="168799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743" y="383530"/>
            <a:ext cx="10515600" cy="4351338"/>
          </a:xfrm>
        </p:spPr>
        <p:txBody>
          <a:bodyPr/>
          <a:lstStyle/>
          <a:p>
            <a:r>
              <a:rPr lang="en-US" dirty="0" smtClean="0"/>
              <a:t>API </a:t>
            </a:r>
            <a:r>
              <a:rPr lang="en-US" dirty="0" err="1" smtClean="0"/>
              <a:t>chính</a:t>
            </a:r>
            <a:r>
              <a:rPr lang="en-US" dirty="0" smtClean="0"/>
              <a:t> </a:t>
            </a:r>
            <a:r>
              <a:rPr lang="en-US" dirty="0" err="1" smtClean="0"/>
              <a:t>là</a:t>
            </a:r>
            <a:r>
              <a:rPr lang="en-US" dirty="0" smtClean="0"/>
              <a:t> </a:t>
            </a:r>
            <a:r>
              <a:rPr lang="en-US" dirty="0" err="1" smtClean="0"/>
              <a:t>các</a:t>
            </a:r>
            <a:r>
              <a:rPr lang="en-US" dirty="0" smtClean="0"/>
              <a:t> URL: </a:t>
            </a:r>
            <a:r>
              <a:rPr lang="en-US" b="1" dirty="0"/>
              <a:t>https://pokeapi.co/api/v2/</a:t>
            </a:r>
            <a:br>
              <a:rPr lang="en-US" b="1" dirty="0"/>
            </a:br>
            <a:r>
              <a:rPr lang="en-US" dirty="0" smtClean="0"/>
              <a:t> </a:t>
            </a:r>
          </a:p>
          <a:p>
            <a:endParaRPr lang="en-US" dirty="0"/>
          </a:p>
        </p:txBody>
      </p:sp>
      <p:pic>
        <p:nvPicPr>
          <p:cNvPr id="4" name="Picture 3"/>
          <p:cNvPicPr>
            <a:picLocks noChangeAspect="1"/>
          </p:cNvPicPr>
          <p:nvPr/>
        </p:nvPicPr>
        <p:blipFill>
          <a:blip r:embed="rId2"/>
          <a:stretch>
            <a:fillRect/>
          </a:stretch>
        </p:blipFill>
        <p:spPr>
          <a:xfrm>
            <a:off x="2276928" y="1136799"/>
            <a:ext cx="6779986" cy="5171750"/>
          </a:xfrm>
          <a:prstGeom prst="rect">
            <a:avLst/>
          </a:prstGeom>
          <a:ln>
            <a:solidFill>
              <a:schemeClr val="accent1"/>
            </a:solidFill>
          </a:ln>
        </p:spPr>
      </p:pic>
    </p:spTree>
    <p:extLst>
      <p:ext uri="{BB962C8B-B14F-4D97-AF65-F5344CB8AC3E}">
        <p14:creationId xmlns:p14="http://schemas.microsoft.com/office/powerpoint/2010/main" val="3099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405901"/>
            <a:ext cx="10515600" cy="4351338"/>
          </a:xfrm>
        </p:spPr>
        <p:txBody>
          <a:bodyPr/>
          <a:lstStyle/>
          <a:p>
            <a:r>
              <a:rPr lang="en-US" dirty="0" err="1" smtClean="0"/>
              <a:t>Sau</a:t>
            </a:r>
            <a:r>
              <a:rPr lang="en-US" dirty="0" smtClean="0"/>
              <a:t> </a:t>
            </a:r>
            <a:r>
              <a:rPr lang="en-US" dirty="0" err="1" smtClean="0"/>
              <a:t>khi</a:t>
            </a:r>
            <a:r>
              <a:rPr lang="en-US" dirty="0" smtClean="0"/>
              <a:t>  copy </a:t>
            </a:r>
            <a:r>
              <a:rPr lang="en-US" dirty="0" err="1" smtClean="0"/>
              <a:t>và</a:t>
            </a:r>
            <a:r>
              <a:rPr lang="en-US" dirty="0" smtClean="0"/>
              <a:t> </a:t>
            </a:r>
            <a:r>
              <a:rPr lang="en-US" dirty="0" err="1" smtClean="0"/>
              <a:t>cho</a:t>
            </a:r>
            <a:r>
              <a:rPr lang="en-US" dirty="0" smtClean="0"/>
              <a:t> </a:t>
            </a:r>
            <a:r>
              <a:rPr lang="en-US" dirty="0" err="1" smtClean="0"/>
              <a:t>chạy</a:t>
            </a:r>
            <a:r>
              <a:rPr lang="en-US" dirty="0" smtClean="0"/>
              <a:t> </a:t>
            </a:r>
            <a:r>
              <a:rPr lang="en-US" dirty="0" err="1" smtClean="0"/>
              <a:t>URL,này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thấy</a:t>
            </a:r>
            <a:r>
              <a:rPr lang="en-US" dirty="0" smtClean="0"/>
              <a:t> </a:t>
            </a:r>
            <a:r>
              <a:rPr lang="en-US" dirty="0" err="1" smtClean="0"/>
              <a:t>xuất</a:t>
            </a:r>
            <a:r>
              <a:rPr lang="en-US" dirty="0" smtClean="0"/>
              <a:t> </a:t>
            </a:r>
            <a:r>
              <a:rPr lang="en-US" dirty="0" err="1" smtClean="0"/>
              <a:t>hiển</a:t>
            </a:r>
            <a:r>
              <a:rPr lang="en-US" dirty="0" smtClean="0"/>
              <a:t> </a:t>
            </a:r>
            <a:r>
              <a:rPr lang="en-US" dirty="0" err="1" smtClean="0"/>
              <a:t>thị</a:t>
            </a:r>
            <a:r>
              <a:rPr lang="en-US" dirty="0" smtClean="0"/>
              <a:t> 1 </a:t>
            </a:r>
            <a:r>
              <a:rPr lang="en-US" dirty="0" err="1" smtClean="0"/>
              <a:t>chuỗi</a:t>
            </a:r>
            <a:r>
              <a:rPr lang="en-US" dirty="0" smtClean="0"/>
              <a:t> </a:t>
            </a:r>
            <a:r>
              <a:rPr lang="en-US" b="1" dirty="0" err="1" smtClean="0"/>
              <a:t>Json</a:t>
            </a:r>
            <a:endParaRPr lang="en-US" b="1" dirty="0" smtClean="0"/>
          </a:p>
          <a:p>
            <a:endParaRPr lang="en-US" dirty="0"/>
          </a:p>
        </p:txBody>
      </p:sp>
      <p:pic>
        <p:nvPicPr>
          <p:cNvPr id="6" name="Picture 5"/>
          <p:cNvPicPr>
            <a:picLocks noChangeAspect="1"/>
          </p:cNvPicPr>
          <p:nvPr/>
        </p:nvPicPr>
        <p:blipFill>
          <a:blip r:embed="rId2"/>
          <a:stretch>
            <a:fillRect/>
          </a:stretch>
        </p:blipFill>
        <p:spPr>
          <a:xfrm>
            <a:off x="2659251" y="1621887"/>
            <a:ext cx="6655230" cy="5388749"/>
          </a:xfrm>
          <a:prstGeom prst="rect">
            <a:avLst/>
          </a:prstGeom>
        </p:spPr>
      </p:pic>
    </p:spTree>
    <p:extLst>
      <p:ext uri="{BB962C8B-B14F-4D97-AF65-F5344CB8AC3E}">
        <p14:creationId xmlns:p14="http://schemas.microsoft.com/office/powerpoint/2010/main" val="3196878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736" y="497425"/>
            <a:ext cx="10515600" cy="4351338"/>
          </a:xfrm>
        </p:spPr>
        <p:txBody>
          <a:bodyPr/>
          <a:lstStyle/>
          <a:p>
            <a:pPr marL="0" indent="0">
              <a:lnSpc>
                <a:spcPct val="150000"/>
              </a:lnSpc>
              <a:buNone/>
            </a:pPr>
            <a:r>
              <a:rPr lang="en-US" b="1" u="sng" dirty="0" err="1" smtClean="0">
                <a:latin typeface="+mj-lt"/>
              </a:rPr>
              <a:t>Chú</a:t>
            </a:r>
            <a:r>
              <a:rPr lang="en-US" b="1" u="sng" dirty="0" smtClean="0">
                <a:latin typeface="+mj-lt"/>
              </a:rPr>
              <a:t> ý:</a:t>
            </a:r>
          </a:p>
          <a:p>
            <a:pPr marL="0" indent="0">
              <a:buNone/>
            </a:pPr>
            <a:r>
              <a:rPr lang="en-US" dirty="0" err="1" smtClean="0">
                <a:latin typeface="+mj-lt"/>
              </a:rPr>
              <a:t>Để</a:t>
            </a:r>
            <a:r>
              <a:rPr lang="en-US" dirty="0" smtClean="0">
                <a:latin typeface="+mj-lt"/>
              </a:rPr>
              <a:t> </a:t>
            </a:r>
            <a:r>
              <a:rPr lang="en-US" dirty="0" err="1" smtClean="0">
                <a:latin typeface="+mj-lt"/>
              </a:rPr>
              <a:t>thuận</a:t>
            </a:r>
            <a:r>
              <a:rPr lang="en-US" dirty="0" smtClean="0">
                <a:latin typeface="+mj-lt"/>
              </a:rPr>
              <a:t> </a:t>
            </a:r>
            <a:r>
              <a:rPr lang="en-US" dirty="0" err="1" smtClean="0">
                <a:latin typeface="+mj-lt"/>
              </a:rPr>
              <a:t>tiện</a:t>
            </a:r>
            <a:r>
              <a:rPr lang="en-US" dirty="0" smtClean="0">
                <a:latin typeface="+mj-lt"/>
              </a:rPr>
              <a:t> </a:t>
            </a:r>
            <a:r>
              <a:rPr lang="en-US" dirty="0" err="1" smtClean="0">
                <a:latin typeface="+mj-lt"/>
              </a:rPr>
              <a:t>cho</a:t>
            </a:r>
            <a:r>
              <a:rPr lang="en-US" dirty="0" smtClean="0">
                <a:latin typeface="+mj-lt"/>
              </a:rPr>
              <a:t> </a:t>
            </a:r>
            <a:r>
              <a:rPr lang="en-US" dirty="0" err="1" smtClean="0">
                <a:latin typeface="+mj-lt"/>
              </a:rPr>
              <a:t>việc</a:t>
            </a:r>
            <a:r>
              <a:rPr lang="en-US" dirty="0" smtClean="0">
                <a:latin typeface="+mj-lt"/>
              </a:rPr>
              <a:t> </a:t>
            </a:r>
            <a:r>
              <a:rPr lang="en-US" dirty="0" err="1" smtClean="0">
                <a:latin typeface="+mj-lt"/>
              </a:rPr>
              <a:t>nhìn</a:t>
            </a:r>
            <a:r>
              <a:rPr lang="en-US" dirty="0" smtClean="0">
                <a:latin typeface="+mj-lt"/>
              </a:rPr>
              <a:t> </a:t>
            </a:r>
            <a:r>
              <a:rPr lang="en-US" dirty="0" err="1" smtClean="0">
                <a:latin typeface="+mj-lt"/>
              </a:rPr>
              <a:t>dữ</a:t>
            </a:r>
            <a:r>
              <a:rPr lang="en-US" dirty="0" smtClean="0">
                <a:latin typeface="+mj-lt"/>
              </a:rPr>
              <a:t> </a:t>
            </a:r>
            <a:r>
              <a:rPr lang="en-US" dirty="0" err="1" smtClean="0">
                <a:latin typeface="+mj-lt"/>
              </a:rPr>
              <a:t>liệu</a:t>
            </a:r>
            <a:r>
              <a:rPr lang="en-US" dirty="0" smtClean="0">
                <a:latin typeface="+mj-lt"/>
              </a:rPr>
              <a:t> ở </a:t>
            </a:r>
            <a:r>
              <a:rPr lang="en-US" dirty="0" err="1" smtClean="0">
                <a:latin typeface="+mj-lt"/>
              </a:rPr>
              <a:t>dạng</a:t>
            </a:r>
            <a:r>
              <a:rPr lang="en-US" dirty="0" smtClean="0">
                <a:latin typeface="+mj-lt"/>
              </a:rPr>
              <a:t> </a:t>
            </a:r>
            <a:r>
              <a:rPr lang="en-US" dirty="0" err="1" smtClean="0">
                <a:latin typeface="+mj-lt"/>
              </a:rPr>
              <a:t>Json</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trình</a:t>
            </a:r>
            <a:r>
              <a:rPr lang="en-US" dirty="0" smtClean="0">
                <a:latin typeface="+mj-lt"/>
              </a:rPr>
              <a:t> </a:t>
            </a:r>
            <a:r>
              <a:rPr lang="en-US" dirty="0" err="1" smtClean="0">
                <a:latin typeface="+mj-lt"/>
              </a:rPr>
              <a:t>duyệt</a:t>
            </a:r>
            <a:r>
              <a:rPr lang="en-US" dirty="0" smtClean="0">
                <a:latin typeface="+mj-lt"/>
              </a:rPr>
              <a:t> </a:t>
            </a:r>
            <a:r>
              <a:rPr lang="en-US" dirty="0" err="1" smtClean="0">
                <a:latin typeface="+mj-lt"/>
              </a:rPr>
              <a:t>web,chúng</a:t>
            </a:r>
            <a:r>
              <a:rPr lang="en-US" dirty="0" smtClean="0">
                <a:latin typeface="+mj-lt"/>
              </a:rPr>
              <a:t> ta </a:t>
            </a:r>
            <a:r>
              <a:rPr lang="en-US" dirty="0" err="1" smtClean="0">
                <a:latin typeface="+mj-lt"/>
              </a:rPr>
              <a:t>nên</a:t>
            </a:r>
            <a:r>
              <a:rPr lang="en-US" dirty="0" smtClean="0">
                <a:latin typeface="+mj-lt"/>
              </a:rPr>
              <a:t> </a:t>
            </a:r>
            <a:r>
              <a:rPr lang="en-US" dirty="0" err="1" smtClean="0">
                <a:latin typeface="+mj-lt"/>
              </a:rPr>
              <a:t>cài</a:t>
            </a:r>
            <a:r>
              <a:rPr lang="en-US" dirty="0" smtClean="0">
                <a:latin typeface="+mj-lt"/>
              </a:rPr>
              <a:t> </a:t>
            </a:r>
            <a:r>
              <a:rPr lang="en-US" dirty="0" err="1" smtClean="0">
                <a:latin typeface="+mj-lt"/>
              </a:rPr>
              <a:t>đặt</a:t>
            </a:r>
            <a:r>
              <a:rPr lang="en-US" dirty="0" smtClean="0">
                <a:latin typeface="+mj-lt"/>
              </a:rPr>
              <a:t> </a:t>
            </a:r>
            <a:r>
              <a:rPr lang="en-US" dirty="0" err="1" smtClean="0">
                <a:latin typeface="+mj-lt"/>
              </a:rPr>
              <a:t>thêm</a:t>
            </a:r>
            <a:r>
              <a:rPr lang="en-US" dirty="0" smtClean="0">
                <a:latin typeface="+mj-lt"/>
              </a:rPr>
              <a:t> </a:t>
            </a:r>
            <a:r>
              <a:rPr lang="en-US" b="1" dirty="0" err="1" smtClean="0">
                <a:latin typeface="+mj-lt"/>
              </a:rPr>
              <a:t>extentsion</a:t>
            </a:r>
            <a:r>
              <a:rPr lang="en-US" dirty="0" smtClean="0">
                <a:latin typeface="+mj-lt"/>
              </a:rPr>
              <a:t> 1 </a:t>
            </a:r>
            <a:r>
              <a:rPr lang="en-US" dirty="0" err="1" smtClean="0">
                <a:latin typeface="+mj-lt"/>
              </a:rPr>
              <a:t>trình</a:t>
            </a:r>
            <a:r>
              <a:rPr lang="en-US" dirty="0" smtClean="0">
                <a:latin typeface="+mj-lt"/>
              </a:rPr>
              <a:t> </a:t>
            </a:r>
            <a:r>
              <a:rPr lang="en-US" dirty="0" err="1" smtClean="0">
                <a:latin typeface="+mj-lt"/>
              </a:rPr>
              <a:t>tiện</a:t>
            </a:r>
            <a:r>
              <a:rPr lang="en-US" dirty="0" smtClean="0">
                <a:latin typeface="+mj-lt"/>
              </a:rPr>
              <a:t> </a:t>
            </a:r>
            <a:r>
              <a:rPr lang="en-US" dirty="0" err="1" smtClean="0">
                <a:latin typeface="+mj-lt"/>
              </a:rPr>
              <a:t>ích</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chroom</a:t>
            </a:r>
            <a:r>
              <a:rPr lang="en-US" dirty="0" smtClean="0">
                <a:latin typeface="+mj-lt"/>
              </a:rPr>
              <a:t> </a:t>
            </a:r>
            <a:r>
              <a:rPr lang="en-US" dirty="0" err="1" smtClean="0">
                <a:latin typeface="+mj-lt"/>
              </a:rPr>
              <a:t>nữa</a:t>
            </a:r>
            <a:r>
              <a:rPr lang="en-US" dirty="0" smtClean="0">
                <a:latin typeface="+mj-lt"/>
              </a:rPr>
              <a:t> </a:t>
            </a:r>
            <a:r>
              <a:rPr lang="en-US" dirty="0" err="1" smtClean="0">
                <a:latin typeface="+mj-lt"/>
              </a:rPr>
              <a:t>đó</a:t>
            </a:r>
            <a:r>
              <a:rPr lang="en-US" dirty="0" smtClean="0">
                <a:latin typeface="+mj-lt"/>
              </a:rPr>
              <a:t> </a:t>
            </a:r>
            <a:r>
              <a:rPr lang="en-US" dirty="0" err="1" smtClean="0">
                <a:latin typeface="+mj-lt"/>
              </a:rPr>
              <a:t>là</a:t>
            </a:r>
            <a:r>
              <a:rPr lang="en-US" dirty="0" smtClean="0">
                <a:latin typeface="+mj-lt"/>
              </a:rPr>
              <a:t>: </a:t>
            </a:r>
            <a:r>
              <a:rPr lang="en-US" b="1" dirty="0" err="1" smtClean="0">
                <a:latin typeface="+mj-lt"/>
              </a:rPr>
              <a:t>Json</a:t>
            </a:r>
            <a:r>
              <a:rPr lang="en-US" b="1" dirty="0" smtClean="0">
                <a:latin typeface="+mj-lt"/>
              </a:rPr>
              <a:t> viewer</a:t>
            </a:r>
          </a:p>
          <a:p>
            <a:pPr marL="0" indent="0">
              <a:buNone/>
            </a:pPr>
            <a:endParaRPr lang="en-US" dirty="0">
              <a:latin typeface="+mj-lt"/>
            </a:endParaRPr>
          </a:p>
        </p:txBody>
      </p:sp>
      <p:pic>
        <p:nvPicPr>
          <p:cNvPr id="4" name="Picture 3"/>
          <p:cNvPicPr>
            <a:picLocks noChangeAspect="1"/>
          </p:cNvPicPr>
          <p:nvPr/>
        </p:nvPicPr>
        <p:blipFill>
          <a:blip r:embed="rId2"/>
          <a:stretch>
            <a:fillRect/>
          </a:stretch>
        </p:blipFill>
        <p:spPr>
          <a:xfrm>
            <a:off x="2124388" y="2889680"/>
            <a:ext cx="7292296" cy="3573113"/>
          </a:xfrm>
          <a:prstGeom prst="rect">
            <a:avLst/>
          </a:prstGeom>
          <a:ln>
            <a:solidFill>
              <a:schemeClr val="accent1"/>
            </a:solidFill>
          </a:ln>
        </p:spPr>
      </p:pic>
    </p:spTree>
    <p:extLst>
      <p:ext uri="{BB962C8B-B14F-4D97-AF65-F5344CB8AC3E}">
        <p14:creationId xmlns:p14="http://schemas.microsoft.com/office/powerpoint/2010/main" val="837648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201" y="396122"/>
            <a:ext cx="10515600" cy="1325563"/>
          </a:xfrm>
        </p:spPr>
        <p:txBody>
          <a:bodyPr>
            <a:normAutofit/>
          </a:bodyPr>
          <a:lstStyle/>
          <a:p>
            <a:r>
              <a:rPr lang="en-US" sz="3200" dirty="0" err="1" smtClean="0"/>
              <a:t>Sau</a:t>
            </a:r>
            <a:r>
              <a:rPr lang="en-US" sz="3200" dirty="0" smtClean="0"/>
              <a:t> </a:t>
            </a:r>
            <a:r>
              <a:rPr lang="en-US" sz="3200" dirty="0" err="1" smtClean="0"/>
              <a:t>khi</a:t>
            </a:r>
            <a:r>
              <a:rPr lang="en-US" sz="3200" dirty="0" smtClean="0"/>
              <a:t> </a:t>
            </a:r>
            <a:r>
              <a:rPr lang="en-US" sz="3200" dirty="0" err="1" smtClean="0"/>
              <a:t>cài</a:t>
            </a:r>
            <a:r>
              <a:rPr lang="en-US" sz="3200" dirty="0" smtClean="0"/>
              <a:t> </a:t>
            </a:r>
            <a:r>
              <a:rPr lang="en-US" sz="3200" dirty="0" err="1" smtClean="0"/>
              <a:t>xong</a:t>
            </a:r>
            <a:r>
              <a:rPr lang="en-US" sz="3200" dirty="0" smtClean="0"/>
              <a:t>, </a:t>
            </a:r>
            <a:r>
              <a:rPr lang="en-US" sz="3200" dirty="0" err="1" smtClean="0"/>
              <a:t>các</a:t>
            </a:r>
            <a:r>
              <a:rPr lang="en-US" sz="3200" dirty="0" smtClean="0"/>
              <a:t> </a:t>
            </a:r>
            <a:r>
              <a:rPr lang="en-US" sz="3200" dirty="0" err="1" smtClean="0"/>
              <a:t>bạn</a:t>
            </a:r>
            <a:r>
              <a:rPr lang="en-US" sz="3200" dirty="0" smtClean="0"/>
              <a:t> </a:t>
            </a:r>
            <a:r>
              <a:rPr lang="en-US" sz="3200" dirty="0" err="1" smtClean="0"/>
              <a:t>dễ</a:t>
            </a:r>
            <a:r>
              <a:rPr lang="en-US" sz="3200" dirty="0" smtClean="0"/>
              <a:t> </a:t>
            </a:r>
            <a:r>
              <a:rPr lang="en-US" sz="3200" dirty="0" err="1" smtClean="0"/>
              <a:t>thấy</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dạng</a:t>
            </a:r>
            <a:r>
              <a:rPr lang="en-US" sz="3200" dirty="0" smtClean="0"/>
              <a:t>  </a:t>
            </a:r>
            <a:r>
              <a:rPr lang="en-US" sz="3200" dirty="0" err="1" smtClean="0"/>
              <a:t>json</a:t>
            </a:r>
            <a:r>
              <a:rPr lang="en-US" sz="3200" dirty="0" smtClean="0"/>
              <a:t/>
            </a:r>
            <a:br>
              <a:rPr lang="en-US" sz="3200" dirty="0" smtClean="0"/>
            </a:br>
            <a:endParaRPr lang="en-US" sz="3200" dirty="0"/>
          </a:p>
        </p:txBody>
      </p:sp>
      <p:pic>
        <p:nvPicPr>
          <p:cNvPr id="4" name="Content Placeholder 3"/>
          <p:cNvPicPr>
            <a:picLocks noGrp="1" noChangeAspect="1"/>
          </p:cNvPicPr>
          <p:nvPr>
            <p:ph idx="1"/>
          </p:nvPr>
        </p:nvPicPr>
        <p:blipFill>
          <a:blip r:embed="rId2"/>
          <a:stretch>
            <a:fillRect/>
          </a:stretch>
        </p:blipFill>
        <p:spPr>
          <a:xfrm>
            <a:off x="2572383" y="1374236"/>
            <a:ext cx="6159298" cy="5276245"/>
          </a:xfrm>
          <a:prstGeom prst="rect">
            <a:avLst/>
          </a:prstGeom>
          <a:ln>
            <a:solidFill>
              <a:schemeClr val="accent1"/>
            </a:solidFill>
          </a:ln>
        </p:spPr>
      </p:pic>
    </p:spTree>
    <p:extLst>
      <p:ext uri="{BB962C8B-B14F-4D97-AF65-F5344CB8AC3E}">
        <p14:creationId xmlns:p14="http://schemas.microsoft.com/office/powerpoint/2010/main" val="143870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3050</TotalTime>
  <Words>1096</Words>
  <Application>Microsoft Office PowerPoint</Application>
  <PresentationFormat>Widescreen</PresentationFormat>
  <Paragraphs>92</Paragraphs>
  <Slides>52</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SFMono-Regular</vt:lpstr>
      <vt:lpstr>Times New Roman</vt:lpstr>
      <vt:lpstr>Wingdings</vt:lpstr>
      <vt:lpstr>Office Theme</vt:lpstr>
      <vt:lpstr>PowerPoint Presentation</vt:lpstr>
      <vt:lpstr>Sử dụng một số thư viện gọi API</vt:lpstr>
      <vt:lpstr>Connect API</vt:lpstr>
      <vt:lpstr>Connect API</vt:lpstr>
      <vt:lpstr>Trang này cung cấp API cho người dùng</vt:lpstr>
      <vt:lpstr>PowerPoint Presentation</vt:lpstr>
      <vt:lpstr>PowerPoint Presentation</vt:lpstr>
      <vt:lpstr>PowerPoint Presentation</vt:lpstr>
      <vt:lpstr>Sau khi cài xong, các bạn dễ thấy dữ liệu dạng  json </vt:lpstr>
      <vt:lpstr>JSon</vt:lpstr>
      <vt:lpstr>PowerPoint Presentation</vt:lpstr>
      <vt:lpstr>Sử dụng 1 số thư viện để gọi API</vt:lpstr>
      <vt:lpstr>HTTP methods: GET- POST – PUT - DELETE</vt:lpstr>
      <vt:lpstr>Call API: sử dụng một số thư viện gọi API</vt:lpstr>
      <vt:lpstr>Một số trạng thái(Status) khi dữ liệu trả về phái Server</vt:lpstr>
      <vt:lpstr>GIỚI THIỆU MỘT SỐ API </vt:lpstr>
      <vt:lpstr>Mock API- Json Server </vt:lpstr>
      <vt:lpstr>Truy cập vào trang web:MockAPI để giả lập API</vt:lpstr>
      <vt:lpstr>Có thể đăng nhập bằng Github hoặc tài khoản  Google</vt:lpstr>
      <vt:lpstr>Sau khi đăng nhập,vào thực hiện tạo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PostMan:tiện ích để thực hiện Test dữ liệu</vt:lpstr>
      <vt:lpstr>PostMan:tiện ích để thực hiện Test dữ liệu xem dữ liệu hoạt động ntn?</vt:lpstr>
      <vt:lpstr>PowerPoint Presentation</vt:lpstr>
      <vt:lpstr>PowerPoint Presentation</vt:lpstr>
      <vt:lpstr>Đăng ký 1 Tk mới với username: dinhvcvn và pass:thieu…………..y1</vt:lpstr>
      <vt:lpstr>PowerPoint Presentation</vt:lpstr>
      <vt:lpstr>Test dữ liệu với Postman</vt:lpstr>
      <vt:lpstr>PowerPoint Presentation</vt:lpstr>
      <vt:lpstr>http://5d6640fb520e1b00141ee000.mockapi.io/api/products/ 2</vt:lpstr>
      <vt:lpstr>PowerPoint Presentation</vt:lpstr>
      <vt:lpstr>PowerPoint Presentation</vt:lpstr>
      <vt:lpstr>Connect API : Giả Lập API với Json Server</vt:lpstr>
      <vt:lpstr>Connect API : Giả Lập API với Json Server</vt:lpstr>
      <vt:lpstr>Cài đặt Json Server- Install JSON Server</vt:lpstr>
      <vt:lpstr>Cài đặt Json Server- Install JSON Server</vt:lpstr>
      <vt:lpstr>PowerPoint Presentation</vt:lpstr>
      <vt:lpstr>Tiến  hành khai báo dữ liệu trong file json.db lưu ý:Tham khảo dữ liệu được tạo ở MockAPI</vt:lpstr>
      <vt:lpstr>Khai báo dữ liệu mẫu</vt:lpstr>
      <vt:lpstr>Chạy Start JSON Server</vt:lpstr>
      <vt:lpstr>Mở Postman lên để test dữ liệu</vt:lpstr>
      <vt:lpstr>PowerPoint Presentation</vt:lpstr>
      <vt:lpstr>Thử thêm dữ liệu ở Postman</vt:lpstr>
      <vt:lpstr>Chúng ta cũng thấy được dữ liệu bên file json.db</vt:lpstr>
      <vt:lpstr>Connect API : 1 Số Chức Năng Cơ Bản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Cong</dc:creator>
  <cp:lastModifiedBy>admin</cp:lastModifiedBy>
  <cp:revision>233</cp:revision>
  <dcterms:created xsi:type="dcterms:W3CDTF">2019-08-27T10:15:40Z</dcterms:created>
  <dcterms:modified xsi:type="dcterms:W3CDTF">2022-12-24T02:14:15Z</dcterms:modified>
</cp:coreProperties>
</file>