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0427925-4E1F-412D-5F75-71CEE081BCEE}"/>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841663CD-AFE9-2CF4-F115-257D3E265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0281F3CE-3E26-F638-173F-75E6C69A747A}"/>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5" name="Chỗ dành sẵn cho Chân trang 4">
            <a:extLst>
              <a:ext uri="{FF2B5EF4-FFF2-40B4-BE49-F238E27FC236}">
                <a16:creationId xmlns:a16="http://schemas.microsoft.com/office/drawing/2014/main" id="{DD22B505-5BE0-6093-6946-E7C17FDEB55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8F731589-A628-61F7-2033-3CA570D1DB15}"/>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51060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EFE18BA-A5B9-F1A4-F69A-E156F10A0EE8}"/>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BB981025-03EE-AEC0-B79C-7D16FCFBB3C9}"/>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6C1940A1-E8FC-D18C-8173-D99C199D4DC1}"/>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5" name="Chỗ dành sẵn cho Chân trang 4">
            <a:extLst>
              <a:ext uri="{FF2B5EF4-FFF2-40B4-BE49-F238E27FC236}">
                <a16:creationId xmlns:a16="http://schemas.microsoft.com/office/drawing/2014/main" id="{4B52D648-9F3F-8225-3187-8868579F5B2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F47C092-695A-FA63-1668-FAB9A2CC21A6}"/>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292296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4C9540A5-AD7F-821D-2079-FC4A68DB6819}"/>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226BD2E4-11A7-F319-00C3-03CA9643409C}"/>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40B6761-B166-3016-7A29-1B460D53B413}"/>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5" name="Chỗ dành sẵn cho Chân trang 4">
            <a:extLst>
              <a:ext uri="{FF2B5EF4-FFF2-40B4-BE49-F238E27FC236}">
                <a16:creationId xmlns:a16="http://schemas.microsoft.com/office/drawing/2014/main" id="{1950B509-AE49-79F7-4490-AD237C8F51D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3F1BECB9-DDF4-1E80-71D8-F52C29FF365A}"/>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419460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48512D-1286-7441-8634-9786B4B839FF}"/>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9D057132-9426-51F3-49DE-3BD484C6125C}"/>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6779C26-3581-0E43-58C9-356ED773DDE3}"/>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5" name="Chỗ dành sẵn cho Chân trang 4">
            <a:extLst>
              <a:ext uri="{FF2B5EF4-FFF2-40B4-BE49-F238E27FC236}">
                <a16:creationId xmlns:a16="http://schemas.microsoft.com/office/drawing/2014/main" id="{6280C7ED-66B2-7CC5-72CC-0A07AAF18DF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01D5AEC-A270-26AB-5F92-82EDB51BEA8B}"/>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324843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D788C68-C133-72D5-C0F1-12DA556FACCB}"/>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C6C9541-FA42-45E2-0BDB-EAD4BFD2F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AACF23B1-8186-3971-F075-1441D861337A}"/>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5" name="Chỗ dành sẵn cho Chân trang 4">
            <a:extLst>
              <a:ext uri="{FF2B5EF4-FFF2-40B4-BE49-F238E27FC236}">
                <a16:creationId xmlns:a16="http://schemas.microsoft.com/office/drawing/2014/main" id="{568025E3-7C36-591E-2904-9B5AE859DC6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1A521D6-9D61-CA3E-9991-3BE56011BC01}"/>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412328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0CDBC0D-9A07-FCF9-F737-2116F1D0BE3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A0C38885-220A-4498-5B56-6AD74CFA95F4}"/>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E0AF6C01-0B9B-4FBB-DFAC-E7E95F5DB11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DCD6C87-883B-1818-570B-AF207C3B50D4}"/>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6" name="Chỗ dành sẵn cho Chân trang 5">
            <a:extLst>
              <a:ext uri="{FF2B5EF4-FFF2-40B4-BE49-F238E27FC236}">
                <a16:creationId xmlns:a16="http://schemas.microsoft.com/office/drawing/2014/main" id="{7B037DCF-A7E2-E1C9-B4B1-ED89A5605A0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AF30452-001E-04CD-3F00-9118CC20EE3B}"/>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200677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B61ADC-044B-48A3-E531-761761591C3C}"/>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11103D0-EB37-7061-D2B5-1CA024D985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287BF876-21EC-99FD-F9E3-3F1F054B213D}"/>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B047A524-4CE6-2A75-1452-73C645595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74129DC-7608-E761-3707-934371795F8B}"/>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DDCECF46-EFE2-5A5C-23BF-D2C0A64A1C46}"/>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8" name="Chỗ dành sẵn cho Chân trang 7">
            <a:extLst>
              <a:ext uri="{FF2B5EF4-FFF2-40B4-BE49-F238E27FC236}">
                <a16:creationId xmlns:a16="http://schemas.microsoft.com/office/drawing/2014/main" id="{0711F2B8-FA58-9A91-0485-E9723BA07F7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EC480D14-D097-3225-3BBA-DF9759CC6FD9}"/>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2152352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7CF880-9F2B-82E2-0BDD-27B09D0076DB}"/>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8C4B7E13-6C1D-D50E-468B-5338E4755021}"/>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4" name="Chỗ dành sẵn cho Chân trang 3">
            <a:extLst>
              <a:ext uri="{FF2B5EF4-FFF2-40B4-BE49-F238E27FC236}">
                <a16:creationId xmlns:a16="http://schemas.microsoft.com/office/drawing/2014/main" id="{4F88D969-93BF-CF5E-3E35-C2B8A026BC31}"/>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4EC9B8CA-AFB1-50C5-4C5A-8B2F849DE39B}"/>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9718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7A1D19D-CF31-AEDE-5060-629381EC4D3A}"/>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3" name="Chỗ dành sẵn cho Chân trang 2">
            <a:extLst>
              <a:ext uri="{FF2B5EF4-FFF2-40B4-BE49-F238E27FC236}">
                <a16:creationId xmlns:a16="http://schemas.microsoft.com/office/drawing/2014/main" id="{30E56680-342B-DB90-2106-ACF58F190351}"/>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96C3B567-839B-D870-AA19-77E05BFF260A}"/>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363398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D9ADB3-38CB-57F5-AB3C-1597AC7FB949}"/>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7FEE2AF0-C9F2-6D94-E7F4-97F1CA250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6FCE3096-109C-442C-9C7E-CC3499BC9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51AC73C4-5935-FA61-9F71-59180A03AA1F}"/>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6" name="Chỗ dành sẵn cho Chân trang 5">
            <a:extLst>
              <a:ext uri="{FF2B5EF4-FFF2-40B4-BE49-F238E27FC236}">
                <a16:creationId xmlns:a16="http://schemas.microsoft.com/office/drawing/2014/main" id="{2AF88D23-B222-01EA-6778-CFB43F6ECA22}"/>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15896EFB-3E4B-41F8-F690-ADCEADBE7DE4}"/>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365251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7532EC-DA33-05CF-C131-7AE96696080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8247EFEB-B7DE-1C70-B22B-CAD7ED1F2C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7BF2FC8D-8221-F77A-9F7C-9998233FD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A8765BD-7576-6D9C-A21C-2E03B0387D70}"/>
              </a:ext>
            </a:extLst>
          </p:cNvPr>
          <p:cNvSpPr>
            <a:spLocks noGrp="1"/>
          </p:cNvSpPr>
          <p:nvPr>
            <p:ph type="dt" sz="half" idx="10"/>
          </p:nvPr>
        </p:nvSpPr>
        <p:spPr/>
        <p:txBody>
          <a:bodyPr/>
          <a:lstStyle/>
          <a:p>
            <a:fld id="{9FB16E13-F846-46A7-B056-B40D2E41BB68}" type="datetimeFigureOut">
              <a:rPr lang="en-US" smtClean="0"/>
              <a:t>5/22/2023</a:t>
            </a:fld>
            <a:endParaRPr lang="en-US"/>
          </a:p>
        </p:txBody>
      </p:sp>
      <p:sp>
        <p:nvSpPr>
          <p:cNvPr id="6" name="Chỗ dành sẵn cho Chân trang 5">
            <a:extLst>
              <a:ext uri="{FF2B5EF4-FFF2-40B4-BE49-F238E27FC236}">
                <a16:creationId xmlns:a16="http://schemas.microsoft.com/office/drawing/2014/main" id="{B7FE2FC1-E864-8849-A8A3-8282FB24CECD}"/>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18791B3-F0FF-E651-D4CA-89CDA8F1205D}"/>
              </a:ext>
            </a:extLst>
          </p:cNvPr>
          <p:cNvSpPr>
            <a:spLocks noGrp="1"/>
          </p:cNvSpPr>
          <p:nvPr>
            <p:ph type="sldNum" sz="quarter" idx="12"/>
          </p:nvPr>
        </p:nvSpPr>
        <p:spPr/>
        <p:txBody>
          <a:bodyPr/>
          <a:lstStyle/>
          <a:p>
            <a:fld id="{832B8877-E4C4-4692-8B0D-E936CC317700}" type="slidenum">
              <a:rPr lang="en-US" smtClean="0"/>
              <a:t>‹#›</a:t>
            </a:fld>
            <a:endParaRPr lang="en-US"/>
          </a:p>
        </p:txBody>
      </p:sp>
    </p:spTree>
    <p:extLst>
      <p:ext uri="{BB962C8B-B14F-4D97-AF65-F5344CB8AC3E}">
        <p14:creationId xmlns:p14="http://schemas.microsoft.com/office/powerpoint/2010/main" val="52452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5EDAFF44-1A6D-38DA-0186-E0047DCA04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483EC5D6-C268-8982-1EBC-5238AD2F76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E141ED7-34F9-F025-0131-26E9FA286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16E13-F846-46A7-B056-B40D2E41BB68}" type="datetimeFigureOut">
              <a:rPr lang="en-US" smtClean="0"/>
              <a:t>5/22/2023</a:t>
            </a:fld>
            <a:endParaRPr lang="en-US"/>
          </a:p>
        </p:txBody>
      </p:sp>
      <p:sp>
        <p:nvSpPr>
          <p:cNvPr id="5" name="Chỗ dành sẵn cho Chân trang 4">
            <a:extLst>
              <a:ext uri="{FF2B5EF4-FFF2-40B4-BE49-F238E27FC236}">
                <a16:creationId xmlns:a16="http://schemas.microsoft.com/office/drawing/2014/main" id="{2F00A171-16B0-6037-BB4E-62DB51E1D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95F2F08D-F689-5D34-DA57-26C2D2CF59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B8877-E4C4-4692-8B0D-E936CC317700}" type="slidenum">
              <a:rPr lang="en-US" smtClean="0"/>
              <a:t>‹#›</a:t>
            </a:fld>
            <a:endParaRPr lang="en-US"/>
          </a:p>
        </p:txBody>
      </p:sp>
    </p:spTree>
    <p:extLst>
      <p:ext uri="{BB962C8B-B14F-4D97-AF65-F5344CB8AC3E}">
        <p14:creationId xmlns:p14="http://schemas.microsoft.com/office/powerpoint/2010/main" val="2928339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D6D64349-6930-02D9-F813-2EA313FD5EA3}"/>
              </a:ext>
            </a:extLst>
          </p:cNvPr>
          <p:cNvSpPr>
            <a:spLocks noChangeArrowheads="1"/>
          </p:cNvSpPr>
          <p:nvPr/>
        </p:nvSpPr>
        <p:spPr bwMode="auto">
          <a:xfrm>
            <a:off x="88777" y="266268"/>
            <a:ext cx="3062796"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202124"/>
                </a:solidFill>
                <a:effectLst/>
                <a:latin typeface="inherit"/>
              </a:rPr>
              <a:t>Special dishes in Danang.</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Hộp Văn bản 5">
            <a:extLst>
              <a:ext uri="{FF2B5EF4-FFF2-40B4-BE49-F238E27FC236}">
                <a16:creationId xmlns:a16="http://schemas.microsoft.com/office/drawing/2014/main" id="{4D5AB450-19AD-55EB-E2D9-6AE1EFFA9FE1}"/>
              </a:ext>
            </a:extLst>
          </p:cNvPr>
          <p:cNvSpPr txBox="1"/>
          <p:nvPr/>
        </p:nvSpPr>
        <p:spPr>
          <a:xfrm>
            <a:off x="221942" y="843379"/>
            <a:ext cx="11114842"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 would like to recommend for you the specialty dishes in Da Nang.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special dishes:</a:t>
            </a:r>
          </a:p>
          <a:p>
            <a:r>
              <a:rPr lang="en-US" b="0" i="0" dirty="0">
                <a:solidFill>
                  <a:srgbClr val="343A40"/>
                </a:solidFill>
                <a:effectLst/>
                <a:latin typeface="Times New Roman" panose="02020603050405020304" pitchFamily="18" charset="0"/>
                <a:cs typeface="Times New Roman" panose="02020603050405020304" pitchFamily="18" charset="0"/>
              </a:rPr>
              <a:t>- Not only famous for bridges, record buildings, nostalgic cafes..</a:t>
            </a:r>
            <a:r>
              <a:rPr lang="en-US" b="0" i="0" dirty="0" err="1">
                <a:solidFill>
                  <a:srgbClr val="343A40"/>
                </a:solidFill>
                <a:effectLst/>
                <a:latin typeface="Times New Roman" panose="02020603050405020304" pitchFamily="18" charset="0"/>
                <a:cs typeface="Times New Roman" panose="02020603050405020304" pitchFamily="18" charset="0"/>
              </a:rPr>
              <a:t>etc</a:t>
            </a:r>
            <a:r>
              <a:rPr lang="en-US" b="0" i="0" dirty="0">
                <a:solidFill>
                  <a:srgbClr val="343A40"/>
                </a:solidFill>
                <a:effectLst/>
                <a:latin typeface="Times New Roman" panose="02020603050405020304" pitchFamily="18" charset="0"/>
                <a:cs typeface="Times New Roman" panose="02020603050405020304" pitchFamily="18" charset="0"/>
              </a:rPr>
              <a:t> Da Nang is also known to international tourists for its rich culinary culture.</a:t>
            </a:r>
            <a:r>
              <a:rPr lang="vi-VN" b="0" i="0" dirty="0">
                <a:solidFill>
                  <a:srgbClr val="343A40"/>
                </a:solidFill>
                <a:effectLst/>
                <a:latin typeface="Times New Roman" panose="02020603050405020304" pitchFamily="18" charset="0"/>
                <a:cs typeface="Times New Roman" panose="02020603050405020304" pitchFamily="18" charset="0"/>
              </a:rPr>
              <a:t> </a:t>
            </a:r>
            <a:r>
              <a:rPr lang="en-US" b="0" i="0" dirty="0">
                <a:solidFill>
                  <a:srgbClr val="343A40"/>
                </a:solidFill>
                <a:effectLst/>
                <a:latin typeface="Times New Roman" panose="02020603050405020304" pitchFamily="18" charset="0"/>
                <a:cs typeface="Times New Roman" panose="02020603050405020304" pitchFamily="18" charset="0"/>
              </a:rPr>
              <a:t>and has a very strong attraction.  </a:t>
            </a:r>
          </a:p>
          <a:p>
            <a:r>
              <a:rPr lang="en-US" dirty="0">
                <a:latin typeface="Times New Roman" panose="02020603050405020304" pitchFamily="18" charset="0"/>
                <a:cs typeface="Times New Roman" panose="02020603050405020304" pitchFamily="18" charset="0"/>
              </a:rPr>
              <a:t>-To talk about specialties in Da Nang, perhaps sitting here and even talking all day will not end, but in order to choose the dishes that people and tourists love most when coming here, they all want to try. the following dishes:</a:t>
            </a:r>
          </a:p>
          <a:p>
            <a:endParaRPr lang="en-US" dirty="0">
              <a:latin typeface="Times New Roman" panose="02020603050405020304" pitchFamily="18" charset="0"/>
              <a:cs typeface="Times New Roman" panose="02020603050405020304" pitchFamily="18" charset="0"/>
            </a:endParaRPr>
          </a:p>
          <a:p>
            <a:r>
              <a:rPr lang="en-US" i="0" dirty="0">
                <a:solidFill>
                  <a:srgbClr val="231F20"/>
                </a:solidFill>
                <a:effectLst/>
                <a:latin typeface="Times New Roman" panose="02020603050405020304" pitchFamily="18" charset="0"/>
                <a:cs typeface="Times New Roman" panose="02020603050405020304" pitchFamily="18" charset="0"/>
              </a:rPr>
              <a:t>-Da Nang specialties can be easily found all over the streets, big and small streets in Da Nang.</a:t>
            </a:r>
          </a:p>
          <a:p>
            <a:r>
              <a:rPr lang="en-US" dirty="0">
                <a:solidFill>
                  <a:srgbClr val="231F20"/>
                </a:solidFill>
                <a:latin typeface="Times New Roman" panose="02020603050405020304" pitchFamily="18" charset="0"/>
                <a:cs typeface="Times New Roman" panose="02020603050405020304" pitchFamily="18" charset="0"/>
              </a:rPr>
              <a:t>-</a:t>
            </a:r>
            <a:r>
              <a:rPr lang="vi-VN" i="0" dirty="0">
                <a:solidFill>
                  <a:srgbClr val="231F20"/>
                </a:solidFill>
                <a:effectLst/>
                <a:latin typeface="Times New Roman" panose="02020603050405020304" pitchFamily="18" charset="0"/>
                <a:cs typeface="Times New Roman" panose="02020603050405020304" pitchFamily="18" charset="0"/>
              </a:rPr>
              <a:t> </a:t>
            </a:r>
            <a:r>
              <a:rPr lang="en-US" i="0" dirty="0">
                <a:solidFill>
                  <a:srgbClr val="231F20"/>
                </a:solidFill>
                <a:effectLst/>
                <a:latin typeface="Times New Roman" panose="02020603050405020304" pitchFamily="18" charset="0"/>
                <a:cs typeface="Times New Roman" panose="02020603050405020304" pitchFamily="18" charset="0"/>
              </a:rPr>
              <a:t> Moreover, the prices of the dishes are also very affordable and there are many different prices for visitors to choose from.</a:t>
            </a:r>
            <a:endParaRPr lang="en-US" dirty="0">
              <a:solidFill>
                <a:srgbClr val="231F2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74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êu đề 5">
            <a:extLst>
              <a:ext uri="{FF2B5EF4-FFF2-40B4-BE49-F238E27FC236}">
                <a16:creationId xmlns:a16="http://schemas.microsoft.com/office/drawing/2014/main" id="{2F10BFAC-CEC3-4482-AE19-4943BC88FFB8}"/>
              </a:ext>
            </a:extLst>
          </p:cNvPr>
          <p:cNvSpPr>
            <a:spLocks noGrp="1"/>
          </p:cNvSpPr>
          <p:nvPr>
            <p:ph type="title"/>
          </p:nvPr>
        </p:nvSpPr>
        <p:spPr>
          <a:xfrm>
            <a:off x="1130424" y="754602"/>
            <a:ext cx="11061576" cy="5723877"/>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1600" b="0" i="0" u="none" strike="noStrike" cap="none" normalizeH="0" baseline="0" dirty="0">
                <a:ln>
                  <a:noFill/>
                </a:ln>
                <a:solidFill>
                  <a:schemeClr val="tx1"/>
                </a:solidFill>
                <a:effectLst/>
                <a:latin typeface="Söhne"/>
              </a:rPr>
              <a:t>I would like to introduce to you the TOP 5 specialty dishes in Danang.</a:t>
            </a:r>
            <a:br>
              <a:rPr lang="en-US" altLang="en-US" sz="1600" dirty="0">
                <a:latin typeface="Söhne"/>
              </a:rPr>
            </a:br>
            <a:br>
              <a:rPr kumimoji="0" lang="en-US" altLang="en-US" sz="1600" b="0" i="0" u="none" strike="noStrike" cap="none" normalizeH="0" baseline="0" dirty="0">
                <a:ln>
                  <a:noFill/>
                </a:ln>
                <a:solidFill>
                  <a:schemeClr val="tx1"/>
                </a:solidFill>
                <a:effectLst/>
                <a:latin typeface="Söhne"/>
              </a:rPr>
            </a:br>
            <a:r>
              <a:rPr kumimoji="0" lang="en-US" altLang="en-US" sz="1600" b="0" i="0" u="none" strike="noStrike" cap="none" normalizeH="0" baseline="0" dirty="0" err="1">
                <a:ln>
                  <a:noFill/>
                </a:ln>
                <a:solidFill>
                  <a:schemeClr val="tx1"/>
                </a:solidFill>
                <a:effectLst/>
                <a:latin typeface="Söhne"/>
              </a:rPr>
              <a:t>Mì</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Quảng</a:t>
            </a:r>
            <a:r>
              <a:rPr kumimoji="0" lang="en-US" altLang="en-US" sz="1600" b="0" i="0" u="none" strike="noStrike" cap="none" normalizeH="0" baseline="0" dirty="0">
                <a:ln>
                  <a:noFill/>
                </a:ln>
                <a:solidFill>
                  <a:schemeClr val="tx1"/>
                </a:solidFill>
                <a:effectLst/>
                <a:latin typeface="Söhne"/>
              </a:rPr>
              <a:t> (</a:t>
            </a:r>
            <a:r>
              <a:rPr lang="pt-BR" sz="1600" b="1" i="0" dirty="0">
                <a:solidFill>
                  <a:srgbClr val="000000"/>
                </a:solidFill>
                <a:effectLst/>
                <a:latin typeface="Times New Roman" panose="02020603050405020304" pitchFamily="18" charset="0"/>
                <a:cs typeface="Times New Roman" panose="02020603050405020304" pitchFamily="18" charset="0"/>
              </a:rPr>
              <a:t>Mì Quảng tiếng Anh là quảng noodle) </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Mì</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Quảng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một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đặc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trưng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của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Nẵng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miền</a:t>
            </a:r>
            <a:r>
              <a:rPr kumimoji="0" lang="en-US" altLang="en-US" sz="1600" b="0" i="0" u="none" strike="noStrike" cap="none" normalizeH="0" baseline="0" dirty="0">
                <a:ln>
                  <a:noFill/>
                </a:ln>
                <a:solidFill>
                  <a:schemeClr val="tx1"/>
                </a:solidFill>
                <a:effectLst/>
                <a:latin typeface="Söhne"/>
              </a:rPr>
              <a:t> Trung </a:t>
            </a:r>
            <a:r>
              <a:rPr kumimoji="0" lang="en-US" altLang="en-US" sz="1600" b="0" i="0" u="none" strike="noStrike" cap="none" normalizeH="0" baseline="0" dirty="0" err="1">
                <a:ln>
                  <a:noFill/>
                </a:ln>
                <a:solidFill>
                  <a:schemeClr val="tx1"/>
                </a:solidFill>
                <a:effectLst/>
                <a:latin typeface="Söhne"/>
              </a:rPr>
              <a:t>Việt</a:t>
            </a:r>
            <a:r>
              <a:rPr kumimoji="0" lang="en-US" altLang="en-US" sz="1600" b="0" i="0" u="none" strike="noStrike" cap="none" normalizeH="0" baseline="0" dirty="0">
                <a:ln>
                  <a:noFill/>
                </a:ln>
                <a:solidFill>
                  <a:schemeClr val="tx1"/>
                </a:solidFill>
                <a:effectLst/>
                <a:latin typeface="Söhne"/>
              </a:rPr>
              <a:t> Nam. </a:t>
            </a:r>
            <a:r>
              <a:rPr kumimoji="0" lang="en-US" altLang="en-US" sz="1600" b="0" i="0" u="none" strike="noStrike" cap="none" normalizeH="0" baseline="0" dirty="0" err="1">
                <a:ln>
                  <a:noFill/>
                </a:ln>
                <a:solidFill>
                  <a:schemeClr val="tx1"/>
                </a:solidFill>
                <a:effectLst/>
                <a:latin typeface="Söhne"/>
              </a:rPr>
              <a:t>Với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hương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vị</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độc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đáo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dạng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thành</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phần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như</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mì</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xanh</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thịt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heo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tôm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trứng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rau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sống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nước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lèo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đặc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biệt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mì</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Quảng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hút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đông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đảo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người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dân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du </a:t>
            </a:r>
            <a:r>
              <a:rPr kumimoji="0" lang="en-US" altLang="en-US" sz="1600" b="0" i="0" u="none" strike="noStrike" cap="none" normalizeH="0" baseline="0" dirty="0" err="1">
                <a:ln>
                  <a:noFill/>
                </a:ln>
                <a:solidFill>
                  <a:schemeClr val="tx1"/>
                </a:solidFill>
                <a:effectLst/>
                <a:latin typeface="Söhne"/>
              </a:rPr>
              <a:t>khách</a:t>
            </a:r>
            <a:r>
              <a:rPr kumimoji="0" lang="en-US" altLang="en-US" sz="1600" b="0" i="0" u="none" strike="noStrike" cap="none" normalizeH="0" baseline="0" dirty="0">
                <a:ln>
                  <a:noFill/>
                </a:ln>
                <a:solidFill>
                  <a:schemeClr val="tx1"/>
                </a:solidFill>
                <a:effectLst/>
                <a:latin typeface="Söhne"/>
              </a:rPr>
              <a:t>.</a:t>
            </a:r>
            <a:br>
              <a:rPr kumimoji="0" lang="en-US" altLang="en-US" sz="1600" b="0" i="0" u="none" strike="noStrike" cap="none" normalizeH="0" baseline="0" dirty="0">
                <a:ln>
                  <a:noFill/>
                </a:ln>
                <a:solidFill>
                  <a:schemeClr val="tx1"/>
                </a:solidFill>
                <a:effectLst/>
                <a:latin typeface="Söhne"/>
              </a:rPr>
            </a:br>
            <a:br>
              <a:rPr kumimoji="0" lang="en-US" altLang="en-US" sz="1600" b="0" i="0" u="none" strike="noStrike" cap="none" normalizeH="0" baseline="0" dirty="0">
                <a:ln>
                  <a:noFill/>
                </a:ln>
                <a:solidFill>
                  <a:schemeClr val="tx1"/>
                </a:solidFill>
                <a:effectLst/>
                <a:latin typeface="Söhne"/>
              </a:rPr>
            </a:br>
            <a:r>
              <a:rPr kumimoji="0" lang="en-US" altLang="en-US" sz="1600" b="0" i="0" u="none" strike="noStrike" cap="none" normalizeH="0" baseline="0" dirty="0">
                <a:ln>
                  <a:noFill/>
                </a:ln>
                <a:solidFill>
                  <a:schemeClr val="tx1"/>
                </a:solidFill>
                <a:effectLst/>
                <a:latin typeface="Söhne"/>
              </a:rPr>
              <a:t>Bánh </a:t>
            </a:r>
            <a:r>
              <a:rPr kumimoji="0" lang="en-US" altLang="en-US" sz="1600" b="0" i="0" u="none" strike="noStrike" cap="none" normalizeH="0" baseline="0" dirty="0" err="1">
                <a:ln>
                  <a:noFill/>
                </a:ln>
                <a:solidFill>
                  <a:schemeClr val="tx1"/>
                </a:solidFill>
                <a:effectLst/>
                <a:latin typeface="Söhne"/>
              </a:rPr>
              <a:t>tráng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cuốn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thịt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heo</a:t>
            </a:r>
            <a:r>
              <a:rPr kumimoji="0" lang="en-US" altLang="en-US" sz="1600" b="0" i="0" u="none" strike="noStrike" cap="none" normalizeH="0" baseline="0" dirty="0">
                <a:ln>
                  <a:noFill/>
                </a:ln>
                <a:solidFill>
                  <a:schemeClr val="tx1"/>
                </a:solidFill>
                <a:effectLst/>
                <a:latin typeface="Söhne"/>
              </a:rPr>
              <a:t>: Bánh </a:t>
            </a:r>
            <a:r>
              <a:rPr kumimoji="0" lang="en-US" altLang="en-US" sz="1600" b="0" i="0" u="none" strike="noStrike" cap="none" normalizeH="0" baseline="0" dirty="0" err="1">
                <a:ln>
                  <a:noFill/>
                </a:ln>
                <a:solidFill>
                  <a:schemeClr val="tx1"/>
                </a:solidFill>
                <a:effectLst/>
                <a:latin typeface="Söhne"/>
              </a:rPr>
              <a:t>tráng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cuốn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thịt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heo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một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phổ</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biến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ngon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miệng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tại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Nẵng</a:t>
            </a:r>
            <a:r>
              <a:rPr kumimoji="0" lang="en-US" altLang="en-US" sz="1600" b="0" i="0" u="none" strike="noStrike" cap="none" normalizeH="0" baseline="0" dirty="0">
                <a:ln>
                  <a:noFill/>
                </a:ln>
                <a:solidFill>
                  <a:schemeClr val="tx1"/>
                </a:solidFill>
                <a:effectLst/>
                <a:latin typeface="Söhne"/>
              </a:rPr>
              <a:t>. Bánh </a:t>
            </a:r>
            <a:r>
              <a:rPr kumimoji="0" lang="en-US" altLang="en-US" sz="1600" b="0" i="0" u="none" strike="noStrike" cap="none" normalizeH="0" baseline="0" dirty="0" err="1">
                <a:ln>
                  <a:noFill/>
                </a:ln>
                <a:solidFill>
                  <a:schemeClr val="tx1"/>
                </a:solidFill>
                <a:effectLst/>
                <a:latin typeface="Söhne"/>
              </a:rPr>
              <a:t>tráng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được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cuốn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với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thịt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heo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nướng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rau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sống</a:t>
            </a:r>
            <a:r>
              <a:rPr kumimoji="0" lang="en-US" altLang="en-US" sz="1600" b="0" i="0" u="none" strike="noStrike" cap="none" normalizeH="0" baseline="0" dirty="0">
                <a:ln>
                  <a:noFill/>
                </a:ln>
                <a:solidFill>
                  <a:schemeClr val="tx1"/>
                </a:solidFill>
                <a:effectLst/>
                <a:latin typeface="Söhne"/>
              </a:rPr>
              <a:t>, bánh </a:t>
            </a:r>
            <a:r>
              <a:rPr kumimoji="0" lang="en-US" altLang="en-US" sz="1600" b="0" i="0" u="none" strike="noStrike" cap="none" normalizeH="0" baseline="0" dirty="0" err="1">
                <a:ln>
                  <a:noFill/>
                </a:ln>
                <a:solidFill>
                  <a:schemeClr val="tx1"/>
                </a:solidFill>
                <a:effectLst/>
                <a:latin typeface="Söhne"/>
              </a:rPr>
              <a:t>đa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các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loại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gia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vị</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tạo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nên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một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nhẹ</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nhàng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thú</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vị</a:t>
            </a:r>
            <a:r>
              <a:rPr kumimoji="0" lang="en-US" altLang="en-US" sz="1600" b="0" i="0" u="none" strike="noStrike" cap="none" normalizeH="0" baseline="0" dirty="0">
                <a:ln>
                  <a:noFill/>
                </a:ln>
                <a:solidFill>
                  <a:schemeClr val="tx1"/>
                </a:solidFill>
                <a:effectLst/>
                <a:latin typeface="Söhne"/>
              </a:rPr>
              <a:t>.</a:t>
            </a:r>
            <a:br>
              <a:rPr kumimoji="0" lang="en-US" altLang="en-US" sz="1600" b="0" i="0" u="none" strike="noStrike" cap="none" normalizeH="0" baseline="0" dirty="0">
                <a:ln>
                  <a:noFill/>
                </a:ln>
                <a:solidFill>
                  <a:schemeClr val="tx1"/>
                </a:solidFill>
                <a:effectLst/>
                <a:latin typeface="Söhne"/>
              </a:rPr>
            </a:br>
            <a:br>
              <a:rPr kumimoji="0" lang="en-US" altLang="en-US" sz="1600" b="0" i="0" u="none" strike="noStrike" cap="none" normalizeH="0" baseline="0" dirty="0">
                <a:ln>
                  <a:noFill/>
                </a:ln>
                <a:solidFill>
                  <a:schemeClr val="tx1"/>
                </a:solidFill>
                <a:effectLst/>
                <a:latin typeface="Söhne"/>
              </a:rPr>
            </a:br>
            <a:r>
              <a:rPr kumimoji="0" lang="en-US" altLang="en-US" sz="1600" b="0" i="0" u="none" strike="noStrike" cap="none" normalizeH="0" baseline="0" dirty="0">
                <a:ln>
                  <a:noFill/>
                </a:ln>
                <a:solidFill>
                  <a:schemeClr val="tx1"/>
                </a:solidFill>
                <a:effectLst/>
                <a:latin typeface="Söhne"/>
              </a:rPr>
              <a:t>Bánh </a:t>
            </a:r>
            <a:r>
              <a:rPr kumimoji="0" lang="en-US" altLang="en-US" sz="1600" b="0" i="0" u="none" strike="noStrike" cap="none" normalizeH="0" baseline="0" dirty="0" err="1">
                <a:ln>
                  <a:noFill/>
                </a:ln>
                <a:solidFill>
                  <a:schemeClr val="tx1"/>
                </a:solidFill>
                <a:effectLst/>
                <a:latin typeface="Söhne"/>
              </a:rPr>
              <a:t>xèo</a:t>
            </a:r>
            <a:r>
              <a:rPr kumimoji="0" lang="en-US" altLang="en-US" sz="1600" b="0" i="0" u="none" strike="noStrike" cap="none" normalizeH="0" baseline="0" dirty="0">
                <a:ln>
                  <a:noFill/>
                </a:ln>
                <a:solidFill>
                  <a:schemeClr val="tx1"/>
                </a:solidFill>
                <a:effectLst/>
                <a:latin typeface="Söhne"/>
              </a:rPr>
              <a:t>: Bánh </a:t>
            </a:r>
            <a:r>
              <a:rPr kumimoji="0" lang="en-US" altLang="en-US" sz="1600" b="0" i="0" u="none" strike="noStrike" cap="none" normalizeH="0" baseline="0" dirty="0" err="1">
                <a:ln>
                  <a:noFill/>
                </a:ln>
                <a:solidFill>
                  <a:schemeClr val="tx1"/>
                </a:solidFill>
                <a:effectLst/>
                <a:latin typeface="Söhne"/>
              </a:rPr>
              <a:t>xèo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cũng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một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phổ</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biến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tại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Nẵng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Với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vỏ</a:t>
            </a:r>
            <a:r>
              <a:rPr kumimoji="0" lang="en-US" altLang="en-US" sz="1600" b="0" i="0" u="none" strike="noStrike" cap="none" normalizeH="0" baseline="0" dirty="0">
                <a:ln>
                  <a:noFill/>
                </a:ln>
                <a:solidFill>
                  <a:schemeClr val="tx1"/>
                </a:solidFill>
                <a:effectLst/>
                <a:latin typeface="Söhne"/>
              </a:rPr>
              <a:t> bánh </a:t>
            </a:r>
            <a:r>
              <a:rPr kumimoji="0" lang="en-US" altLang="en-US" sz="1600" b="0" i="0" u="none" strike="noStrike" cap="none" normalizeH="0" baseline="0" dirty="0" err="1">
                <a:ln>
                  <a:noFill/>
                </a:ln>
                <a:solidFill>
                  <a:schemeClr val="tx1"/>
                </a:solidFill>
                <a:effectLst/>
                <a:latin typeface="Söhne"/>
              </a:rPr>
              <a:t>giòn</a:t>
            </a:r>
            <a:r>
              <a:rPr kumimoji="0" lang="en-US" altLang="en-US" sz="1600" b="0" i="0" u="none" strike="noStrike" cap="none" normalizeH="0" baseline="0" dirty="0">
                <a:ln>
                  <a:noFill/>
                </a:ln>
                <a:solidFill>
                  <a:schemeClr val="tx1"/>
                </a:solidFill>
                <a:effectLst/>
                <a:latin typeface="Söhne"/>
              </a:rPr>
              <a:t> tan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nhân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chứa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tôm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thịt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heo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giá</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hành</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nấm</a:t>
            </a:r>
            <a:r>
              <a:rPr kumimoji="0" lang="en-US" altLang="en-US" sz="1600" b="0" i="0" u="none" strike="noStrike" cap="none" normalizeH="0" baseline="0" dirty="0">
                <a:ln>
                  <a:noFill/>
                </a:ln>
                <a:solidFill>
                  <a:schemeClr val="tx1"/>
                </a:solidFill>
                <a:effectLst/>
                <a:latin typeface="Söhne"/>
              </a:rPr>
              <a:t>, bánh </a:t>
            </a:r>
            <a:r>
              <a:rPr kumimoji="0" lang="en-US" altLang="en-US" sz="1600" b="0" i="0" u="none" strike="noStrike" cap="none" normalizeH="0" baseline="0" dirty="0" err="1">
                <a:ln>
                  <a:noFill/>
                </a:ln>
                <a:solidFill>
                  <a:schemeClr val="tx1"/>
                </a:solidFill>
                <a:effectLst/>
                <a:latin typeface="Söhne"/>
              </a:rPr>
              <a:t>xèo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được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kèm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với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rau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sống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nước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mắm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chua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ngọt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tạo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nên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một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hương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vị</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đặc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trưng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thú</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vị</a:t>
            </a:r>
            <a:r>
              <a:rPr kumimoji="0" lang="en-US" altLang="en-US" sz="1600" b="0" i="0" u="none" strike="noStrike" cap="none" normalizeH="0" baseline="0" dirty="0">
                <a:ln>
                  <a:noFill/>
                </a:ln>
                <a:solidFill>
                  <a:schemeClr val="tx1"/>
                </a:solidFill>
                <a:effectLst/>
                <a:latin typeface="Söhne"/>
              </a:rPr>
              <a:t>.</a:t>
            </a:r>
            <a:br>
              <a:rPr kumimoji="0" lang="en-US" altLang="en-US" sz="1600" b="0" i="0" u="none" strike="noStrike" cap="none" normalizeH="0" baseline="0" dirty="0">
                <a:ln>
                  <a:noFill/>
                </a:ln>
                <a:solidFill>
                  <a:schemeClr val="tx1"/>
                </a:solidFill>
                <a:effectLst/>
                <a:latin typeface="Söhne"/>
              </a:rPr>
            </a:br>
            <a:br>
              <a:rPr kumimoji="0" lang="en-US" altLang="en-US" sz="1600" b="0" i="0" u="none" strike="noStrike" cap="none" normalizeH="0" baseline="0" dirty="0">
                <a:ln>
                  <a:noFill/>
                </a:ln>
                <a:solidFill>
                  <a:schemeClr val="tx1"/>
                </a:solidFill>
                <a:effectLst/>
                <a:latin typeface="Söhne"/>
              </a:rPr>
            </a:br>
            <a:r>
              <a:rPr kumimoji="0" lang="en-US" altLang="en-US" sz="1600" b="0" i="0" u="none" strike="noStrike" cap="none" normalizeH="0" baseline="0" dirty="0">
                <a:ln>
                  <a:noFill/>
                </a:ln>
                <a:solidFill>
                  <a:schemeClr val="tx1"/>
                </a:solidFill>
                <a:effectLst/>
                <a:latin typeface="Söhne"/>
              </a:rPr>
              <a:t>Cao </a:t>
            </a:r>
            <a:r>
              <a:rPr kumimoji="0" lang="en-US" altLang="en-US" sz="1600" b="0" i="0" u="none" strike="noStrike" cap="none" normalizeH="0" baseline="0" dirty="0" err="1">
                <a:ln>
                  <a:noFill/>
                </a:ln>
                <a:solidFill>
                  <a:schemeClr val="tx1"/>
                </a:solidFill>
                <a:effectLst/>
                <a:latin typeface="Söhne"/>
              </a:rPr>
              <a:t>lầu</a:t>
            </a:r>
            <a:r>
              <a:rPr kumimoji="0" lang="en-US" altLang="en-US" sz="1600" b="0" i="0" u="none" strike="noStrike" cap="none" normalizeH="0" baseline="0" dirty="0">
                <a:ln>
                  <a:noFill/>
                </a:ln>
                <a:solidFill>
                  <a:schemeClr val="tx1"/>
                </a:solidFill>
                <a:effectLst/>
                <a:latin typeface="Söhne"/>
              </a:rPr>
              <a:t>: Cao </a:t>
            </a:r>
            <a:r>
              <a:rPr kumimoji="0" lang="en-US" altLang="en-US" sz="1600" b="0" i="0" u="none" strike="noStrike" cap="none" normalizeH="0" baseline="0" dirty="0" err="1">
                <a:ln>
                  <a:noFill/>
                </a:ln>
                <a:solidFill>
                  <a:schemeClr val="tx1"/>
                </a:solidFill>
                <a:effectLst/>
                <a:latin typeface="Söhne"/>
              </a:rPr>
              <a:t>lầu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một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truyền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thống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đặc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sản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của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Hội</a:t>
            </a:r>
            <a:r>
              <a:rPr kumimoji="0" lang="en-US" altLang="en-US" sz="1600" b="0" i="0" u="none" strike="noStrike" cap="none" normalizeH="0" baseline="0" dirty="0">
                <a:ln>
                  <a:noFill/>
                </a:ln>
                <a:solidFill>
                  <a:schemeClr val="tx1"/>
                </a:solidFill>
                <a:effectLst/>
                <a:latin typeface="Söhne"/>
              </a:rPr>
              <a:t> An, </a:t>
            </a:r>
            <a:r>
              <a:rPr kumimoji="0" lang="en-US" altLang="en-US" sz="1600" b="0" i="0" u="none" strike="noStrike" cap="none" normalizeH="0" baseline="0" dirty="0" err="1">
                <a:ln>
                  <a:noFill/>
                </a:ln>
                <a:solidFill>
                  <a:schemeClr val="tx1"/>
                </a:solidFill>
                <a:effectLst/>
                <a:latin typeface="Söhne"/>
              </a:rPr>
              <a:t>gần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Nẵng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Với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mì</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cao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lầu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đặc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biệt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thịt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heo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tôm</a:t>
            </a:r>
            <a:r>
              <a:rPr kumimoji="0" lang="en-US" altLang="en-US" sz="1600" b="0" i="0" u="none" strike="noStrike" cap="none" normalizeH="0" baseline="0" dirty="0">
                <a:ln>
                  <a:noFill/>
                </a:ln>
                <a:solidFill>
                  <a:schemeClr val="tx1"/>
                </a:solidFill>
                <a:effectLst/>
                <a:latin typeface="Söhne"/>
              </a:rPr>
              <a:t>, bánh </a:t>
            </a:r>
            <a:r>
              <a:rPr kumimoji="0" lang="en-US" altLang="en-US" sz="1600" b="0" i="0" u="none" strike="noStrike" cap="none" normalizeH="0" baseline="0" dirty="0" err="1">
                <a:ln>
                  <a:noFill/>
                </a:ln>
                <a:solidFill>
                  <a:schemeClr val="tx1"/>
                </a:solidFill>
                <a:effectLst/>
                <a:latin typeface="Söhne"/>
              </a:rPr>
              <a:t>đa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rau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sống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này</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có</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hương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vị</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độc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đáo</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hấp</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dẫn</a:t>
            </a:r>
            <a:r>
              <a:rPr kumimoji="0" lang="en-US" altLang="en-US" sz="1600" b="0" i="0" u="none" strike="noStrike" cap="none" normalizeH="0" baseline="0" dirty="0">
                <a:ln>
                  <a:noFill/>
                </a:ln>
                <a:solidFill>
                  <a:schemeClr val="tx1"/>
                </a:solidFill>
                <a:effectLst/>
                <a:latin typeface="Söhne"/>
              </a:rPr>
              <a:t>.</a:t>
            </a:r>
            <a:br>
              <a:rPr kumimoji="0" lang="en-US" altLang="en-US" sz="1600" b="0" i="0" u="none" strike="noStrike" cap="none" normalizeH="0" baseline="0" dirty="0">
                <a:ln>
                  <a:noFill/>
                </a:ln>
                <a:solidFill>
                  <a:schemeClr val="tx1"/>
                </a:solidFill>
                <a:effectLst/>
                <a:latin typeface="Söhne"/>
              </a:rPr>
            </a:br>
            <a:br>
              <a:rPr kumimoji="0" lang="en-US" altLang="en-US" sz="1600" b="0" i="0" u="none" strike="noStrike" cap="none" normalizeH="0" baseline="0" dirty="0">
                <a:ln>
                  <a:noFill/>
                </a:ln>
                <a:solidFill>
                  <a:schemeClr val="tx1"/>
                </a:solidFill>
                <a:effectLst/>
                <a:latin typeface="Söhne"/>
              </a:rPr>
            </a:br>
            <a:r>
              <a:rPr lang="vi-VN" sz="1600" b="1" i="0" dirty="0">
                <a:solidFill>
                  <a:srgbClr val="000000"/>
                </a:solidFill>
                <a:effectLst/>
                <a:latin typeface="Arial" panose="020B0604020202020204" pitchFamily="34" charset="0"/>
              </a:rPr>
              <a:t>Món cao lầu</a:t>
            </a:r>
            <a:r>
              <a:rPr lang="vi-VN" sz="1600" b="0" i="0" dirty="0">
                <a:solidFill>
                  <a:srgbClr val="000000"/>
                </a:solidFill>
                <a:effectLst/>
                <a:latin typeface="Arial" panose="020B0604020202020204" pitchFamily="34" charset="0"/>
              </a:rPr>
              <a:t>. Là tên một món mì ở Quảng Nam, đây là món ăn đặc sản của thành phố Hội An. Tinh túy của món cao lầu là sợi mì, thường được chế biến rất công phu. Một điểm đặc biệt của món cao lầu là mì được trộn vào tro, củi tràm được lấy ở cù lao Chàm, một hòn đảo cách Hội An 16 </a:t>
            </a:r>
            <a:r>
              <a:rPr lang="vi-VN" sz="1600" b="0" i="0" dirty="0" err="1">
                <a:solidFill>
                  <a:srgbClr val="000000"/>
                </a:solidFill>
                <a:effectLst/>
                <a:latin typeface="Arial" panose="020B0604020202020204" pitchFamily="34" charset="0"/>
              </a:rPr>
              <a:t>km</a:t>
            </a:r>
            <a:r>
              <a:rPr lang="vi-VN" sz="1600" b="0" i="0" dirty="0">
                <a:solidFill>
                  <a:srgbClr val="000000"/>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Söhne"/>
              </a:rPr>
            </a:br>
            <a:br>
              <a:rPr kumimoji="0" lang="en-US" altLang="en-US" sz="1600" b="0" i="0" u="none" strike="noStrike" cap="none" normalizeH="0" baseline="0" dirty="0">
                <a:ln>
                  <a:noFill/>
                </a:ln>
                <a:solidFill>
                  <a:schemeClr val="tx1"/>
                </a:solidFill>
                <a:effectLst/>
                <a:latin typeface="Söhne"/>
              </a:rPr>
            </a:br>
            <a:r>
              <a:rPr kumimoji="0" lang="en-US" altLang="en-US" sz="1600" b="0" i="0" u="none" strike="noStrike" cap="none" normalizeH="0" baseline="0" dirty="0">
                <a:ln>
                  <a:noFill/>
                </a:ln>
                <a:solidFill>
                  <a:schemeClr val="tx1"/>
                </a:solidFill>
                <a:effectLst/>
                <a:latin typeface="Söhne"/>
              </a:rPr>
              <a:t>Bún </a:t>
            </a:r>
            <a:r>
              <a:rPr kumimoji="0" lang="en-US" altLang="en-US" sz="1600" b="0" i="0" u="none" strike="noStrike" cap="none" normalizeH="0" baseline="0" dirty="0" err="1">
                <a:ln>
                  <a:noFill/>
                </a:ln>
                <a:solidFill>
                  <a:schemeClr val="tx1"/>
                </a:solidFill>
                <a:effectLst/>
                <a:latin typeface="Söhne"/>
              </a:rPr>
              <a:t>chả</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cá</a:t>
            </a:r>
            <a:r>
              <a:rPr kumimoji="0" lang="en-US" altLang="en-US" sz="1600" b="0" i="0" u="none" strike="noStrike" cap="none" normalizeH="0" baseline="0" dirty="0">
                <a:ln>
                  <a:noFill/>
                </a:ln>
                <a:solidFill>
                  <a:schemeClr val="tx1"/>
                </a:solidFill>
                <a:effectLst/>
                <a:latin typeface="Söhne"/>
              </a:rPr>
              <a:t>: Bún </a:t>
            </a:r>
            <a:r>
              <a:rPr kumimoji="0" lang="en-US" altLang="en-US" sz="1600" b="0" i="0" u="none" strike="noStrike" cap="none" normalizeH="0" baseline="0" dirty="0" err="1">
                <a:ln>
                  <a:noFill/>
                </a:ln>
                <a:solidFill>
                  <a:schemeClr val="tx1"/>
                </a:solidFill>
                <a:effectLst/>
                <a:latin typeface="Söhne"/>
              </a:rPr>
              <a:t>chả</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cá</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một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phổ</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biến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tại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Nẵng</a:t>
            </a:r>
            <a:r>
              <a:rPr kumimoji="0" lang="en-US" altLang="en-US" sz="1600" b="0" i="0" u="none" strike="noStrike" cap="none" normalizeH="0" baseline="0" dirty="0">
                <a:ln>
                  <a:noFill/>
                </a:ln>
                <a:solidFill>
                  <a:schemeClr val="tx1"/>
                </a:solidFill>
                <a:effectLst/>
                <a:latin typeface="Söhne"/>
              </a:rPr>
              <a:t>. Bún </a:t>
            </a:r>
            <a:r>
              <a:rPr kumimoji="0" lang="en-US" altLang="en-US" sz="1600" b="0" i="0" u="none" strike="noStrike" cap="none" normalizeH="0" baseline="0" dirty="0" err="1">
                <a:ln>
                  <a:noFill/>
                </a:ln>
                <a:solidFill>
                  <a:schemeClr val="tx1"/>
                </a:solidFill>
                <a:effectLst/>
                <a:latin typeface="Söhne"/>
              </a:rPr>
              <a:t>chả</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cá</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Nẵng</a:t>
            </a:r>
            <a:r>
              <a:rPr kumimoji="0" lang="en-US" altLang="en-US" sz="1600" b="0" i="0" u="none" strike="noStrike" cap="none" normalizeH="0" baseline="0" dirty="0">
                <a:ln>
                  <a:noFill/>
                </a:ln>
                <a:solidFill>
                  <a:schemeClr val="tx1"/>
                </a:solidFill>
                <a:effectLst/>
                <a:latin typeface="Söhne"/>
              </a:rPr>
              <a:t> bao </a:t>
            </a:r>
            <a:r>
              <a:rPr kumimoji="0" lang="en-US" altLang="en-US" sz="1600" b="0" i="0" u="none" strike="noStrike" cap="none" normalizeH="0" baseline="0" dirty="0" err="1">
                <a:ln>
                  <a:noFill/>
                </a:ln>
                <a:solidFill>
                  <a:schemeClr val="tx1"/>
                </a:solidFill>
                <a:effectLst/>
                <a:latin typeface="Söhne"/>
              </a:rPr>
              <a:t>gồm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bún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chả</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cá</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nướng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rau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sống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hành</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mắm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nêm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nước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mắm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chua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ngọt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này</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có</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hương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vị</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tươi</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ngon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độc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đáo</a:t>
            </a:r>
            <a:r>
              <a:rPr kumimoji="0" lang="en-US" altLang="en-US" sz="1600" b="0" i="0" u="none" strike="noStrike" cap="none" normalizeH="0" baseline="0" dirty="0">
                <a:ln>
                  <a:noFill/>
                </a:ln>
                <a:solidFill>
                  <a:schemeClr val="tx1"/>
                </a:solidFill>
                <a:effectLst/>
                <a:latin typeface="Söhne"/>
              </a:rPr>
              <a:t>.</a:t>
            </a:r>
            <a:br>
              <a:rPr kumimoji="0" lang="en-US" altLang="en-US" sz="1600" b="0" i="0" u="none" strike="noStrike" cap="none" normalizeH="0" baseline="0" dirty="0">
                <a:ln>
                  <a:noFill/>
                </a:ln>
                <a:solidFill>
                  <a:schemeClr val="tx1"/>
                </a:solidFill>
                <a:effectLst/>
                <a:latin typeface="Söhne"/>
              </a:rPr>
            </a:br>
            <a:br>
              <a:rPr kumimoji="0" lang="en-US" altLang="en-US" sz="1600" b="0" i="0" u="none" strike="noStrike" cap="none" normalizeH="0" baseline="0" dirty="0">
                <a:ln>
                  <a:noFill/>
                </a:ln>
                <a:solidFill>
                  <a:schemeClr val="tx1"/>
                </a:solidFill>
                <a:effectLst/>
                <a:latin typeface="Söhne"/>
              </a:rPr>
            </a:br>
            <a:r>
              <a:rPr kumimoji="0" lang="en-US" altLang="en-US" sz="1600" b="0" i="0" u="none" strike="noStrike" cap="none" normalizeH="0" baseline="0" dirty="0" err="1">
                <a:ln>
                  <a:noFill/>
                </a:ln>
                <a:solidFill>
                  <a:schemeClr val="tx1"/>
                </a:solidFill>
                <a:effectLst/>
                <a:latin typeface="Söhne"/>
              </a:rPr>
              <a:t>Các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trên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là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những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món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được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ưa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chuộng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thường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xuyên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xuất</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hiện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trong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thực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đơn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của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các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nhà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hàng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và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quán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ăn</a:t>
            </a:r>
            <a:r>
              <a:rPr kumimoji="0" lang="en-US" altLang="en-US" sz="1600" b="0" i="0" u="none" strike="noStrike" cap="none" normalizeH="0" baseline="0" dirty="0">
                <a:ln>
                  <a:noFill/>
                </a:ln>
                <a:solidFill>
                  <a:schemeClr val="tx1"/>
                </a:solidFill>
                <a:effectLst/>
                <a:latin typeface="Söhne"/>
              </a:rPr>
              <a:t> ở </a:t>
            </a:r>
            <a:r>
              <a:rPr kumimoji="0" lang="en-US" altLang="en-US" sz="1600" b="0" i="0" u="none" strike="noStrike" cap="none" normalizeH="0" baseline="0" dirty="0" err="1">
                <a:ln>
                  <a:noFill/>
                </a:ln>
                <a:solidFill>
                  <a:schemeClr val="tx1"/>
                </a:solidFill>
                <a:effectLst/>
                <a:latin typeface="Söhne"/>
              </a:rPr>
              <a:t>Đà</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Nẵng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Bạn</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có</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thể</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tìm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thấy</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chúng</a:t>
            </a:r>
            <a:r>
              <a:rPr kumimoji="0" lang="en-US" altLang="en-US" sz="1600" b="0" i="0" u="none" strike="noStrike" cap="none" normalizeH="0" baseline="0" dirty="0">
                <a:ln>
                  <a:noFill/>
                </a:ln>
                <a:solidFill>
                  <a:schemeClr val="tx1"/>
                </a:solidFill>
                <a:effectLst/>
                <a:latin typeface="Söhne"/>
              </a:rPr>
              <a:t> ở </a:t>
            </a:r>
            <a:r>
              <a:rPr kumimoji="0" lang="en-US" altLang="en-US" sz="1600" b="0" i="0" u="none" strike="noStrike" cap="none" normalizeH="0" baseline="0" dirty="0" err="1">
                <a:ln>
                  <a:noFill/>
                </a:ln>
                <a:solidFill>
                  <a:schemeClr val="tx1"/>
                </a:solidFill>
                <a:effectLst/>
                <a:latin typeface="Söhne"/>
              </a:rPr>
              <a:t>nhiều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địa</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điểm</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khác</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nhau</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trong</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thành</a:t>
            </a:r>
            <a:r>
              <a:rPr kumimoji="0" lang="en-US" altLang="en-US" sz="1600" b="0" i="0" u="none" strike="noStrike" cap="none" normalizeH="0" baseline="0" dirty="0">
                <a:ln>
                  <a:noFill/>
                </a:ln>
                <a:solidFill>
                  <a:schemeClr val="tx1"/>
                </a:solidFill>
                <a:effectLst/>
                <a:latin typeface="Söhne"/>
              </a:rPr>
              <a:t> </a:t>
            </a:r>
            <a:r>
              <a:rPr kumimoji="0" lang="en-US" altLang="en-US" sz="1600" b="0" i="0" u="none" strike="noStrike" cap="none" normalizeH="0" baseline="0" dirty="0" err="1">
                <a:ln>
                  <a:noFill/>
                </a:ln>
                <a:solidFill>
                  <a:schemeClr val="tx1"/>
                </a:solidFill>
                <a:effectLst/>
                <a:latin typeface="Söhne"/>
              </a:rPr>
              <a:t>phố</a:t>
            </a:r>
            <a:r>
              <a:rPr kumimoji="0" lang="en-US" altLang="en-US" sz="1600" b="0" i="0" u="none" strike="noStrike" cap="none" normalizeH="0" baseline="0" dirty="0">
                <a:ln>
                  <a:noFill/>
                </a:ln>
                <a:solidFill>
                  <a:schemeClr val="tx1"/>
                </a:solidFill>
                <a:effectLst/>
                <a:latin typeface="Söhne"/>
              </a:rPr>
              <a:t>.</a:t>
            </a:r>
            <a:br>
              <a:rPr kumimoji="0" lang="en-US" altLang="en-US" sz="1600" b="0" i="0" u="none" strike="noStrike" cap="none" normalizeH="0" baseline="0" dirty="0">
                <a:ln>
                  <a:noFill/>
                </a:ln>
                <a:solidFill>
                  <a:schemeClr val="tx1"/>
                </a:solidFill>
                <a:effectLst/>
              </a:rPr>
            </a:br>
            <a:br>
              <a:rPr kumimoji="0" lang="en-US" altLang="en-US" sz="1600" b="0" i="0" u="none" strike="noStrike" cap="none" normalizeH="0" baseline="0" dirty="0">
                <a:ln>
                  <a:noFill/>
                </a:ln>
                <a:solidFill>
                  <a:schemeClr val="tx1"/>
                </a:solidFill>
                <a:effectLst/>
                <a:latin typeface="Arial" panose="020B0604020202020204" pitchFamily="34" charset="0"/>
              </a:rPr>
            </a:br>
            <a:endParaRPr lang="en-US" sz="1600" dirty="0"/>
          </a:p>
        </p:txBody>
      </p:sp>
    </p:spTree>
    <p:extLst>
      <p:ext uri="{BB962C8B-B14F-4D97-AF65-F5344CB8AC3E}">
        <p14:creationId xmlns:p14="http://schemas.microsoft.com/office/powerpoint/2010/main" val="1219990774"/>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594</Words>
  <Application>Microsoft Office PowerPoint</Application>
  <PresentationFormat>Màn hình rộng</PresentationFormat>
  <Paragraphs>10</Paragraphs>
  <Slides>2</Slides>
  <Notes>0</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vt:i4>
      </vt:variant>
    </vt:vector>
  </HeadingPairs>
  <TitlesOfParts>
    <vt:vector size="9" baseType="lpstr">
      <vt:lpstr>Arial</vt:lpstr>
      <vt:lpstr>Calibri</vt:lpstr>
      <vt:lpstr>Calibri Light</vt:lpstr>
      <vt:lpstr>inherit</vt:lpstr>
      <vt:lpstr>Söhne</vt:lpstr>
      <vt:lpstr>Times New Roman</vt:lpstr>
      <vt:lpstr>Chủ đề Office</vt:lpstr>
      <vt:lpstr>Bản trình bày PowerPoint</vt:lpstr>
      <vt:lpstr>I would like to introduce to you the TOP 5 specialty dishes in Danang.  Mì Quảng (Mì Quảng tiếng Anh là quảng noodle) : Mì Quảng là một món ăn đặc trưng của Đà Nẵng và miền Trung Việt Nam. Với hương vị độc đáo và đa dạng thành phần như mì xanh, thịt heo, tôm, trứng, rau sống và nước lèo đặc biệt, mì Quảng thu hút đông đảo người dân và du khách.  Bánh tráng cuốn thịt heo: Bánh tráng cuốn thịt heo là một món ăn phổ biến và ngon miệng tại Đà Nẵng. Bánh tráng được cuốn với thịt heo nướng, rau sống, bánh đa và các loại gia vị tạo nên một món ăn nhẹ nhàng và thú vị.  Bánh xèo: Bánh xèo cũng là một món ăn phổ biến tại Đà Nẵng. Với vỏ bánh giòn tan và nhân chứa tôm, thịt heo, giá, hành và nấm, bánh xèo được ăn kèm với rau sống và nước mắm chua ngọt, tạo nên một hương vị đặc trưng và thú vị.  Cao lầu: Cao lầu là một món ăn truyền thống và đặc sản của Hội An, gần Đà Nẵng. Với mì cao lầu đặc biệt, thịt heo, tôm, bánh đa và rau sống, món ăn này có hương vị độc đáo và hấp dẫn.  Món cao lầu. Là tên một món mì ở Quảng Nam, đây là món ăn đặc sản của thành phố Hội An. Tinh túy của món cao lầu là sợi mì, thường được chế biến rất công phu. Một điểm đặc biệt của món cao lầu là mì được trộn vào tro, củi tràm được lấy ở cù lao Chàm, một hòn đảo cách Hội An 16 km.  Bún chả cá: Bún chả cá là một món ăn phổ biến tại Đà Nẵng. Bún chả cá Đà Nẵng bao gồm bún, chả cá nướng, rau sống, hành, mắm nêm và nước mắm chua ngọt. Món ăn này có hương vị tươi ngon và độc đáo.  Các món ăn trên là những món được ưa chuộng và thường xuyên xuất hiện trong thực đơn của các nhà hàng và quán ăn ở Đà Nẵng. Bạn có thể tìm thấy chúng ở nhiều địa điểm khác nhau trong thành phố.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admin</dc:creator>
  <cp:lastModifiedBy>admin</cp:lastModifiedBy>
  <cp:revision>2</cp:revision>
  <dcterms:created xsi:type="dcterms:W3CDTF">2023-05-22T10:13:51Z</dcterms:created>
  <dcterms:modified xsi:type="dcterms:W3CDTF">2023-05-22T17:14:15Z</dcterms:modified>
</cp:coreProperties>
</file>